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9" r:id="rId4"/>
    <p:sldId id="270" r:id="rId5"/>
    <p:sldId id="271" r:id="rId6"/>
    <p:sldId id="272" r:id="rId7"/>
    <p:sldId id="274" r:id="rId8"/>
    <p:sldId id="273" r:id="rId9"/>
    <p:sldId id="275" r:id="rId10"/>
    <p:sldId id="277" r:id="rId11"/>
    <p:sldId id="278" r:id="rId12"/>
    <p:sldId id="26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BDFD6-93C1-4C6F-8CDB-446330412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92D31-18A7-463F-9F8A-E7DCB8DE0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37AA3-1A84-4DA0-AAB0-17A6D2A51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226F7-EA76-46FD-9BBF-FCECB3841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20A0E-F755-492F-94A8-AF19DEDA6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127B1-01AB-43F5-9C6B-F97DC9721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24423-1E40-4568-86DF-99720ABD8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61C14-16D9-4AEB-8C9E-E5AF12F1D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C31AB-E9E3-41CC-866D-85AC6766B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7F7F6-BCA5-490C-81BB-8880B7AAC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5E37C-141E-4F09-8C8D-9B7A69A75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F729BF3-E8DF-4481-9C08-7093DE352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andbox.openclass.ru/node/16590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588414"/>
            <a:ext cx="8229600" cy="192882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Выравнивающе</a:t>
            </a:r>
            <a:r>
              <a:rPr lang="ru-RU" b="1" dirty="0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-развивающая </a:t>
            </a:r>
            <a:r>
              <a:rPr lang="ru-RU" b="1" dirty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методика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2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5643578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Презентация подготовлена </a:t>
            </a:r>
          </a:p>
          <a:p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методистом ИМЦ</a:t>
            </a:r>
          </a:p>
          <a:p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Соболевой Лидией Алексеевной</a:t>
            </a:r>
            <a:endParaRPr lang="ru-RU" sz="16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774" y="2714620"/>
            <a:ext cx="838005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1430"/>
                <a:solidFill>
                  <a:schemeClr val="accent1">
                    <a:lumMod val="50000"/>
                  </a:schemeClr>
                </a:solidFill>
              </a:rPr>
              <a:t>Методика преподавания темы </a:t>
            </a:r>
            <a:endParaRPr lang="ru-RU" sz="3600" b="1" dirty="0" smtClean="0">
              <a:ln w="11430"/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600" b="1" dirty="0" smtClean="0">
                <a:ln w="11430"/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3600" b="1" dirty="0">
                <a:ln w="11430"/>
                <a:solidFill>
                  <a:schemeClr val="accent1">
                    <a:lumMod val="50000"/>
                  </a:schemeClr>
                </a:solidFill>
              </a:rPr>
              <a:t>Текстовая информация и компьютер»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98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769439" y="0"/>
            <a:ext cx="2336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Практическая </a:t>
            </a:r>
            <a:r>
              <a:rPr lang="ru-RU" b="1" dirty="0"/>
              <a:t>часть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62068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выполнении </a:t>
            </a:r>
            <a:r>
              <a:rPr lang="ru-RU" b="1" dirty="0"/>
              <a:t>проверочных</a:t>
            </a:r>
            <a:r>
              <a:rPr lang="ru-RU" dirty="0"/>
              <a:t> работ, учащимся также предоставляется материал из ЦОР И.Г. Семакина или подготовленный учителем. </a:t>
            </a:r>
            <a:endParaRPr lang="ru-RU" dirty="0" smtClean="0"/>
          </a:p>
          <a:p>
            <a:endParaRPr lang="ru-RU" dirty="0"/>
          </a:p>
          <a:p>
            <a:r>
              <a:rPr lang="ru-RU" b="1" dirty="0"/>
              <a:t>Контрольная</a:t>
            </a:r>
            <a:r>
              <a:rPr lang="ru-RU" dirty="0"/>
              <a:t> работа представляет собой </a:t>
            </a:r>
            <a:r>
              <a:rPr lang="ru-RU" b="1" dirty="0"/>
              <a:t>тест</a:t>
            </a:r>
            <a:r>
              <a:rPr lang="ru-RU" dirty="0"/>
              <a:t>, который выполняют </a:t>
            </a:r>
            <a:r>
              <a:rPr lang="ru-RU" dirty="0" smtClean="0"/>
              <a:t>учащиеся.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7194" y="2060848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Тест </a:t>
            </a:r>
            <a:r>
              <a:rPr lang="ru-RU" dirty="0"/>
              <a:t>предоставляется учащимся в </a:t>
            </a:r>
            <a:r>
              <a:rPr lang="ru-RU" b="1" dirty="0"/>
              <a:t>двух</a:t>
            </a:r>
            <a:r>
              <a:rPr lang="ru-RU" dirty="0"/>
              <a:t> вариантах с разным количеством вопросов: </a:t>
            </a:r>
            <a:r>
              <a:rPr lang="ru-RU" u="sng" dirty="0"/>
              <a:t>бумажном</a:t>
            </a:r>
            <a:r>
              <a:rPr lang="ru-RU" dirty="0"/>
              <a:t> (проверяет учитель и рефлексия проходит под руководством учителя) и </a:t>
            </a:r>
            <a:r>
              <a:rPr lang="ru-RU" u="sng" dirty="0" smtClean="0"/>
              <a:t>компьютерном</a:t>
            </a:r>
            <a:r>
              <a:rPr lang="ru-RU" dirty="0" smtClean="0"/>
              <a:t> (учащиеся </a:t>
            </a:r>
            <a:r>
              <a:rPr lang="ru-RU" dirty="0"/>
              <a:t>сразу получают результат и могут провести рефлексию сами). Учащиеся </a:t>
            </a:r>
            <a:r>
              <a:rPr lang="ru-RU" u="sng" dirty="0"/>
              <a:t>сами выбирают </a:t>
            </a:r>
            <a:r>
              <a:rPr lang="ru-RU" dirty="0"/>
              <a:t>вариант решения теста.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итоговом тестировании проверяется работа учащихся не только с материалом учебника, но и с дополнительной литературой других источников (библиотека, ресурсы Интернет, энциклопедии и т.д.), а также практические навыки, полученные на лабораторных работах.</a:t>
            </a:r>
          </a:p>
        </p:txBody>
      </p:sp>
    </p:spTree>
    <p:extLst>
      <p:ext uri="{BB962C8B-B14F-4D97-AF65-F5344CB8AC3E}">
        <p14:creationId xmlns:p14="http://schemas.microsoft.com/office/powerpoint/2010/main" val="369143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6376" y="0"/>
            <a:ext cx="1046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Выводы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980728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Однако успешность работы учащихся зависит не только от того, насколько они владеют определёнными навыками, но и от умения учителя </a:t>
            </a:r>
            <a:r>
              <a:rPr lang="ru-RU" b="1" dirty="0"/>
              <a:t>эффективно организовать</a:t>
            </a:r>
            <a:r>
              <a:rPr lang="ru-RU" dirty="0"/>
              <a:t> работу учащихся на уроке. </a:t>
            </a:r>
            <a:endParaRPr lang="ru-RU" dirty="0" smtClean="0"/>
          </a:p>
          <a:p>
            <a:r>
              <a:rPr lang="ru-RU" dirty="0" smtClean="0"/>
              <a:t>Поэтому </a:t>
            </a:r>
            <a:r>
              <a:rPr lang="ru-RU" dirty="0"/>
              <a:t>особо хочется подчеркнуть важность </a:t>
            </a:r>
            <a:r>
              <a:rPr lang="ru-RU" b="1" dirty="0"/>
              <a:t>самостоятельного</a:t>
            </a:r>
            <a:r>
              <a:rPr lang="ru-RU" dirty="0"/>
              <a:t> добывания знаний учащимися при изучении той или иной темы (вопроса). В такой ситуации ученики проявляют </a:t>
            </a:r>
            <a:r>
              <a:rPr lang="ru-RU" b="1" dirty="0"/>
              <a:t>заинтересованность</a:t>
            </a:r>
            <a:r>
              <a:rPr lang="ru-RU" dirty="0"/>
              <a:t> в работе с информацией, выдвигают и обосновывают свои предположения, вспоминают пройденный материал, самостоятельно получают новые знания.</a:t>
            </a:r>
          </a:p>
        </p:txBody>
      </p:sp>
    </p:spTree>
    <p:extLst>
      <p:ext uri="{BB962C8B-B14F-4D97-AF65-F5344CB8AC3E}">
        <p14:creationId xmlns:p14="http://schemas.microsoft.com/office/powerpoint/2010/main" val="362024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48264" y="332656"/>
            <a:ext cx="1724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Библиография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2474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И.Н. </a:t>
            </a:r>
            <a:r>
              <a:rPr lang="ru-RU" dirty="0" err="1" smtClean="0"/>
              <a:t>Фалина</a:t>
            </a:r>
            <a:r>
              <a:rPr lang="ru-RU" dirty="0" smtClean="0"/>
              <a:t>, </a:t>
            </a:r>
            <a:r>
              <a:rPr lang="ru-RU" dirty="0" err="1"/>
              <a:t>Выравнивающе</a:t>
            </a:r>
            <a:r>
              <a:rPr lang="ru-RU" dirty="0"/>
              <a:t>-развивающая методика преподавания информатики, </a:t>
            </a:r>
            <a:r>
              <a:rPr lang="ru-RU" dirty="0" err="1"/>
              <a:t>М.:"Информатика</a:t>
            </a:r>
            <a:r>
              <a:rPr lang="ru-RU" dirty="0"/>
              <a:t>", №33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060848"/>
            <a:ext cx="3980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sandbox.openclass.ru/node/165904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8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071678"/>
            <a:ext cx="4818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Желаю успеха!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634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24811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Обоснование:</a:t>
            </a:r>
          </a:p>
          <a:p>
            <a:r>
              <a:rPr lang="ru-RU" dirty="0" smtClean="0"/>
              <a:t>Разброс </a:t>
            </a:r>
            <a:r>
              <a:rPr lang="ru-RU" dirty="0"/>
              <a:t>стартового уровня знаний учеников по информатике огромен: </a:t>
            </a:r>
            <a:endParaRPr lang="ru-RU" dirty="0" smtClean="0"/>
          </a:p>
          <a:p>
            <a:r>
              <a:rPr lang="ru-RU" dirty="0" smtClean="0"/>
              <a:t>от </a:t>
            </a:r>
            <a:r>
              <a:rPr lang="ru-RU" dirty="0"/>
              <a:t>уверенных пользователей и участников различных конкурсов и олимпиад до отсутствия минимально приемлемых знаний.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348880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Выравнивающая</a:t>
            </a:r>
            <a:r>
              <a:rPr lang="ru-RU" dirty="0" smtClean="0"/>
              <a:t>:</a:t>
            </a:r>
          </a:p>
          <a:p>
            <a:r>
              <a:rPr lang="ru-RU" dirty="0"/>
              <a:t>П</a:t>
            </a:r>
            <a:r>
              <a:rPr lang="ru-RU" dirty="0" smtClean="0"/>
              <a:t>озволяет </a:t>
            </a:r>
            <a:r>
              <a:rPr lang="ru-RU" dirty="0"/>
              <a:t>за один учебный год выровнять уровень знаний школьников по базовому </a:t>
            </a:r>
            <a:r>
              <a:rPr lang="ru-RU" dirty="0" smtClean="0"/>
              <a:t>курсу.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573016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Развивающая:</a:t>
            </a:r>
          </a:p>
          <a:p>
            <a:r>
              <a:rPr lang="ru-RU" dirty="0" smtClean="0"/>
              <a:t>позволяет </a:t>
            </a:r>
            <a:r>
              <a:rPr lang="ru-RU" dirty="0"/>
              <a:t>поддерживать достаточно высокий уровень интереса к изучаемому материалу у школьников, имеющих высокие стартовые позиции в информатике.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58599" y="0"/>
            <a:ext cx="2374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Теоретическая часть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8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124744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Область применения методики: </a:t>
            </a:r>
            <a:endParaRPr lang="ru-RU" u="sng" dirty="0" smtClean="0"/>
          </a:p>
          <a:p>
            <a:r>
              <a:rPr lang="ru-RU" dirty="0"/>
              <a:t>К</a:t>
            </a:r>
            <a:r>
              <a:rPr lang="ru-RU" dirty="0" smtClean="0"/>
              <a:t>лассы </a:t>
            </a:r>
            <a:r>
              <a:rPr lang="ru-RU" dirty="0"/>
              <a:t>учеников, имеющих различный стартовый уровень по информатике.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98577" y="270763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Период применения: </a:t>
            </a:r>
            <a:endParaRPr lang="ru-RU" u="sng" dirty="0" smtClean="0"/>
          </a:p>
          <a:p>
            <a:r>
              <a:rPr lang="ru-RU" dirty="0"/>
              <a:t>Г</a:t>
            </a:r>
            <a:r>
              <a:rPr lang="ru-RU" dirty="0" smtClean="0"/>
              <a:t>од</a:t>
            </a:r>
            <a:r>
              <a:rPr lang="ru-RU" dirty="0"/>
              <a:t>, в течение которого происходит выравнивание базового уровня по информатике.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69439" y="0"/>
            <a:ext cx="2374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Теоретическая часть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14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3911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Результаты применения методики: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340768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Д</a:t>
            </a:r>
            <a:r>
              <a:rPr lang="ru-RU" dirty="0" smtClean="0"/>
              <a:t>остаточно </a:t>
            </a:r>
            <a:r>
              <a:rPr lang="ru-RU" dirty="0"/>
              <a:t>высокий результат усвоения в пределах требований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dirty="0"/>
              <a:t>обязательным результатам обучения;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348880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/>
              <a:t>освоении обязательного базового курса у всех учеников постоянно поддерживается интерес к изучаемому материалу;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98894" y="3341524"/>
            <a:ext cx="6696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У</a:t>
            </a:r>
            <a:r>
              <a:rPr lang="ru-RU" dirty="0" smtClean="0"/>
              <a:t>читель </a:t>
            </a:r>
            <a:r>
              <a:rPr lang="ru-RU" dirty="0"/>
              <a:t>имеет возможность работать в режиме "индивидуального подхода" практически на одном и том же методическом материале.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69439" y="0"/>
            <a:ext cx="2374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Теоретическая часть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5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89526"/>
            <a:ext cx="3541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Основные постулаты методики: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778" y="872854"/>
            <a:ext cx="75608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1338" lvl="1" indent="-269875">
              <a:buFont typeface="Wingdings" pitchFamily="2" charset="2"/>
              <a:buChar char="Ø"/>
            </a:pPr>
            <a:r>
              <a:rPr lang="ru-RU" dirty="0"/>
              <a:t>В</a:t>
            </a:r>
            <a:r>
              <a:rPr lang="ru-RU" dirty="0" smtClean="0"/>
              <a:t>се </a:t>
            </a:r>
            <a:r>
              <a:rPr lang="ru-RU" dirty="0"/>
              <a:t>ученики могут и должны освоить учебный материал </a:t>
            </a:r>
            <a:r>
              <a:rPr lang="ru-RU" b="1" dirty="0"/>
              <a:t>полностью</a:t>
            </a:r>
            <a:r>
              <a:rPr lang="ru-RU" dirty="0"/>
              <a:t>; 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9635" y="146814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Ø"/>
            </a:pPr>
            <a:r>
              <a:rPr lang="ru-RU" dirty="0"/>
              <a:t>К</a:t>
            </a:r>
            <a:r>
              <a:rPr lang="ru-RU" dirty="0" smtClean="0"/>
              <a:t>аждому </a:t>
            </a:r>
            <a:r>
              <a:rPr lang="ru-RU" dirty="0"/>
              <a:t>ученику требуется </a:t>
            </a:r>
            <a:r>
              <a:rPr lang="ru-RU" b="1" dirty="0"/>
              <a:t>свой темп </a:t>
            </a:r>
            <a:r>
              <a:rPr lang="ru-RU" dirty="0"/>
              <a:t>обучения и понятный для него способ и глубина изложения материала (способности ученика определяются его темпом учения не при усредненных, а при оптимально подобранных для данного ученика условиях); 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8754" y="2773500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Ø"/>
            </a:pPr>
            <a:r>
              <a:rPr lang="ru-RU" dirty="0"/>
              <a:t>У</a:t>
            </a:r>
            <a:r>
              <a:rPr lang="ru-RU" dirty="0" smtClean="0"/>
              <a:t>чителем </a:t>
            </a:r>
            <a:r>
              <a:rPr lang="ru-RU" dirty="0"/>
              <a:t>должны быть выработаны </a:t>
            </a:r>
            <a:r>
              <a:rPr lang="ru-RU" b="1" dirty="0"/>
              <a:t>четкие критерии </a:t>
            </a:r>
            <a:r>
              <a:rPr lang="ru-RU" dirty="0"/>
              <a:t>полного усвоения темы, раздела, (эти критерии вытекают из целей, из осознания планируемых результатов обучения), они должны быть сформулированы в виде перечня умений, не допускающих расширенного или неоднозначного толкования; 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322548"/>
            <a:ext cx="81369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Ø"/>
            </a:pPr>
            <a:r>
              <a:rPr lang="ru-RU" dirty="0" smtClean="0"/>
              <a:t>Все </a:t>
            </a:r>
            <a:r>
              <a:rPr lang="ru-RU" dirty="0"/>
              <a:t>учащиеся должны быть ознакомлены с основными принципами методики, по которой им предстоит учиться (таким образом, каждый ученик становится активным участником процесса обучения). 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69439" y="0"/>
            <a:ext cx="2374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Теоретическая часть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53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Принципы, </a:t>
            </a:r>
            <a:r>
              <a:rPr lang="ru-RU" b="1" dirty="0" smtClean="0"/>
              <a:t> на </a:t>
            </a:r>
            <a:r>
              <a:rPr lang="ru-RU" b="1" dirty="0"/>
              <a:t>которых основана </a:t>
            </a:r>
            <a:r>
              <a:rPr lang="ru-RU" b="1" dirty="0" err="1" smtClean="0"/>
              <a:t>выравнивающе</a:t>
            </a:r>
            <a:r>
              <a:rPr lang="ru-RU" b="1" dirty="0" smtClean="0"/>
              <a:t>-развивающая </a:t>
            </a:r>
            <a:r>
              <a:rPr lang="ru-RU" b="1" dirty="0"/>
              <a:t>методика: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25618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В</a:t>
            </a:r>
            <a:r>
              <a:rPr lang="ru-RU" dirty="0" smtClean="0"/>
              <a:t>есь </a:t>
            </a:r>
            <a:r>
              <a:rPr lang="ru-RU" dirty="0"/>
              <a:t>учебный курс разбит на </a:t>
            </a:r>
            <a:r>
              <a:rPr lang="ru-RU" b="1" dirty="0"/>
              <a:t>блоки</a:t>
            </a:r>
            <a:r>
              <a:rPr lang="ru-RU" dirty="0"/>
              <a:t>, каждый блок закончен по смыслу (содержательная целостность);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62880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И</a:t>
            </a:r>
            <a:r>
              <a:rPr lang="ru-RU" dirty="0" smtClean="0"/>
              <a:t>зучение </a:t>
            </a:r>
            <a:r>
              <a:rPr lang="ru-RU" dirty="0"/>
              <a:t>каждого блока строится с использованием следующих </a:t>
            </a:r>
            <a:r>
              <a:rPr lang="ru-RU" b="1" dirty="0"/>
              <a:t>элементов</a:t>
            </a:r>
            <a:r>
              <a:rPr lang="ru-RU" dirty="0"/>
              <a:t> учебного процесса: лекция, практическое занятие, самостоятельная работа учащихся, проверка знаний;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552129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/>
              <a:t>К </a:t>
            </a:r>
            <a:r>
              <a:rPr lang="ru-RU" dirty="0"/>
              <a:t>каждому учебному блоку разрабатываются практические задания (практикумы) с задачами </a:t>
            </a:r>
            <a:r>
              <a:rPr lang="ru-RU" b="1" dirty="0"/>
              <a:t>различного</a:t>
            </a:r>
            <a:r>
              <a:rPr lang="ru-RU" dirty="0"/>
              <a:t> уровня сложности;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225293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К</a:t>
            </a:r>
            <a:r>
              <a:rPr lang="ru-RU" dirty="0" smtClean="0"/>
              <a:t> </a:t>
            </a:r>
            <a:r>
              <a:rPr lang="ru-RU" dirty="0"/>
              <a:t>каждому блоку разрабатывается </a:t>
            </a:r>
            <a:r>
              <a:rPr lang="ru-RU" b="1" dirty="0"/>
              <a:t>система проверки </a:t>
            </a:r>
            <a:r>
              <a:rPr lang="ru-RU" dirty="0"/>
              <a:t>знаний и умений;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594625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У</a:t>
            </a:r>
            <a:r>
              <a:rPr lang="ru-RU" dirty="0" smtClean="0"/>
              <a:t>ченику </a:t>
            </a:r>
            <a:r>
              <a:rPr lang="ru-RU" dirty="0"/>
              <a:t>предоставляется возможность в рамках изучаемой темы </a:t>
            </a:r>
            <a:r>
              <a:rPr lang="ru-RU" b="1" dirty="0"/>
              <a:t>выбрать</a:t>
            </a:r>
            <a:r>
              <a:rPr lang="ru-RU" dirty="0"/>
              <a:t> наиболее интересное (полезное) для него задание (вариативность практических заданий);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3253" y="4581128"/>
            <a:ext cx="8465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Т</a:t>
            </a:r>
            <a:r>
              <a:rPr lang="ru-RU" dirty="0" smtClean="0"/>
              <a:t>ерминология</a:t>
            </a:r>
            <a:r>
              <a:rPr lang="ru-RU" dirty="0"/>
              <a:t>, используемая при изложении материала, должна соответствовать общему уровню образования учащихся.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56946" y="0"/>
            <a:ext cx="2374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Теоретическая часть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1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769439" y="0"/>
            <a:ext cx="2336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Практическая </a:t>
            </a:r>
            <a:r>
              <a:rPr lang="ru-RU" b="1" dirty="0"/>
              <a:t>часть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98377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</a:t>
            </a:r>
            <a:r>
              <a:rPr lang="ru-RU" dirty="0" smtClean="0"/>
              <a:t>ема </a:t>
            </a:r>
            <a:r>
              <a:rPr lang="ru-RU" dirty="0"/>
              <a:t>«</a:t>
            </a:r>
            <a:r>
              <a:rPr lang="ru-RU" b="1" dirty="0"/>
              <a:t>Текстовая информация и компьютер»</a:t>
            </a:r>
          </a:p>
          <a:p>
            <a:r>
              <a:rPr lang="ru-RU" dirty="0" smtClean="0"/>
              <a:t>– </a:t>
            </a:r>
            <a:r>
              <a:rPr lang="ru-RU" dirty="0"/>
              <a:t>третья по счёту в курсе изучения Информатики и ИКТ в 8 классе по программе И.Г. Семакина и на её изучение отводится 18 часов.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780928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Рекомендуется использовать </a:t>
            </a:r>
            <a:r>
              <a:rPr lang="ru-RU" dirty="0"/>
              <a:t>следующие </a:t>
            </a:r>
            <a:r>
              <a:rPr lang="ru-RU" b="1" dirty="0"/>
              <a:t>методы</a:t>
            </a:r>
            <a:r>
              <a:rPr lang="ru-RU" dirty="0"/>
              <a:t> и </a:t>
            </a:r>
            <a:r>
              <a:rPr lang="ru-RU" b="1" dirty="0"/>
              <a:t>формы</a:t>
            </a:r>
            <a:r>
              <a:rPr lang="ru-RU" dirty="0"/>
              <a:t> ведения урока: объяснительно-иллюстративный, эвристический, проблемный, лекция, беседа, семинар, собеседование, зачёт, лабораторная, самостоятельная, практическая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6356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769439" y="0"/>
            <a:ext cx="2336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Практическая </a:t>
            </a:r>
            <a:r>
              <a:rPr lang="ru-RU" b="1" dirty="0"/>
              <a:t>часть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48680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лекционных занятиях </a:t>
            </a:r>
            <a:r>
              <a:rPr lang="ru-RU" dirty="0" smtClean="0"/>
              <a:t>целесообразно применять </a:t>
            </a:r>
            <a:r>
              <a:rPr lang="ru-RU" dirty="0"/>
              <a:t>электронные образовательные ресурсы, в частности ЦОР И.Г. Семакина для 8 класса, а также материал глобальной сети Интернет. </a:t>
            </a:r>
            <a:endParaRPr lang="ru-RU" dirty="0" smtClean="0"/>
          </a:p>
          <a:p>
            <a:r>
              <a:rPr lang="ru-RU" dirty="0" smtClean="0"/>
              <a:t>Например</a:t>
            </a:r>
            <a:r>
              <a:rPr lang="ru-RU" dirty="0"/>
              <a:t>, при объяснении темы «Тексты в компьютерной памяти: кодирование символов, текстовые файлы» </a:t>
            </a:r>
            <a:r>
              <a:rPr lang="ru-RU" dirty="0" smtClean="0"/>
              <a:t>можно использовать </a:t>
            </a:r>
            <a:r>
              <a:rPr lang="ru-RU" dirty="0"/>
              <a:t>следующие плакаты: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314" y="2204864"/>
            <a:ext cx="442912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674" y="2338214"/>
            <a:ext cx="43529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314" y="2239758"/>
            <a:ext cx="428625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314" y="2199633"/>
            <a:ext cx="43053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26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769439" y="0"/>
            <a:ext cx="2336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Практическая </a:t>
            </a:r>
            <a:r>
              <a:rPr lang="ru-RU" b="1" dirty="0"/>
              <a:t>часть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82013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b="1" dirty="0"/>
              <a:t>лабораторных</a:t>
            </a:r>
            <a:r>
              <a:rPr lang="ru-RU" dirty="0"/>
              <a:t> работах учащимся предоставляются задания </a:t>
            </a:r>
            <a:r>
              <a:rPr lang="ru-RU" b="1" dirty="0"/>
              <a:t>различных</a:t>
            </a:r>
            <a:r>
              <a:rPr lang="ru-RU" dirty="0"/>
              <a:t> уровней сложности. Например, при выполнении Лабораторной работы № </a:t>
            </a:r>
            <a:r>
              <a:rPr lang="ru-RU" dirty="0" smtClean="0"/>
              <a:t>1 </a:t>
            </a:r>
            <a:r>
              <a:rPr lang="ru-RU" dirty="0"/>
              <a:t>«Основные приемы ввода и редактирования текста» используются следующие карточки – задания: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907845"/>
              </p:ext>
            </p:extLst>
          </p:nvPr>
        </p:nvGraphicFramePr>
        <p:xfrm>
          <a:off x="1331640" y="1340768"/>
          <a:ext cx="5771071" cy="4953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{616DA210-FB5B-4158-B5E0-FEB733F419BA}</a:tableStyleId>
              </a:tblPr>
              <a:tblGrid>
                <a:gridCol w="5771071"/>
              </a:tblGrid>
              <a:tr h="4525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Лабораторная работа № 1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</a:rPr>
                        <a:t>Запустите программу </a:t>
                      </a:r>
                      <a:r>
                        <a:rPr lang="en-US" sz="1300" dirty="0">
                          <a:effectLst/>
                        </a:rPr>
                        <a:t>Word</a:t>
                      </a:r>
                      <a:r>
                        <a:rPr lang="ru-RU" sz="1300" dirty="0">
                          <a:effectLst/>
                        </a:rPr>
                        <a:t>: Пуск – Программы – </a:t>
                      </a:r>
                      <a:r>
                        <a:rPr lang="en-US" sz="1300" dirty="0">
                          <a:effectLst/>
                        </a:rPr>
                        <a:t>Microsoft Office</a:t>
                      </a:r>
                      <a:r>
                        <a:rPr lang="ru-RU" sz="1300" dirty="0">
                          <a:effectLst/>
                        </a:rPr>
                        <a:t> – </a:t>
                      </a:r>
                      <a:r>
                        <a:rPr lang="en-US" sz="1300" dirty="0">
                          <a:effectLst/>
                        </a:rPr>
                        <a:t>MS Word</a:t>
                      </a:r>
                      <a:r>
                        <a:rPr lang="ru-RU" sz="13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</a:rPr>
                        <a:t>С помощью клавиатуры наберите следующий текст как показано в работе:</a:t>
                      </a:r>
                      <a:endParaRPr lang="ru-RU" sz="1100" dirty="0">
                        <a:effectLst/>
                      </a:endParaRPr>
                    </a:p>
                    <a:p>
                      <a:pPr marL="114300"/>
                      <a:r>
                        <a:rPr lang="ru-RU" sz="1300" dirty="0">
                          <a:effectLst/>
                        </a:rPr>
                        <a:t>       Ночь, улица, фонарь, аптека,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       Бессмысленный и тусклый свет.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       Живи еще хоть четверть века -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       Все будет так. Исхода нет.</a:t>
                      </a:r>
                      <a:endParaRPr lang="ru-RU" sz="900" dirty="0">
                        <a:effectLst/>
                      </a:endParaRPr>
                    </a:p>
                    <a:p>
                      <a:r>
                        <a:rPr lang="ru-RU" sz="1300" dirty="0">
                          <a:effectLst/>
                        </a:rPr>
                        <a:t>          Умрешь - начнешь опять сначала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          И повторится все, как встарь: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          Ночь, ледяная рябь канала,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          Аптека, улица, фонарь.</a:t>
                      </a:r>
                      <a:endParaRPr lang="ru-RU" sz="900" dirty="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</a:rPr>
                        <a:t>Для перехода на следующую строку, используйте клавишу </a:t>
                      </a:r>
                      <a:r>
                        <a:rPr lang="en-US" sz="1300" dirty="0">
                          <a:effectLst/>
                        </a:rPr>
                        <a:t>Enter</a:t>
                      </a:r>
                      <a:r>
                        <a:rPr lang="ru-RU" sz="13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</a:rPr>
                        <a:t>Для написания большой буквы, используйте клавишу </a:t>
                      </a:r>
                      <a:r>
                        <a:rPr lang="en-US" sz="1300" dirty="0" err="1">
                          <a:effectLst/>
                        </a:rPr>
                        <a:t>Schift</a:t>
                      </a:r>
                      <a:r>
                        <a:rPr lang="ru-RU" sz="1300" dirty="0">
                          <a:effectLst/>
                        </a:rPr>
                        <a:t>  или </a:t>
                      </a:r>
                      <a:r>
                        <a:rPr lang="en-US" sz="1300" dirty="0">
                          <a:effectLst/>
                        </a:rPr>
                        <a:t>Caps Lock</a:t>
                      </a:r>
                      <a:r>
                        <a:rPr lang="ru-RU" sz="13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</a:rPr>
                        <a:t>Сохраните документ: Файл – Сохранить как. В появившемся окне «Сохранение документа» выбираем папку с номером и буквой своего класса, нажимаем, открываем и в строке «Имя документа» пишем «Стихотворение», затем нажимаем на кнопку «Сохранить».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300" dirty="0">
                          <a:effectLst/>
                        </a:rPr>
                        <a:t>Закройте программу </a:t>
                      </a:r>
                      <a:r>
                        <a:rPr lang="en-US" sz="1300" dirty="0">
                          <a:effectLst/>
                        </a:rPr>
                        <a:t>Word</a:t>
                      </a:r>
                      <a:r>
                        <a:rPr lang="ru-RU" sz="1300" dirty="0">
                          <a:effectLst/>
                        </a:rPr>
                        <a:t>, нажав на красный крестик в правом верхнем углу окна.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672357"/>
              </p:ext>
            </p:extLst>
          </p:nvPr>
        </p:nvGraphicFramePr>
        <p:xfrm>
          <a:off x="1403648" y="1327369"/>
          <a:ext cx="4752528" cy="4693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{5DA37D80-6434-44D0-A028-1B22A696006F}</a:tableStyleId>
              </a:tblPr>
              <a:tblGrid>
                <a:gridCol w="4752528"/>
              </a:tblGrid>
              <a:tr h="4680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ЛАБОРАТОРНАЯ РАБОТА № 1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/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1. Наберите с помощью клавиатуры стихотворение А.С. Пушкина «У лукоморья дуб зеленый», причем заголовок наберите заглавными буквами и каждую строчку тоже начинайте с заглавной буквы.  Располагайте текст около левого края экрана.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      ЛУКОМОРЬЕ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 лукоморья дуб зеленый, 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Златая цепь на дубе том.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 днем, и ночью кот ученый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Все ходит по цепи кругом: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Идет направо – песнь заводит,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Налево – сказки говорит.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Там чудеса: там леший бродит,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Русалка на ветвях сидит.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Там на неведомых дорожках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Следы невиданных зверей.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Избушка там, на курьих ножках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Стоит без окон и дверей.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2. Отделите все строки друг от друга, вставляя каждый раз пустую строку.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3. Употребляя операцию разбиения строки, сделайте так, чтобы в каждой строке осталось только одно слово, и расположите эти слова лесенкой (как у Маяковского).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4. Соедините сроки так, чтобы они стали такими, как до разбиения. Что у Вас получилось? Если это первоначально набранный текст, то ПОЗДРАВЛЯЕМ! 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5. Сохраните свой файл: меню «Файл», «Сохранить как», «Мои документы», «Лукоморье», «Сохранить».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11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750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Выравнивающе-развивающая методика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Какой быть технологической карте урока?   Формы представления и методы построения  </dc:title>
  <dc:creator>soboleva.la</dc:creator>
  <cp:lastModifiedBy>sla</cp:lastModifiedBy>
  <cp:revision>65</cp:revision>
  <dcterms:created xsi:type="dcterms:W3CDTF">2015-01-15T11:25:44Z</dcterms:created>
  <dcterms:modified xsi:type="dcterms:W3CDTF">2016-11-10T09:43:45Z</dcterms:modified>
</cp:coreProperties>
</file>