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0"/>
  </p:notesMasterIdLst>
  <p:sldIdLst>
    <p:sldId id="268" r:id="rId2"/>
    <p:sldId id="269" r:id="rId3"/>
    <p:sldId id="271" r:id="rId4"/>
    <p:sldId id="274" r:id="rId5"/>
    <p:sldId id="275" r:id="rId6"/>
    <p:sldId id="273" r:id="rId7"/>
    <p:sldId id="272" r:id="rId8"/>
    <p:sldId id="27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99"/>
    <a:srgbClr val="0033CC"/>
    <a:srgbClr val="274F77"/>
    <a:srgbClr val="4D4D4D"/>
    <a:srgbClr val="C0C0C0"/>
    <a:srgbClr val="DDDDDD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06" autoAdjust="0"/>
    <p:restoredTop sz="94322" autoAdjust="0"/>
  </p:normalViewPr>
  <p:slideViewPr>
    <p:cSldViewPr>
      <p:cViewPr>
        <p:scale>
          <a:sx n="71" d="100"/>
          <a:sy n="71" d="100"/>
        </p:scale>
        <p:origin x="-278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5D54D0-85B1-4B43-B296-9EA4F933348D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3FA6B1C-2F19-4F48-BC3C-74AAE5283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17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250825" y="620713"/>
            <a:ext cx="8893175" cy="5832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D0D9D-2680-4337-8047-2964267B7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61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C3467-8F33-452B-BCB8-0DD89FB2B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2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70319-1063-4AD8-AC0D-816641286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22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8B2D-DFC4-451A-9730-D3A45391C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2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DDDCE-11D9-44D0-BB38-450EBB518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4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F1AA-ED58-4202-90B2-6096186F0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9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C3EEB-2E10-4627-90ED-8F323FC97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64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BAE30-AC89-4321-A359-C6DE67CCE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83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A33F9-AFB7-49AE-AFA5-AE4EC5B0E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34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2CBF-0AEB-45C2-96AC-394358939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1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4695-8736-4DB6-A3EB-6882F4451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01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8343CB55-B7BE-4E52-8EAF-3E57B1011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obolevala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8163" y="2063750"/>
            <a:ext cx="81375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Олимпиады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по информатике и ИКТ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201</a:t>
            </a:r>
            <a: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7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-201</a:t>
            </a:r>
            <a: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8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уч. года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6148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6149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3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6157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158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9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0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54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843213" y="858838"/>
            <a:ext cx="61928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Школьный этап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7172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717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9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7183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7184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85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6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80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TextBox 2"/>
          <p:cNvSpPr txBox="1">
            <a:spLocks noChangeArrowheads="1"/>
          </p:cNvSpPr>
          <p:nvPr/>
        </p:nvSpPr>
        <p:spPr bwMode="auto">
          <a:xfrm>
            <a:off x="3240088" y="34925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sp>
        <p:nvSpPr>
          <p:cNvPr id="7174" name="Прямоугольник 3"/>
          <p:cNvSpPr>
            <a:spLocks noChangeArrowheads="1"/>
          </p:cNvSpPr>
          <p:nvPr/>
        </p:nvSpPr>
        <p:spPr bwMode="auto">
          <a:xfrm>
            <a:off x="644525" y="1671638"/>
            <a:ext cx="82486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dirty="0"/>
              <a:t>Олимпиада по информатике </a:t>
            </a:r>
            <a:r>
              <a:rPr lang="ru-RU" dirty="0" smtClean="0"/>
              <a:t>проходила </a:t>
            </a:r>
            <a:r>
              <a:rPr lang="ru-RU" dirty="0"/>
              <a:t>в единый день -  </a:t>
            </a:r>
            <a:r>
              <a:rPr lang="ru-RU" b="1" dirty="0" smtClean="0"/>
              <a:t>18 сентября 2017</a:t>
            </a:r>
            <a:r>
              <a:rPr lang="ru-RU" dirty="0" smtClean="0"/>
              <a:t> </a:t>
            </a:r>
            <a:r>
              <a:rPr lang="ru-RU" b="1" dirty="0"/>
              <a:t>года</a:t>
            </a:r>
            <a:r>
              <a:rPr lang="ru-RU" dirty="0"/>
              <a:t> на базе ОУ Адмиралтейского района </a:t>
            </a:r>
            <a:r>
              <a:rPr lang="ru-RU" dirty="0" smtClean="0"/>
              <a:t>(</a:t>
            </a:r>
            <a:r>
              <a:rPr lang="ru-RU" dirty="0"/>
              <a:t>в удобное для ОУ время).</a:t>
            </a:r>
          </a:p>
          <a:p>
            <a:r>
              <a:rPr lang="ru-RU" dirty="0" smtClean="0"/>
              <a:t>Задания и ответы выкладываются </a:t>
            </a:r>
            <a:r>
              <a:rPr lang="ru-RU" dirty="0"/>
              <a:t>на специальном </a:t>
            </a:r>
            <a:r>
              <a:rPr lang="ru-RU" dirty="0" smtClean="0"/>
              <a:t>сайте.</a:t>
            </a:r>
            <a:endParaRPr lang="ru-RU" dirty="0"/>
          </a:p>
          <a:p>
            <a:r>
              <a:rPr lang="ru-RU" dirty="0"/>
              <a:t>Олимпиадные работы проверяются учителями информатики ОУ и отчет в форме таблицы </a:t>
            </a:r>
            <a:r>
              <a:rPr lang="en-US" dirty="0"/>
              <a:t>Excel </a:t>
            </a:r>
            <a:r>
              <a:rPr lang="ru-RU" dirty="0"/>
              <a:t>направляется районному методисту по адресу </a:t>
            </a:r>
            <a:r>
              <a:rPr lang="en-US" u="sng" dirty="0" err="1">
                <a:hlinkClick r:id="rId3"/>
              </a:rPr>
              <a:t>sobolevala</a:t>
            </a:r>
            <a:r>
              <a:rPr lang="ru-RU" u="sng" dirty="0">
                <a:hlinkClick r:id="rId3"/>
              </a:rPr>
              <a:t>@</a:t>
            </a:r>
            <a:r>
              <a:rPr lang="en-US" u="sng" dirty="0" err="1">
                <a:hlinkClick r:id="rId3"/>
              </a:rPr>
              <a:t>gmail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com</a:t>
            </a:r>
            <a:r>
              <a:rPr lang="en-US" u="sng" dirty="0"/>
              <a:t> </a:t>
            </a:r>
            <a:r>
              <a:rPr lang="ru-RU" dirty="0"/>
              <a:t>в течение </a:t>
            </a:r>
            <a:r>
              <a:rPr lang="ru-RU" b="1" dirty="0"/>
              <a:t>5 календарных дней </a:t>
            </a:r>
            <a:r>
              <a:rPr lang="ru-RU" dirty="0"/>
              <a:t>после проведения школьного этапа.</a:t>
            </a:r>
          </a:p>
          <a:p>
            <a:r>
              <a:rPr lang="ru-RU" dirty="0"/>
              <a:t>В отчет вносятся данные </a:t>
            </a:r>
            <a:r>
              <a:rPr lang="ru-RU" b="1" dirty="0"/>
              <a:t>на всех участников </a:t>
            </a:r>
            <a:r>
              <a:rPr lang="ru-RU" dirty="0"/>
              <a:t>школьного этапа. </a:t>
            </a:r>
          </a:p>
          <a:p>
            <a:r>
              <a:rPr lang="ru-RU" dirty="0"/>
              <a:t>В</a:t>
            </a:r>
            <a:r>
              <a:rPr lang="ru-RU" dirty="0" smtClean="0"/>
              <a:t> течение следующих </a:t>
            </a:r>
            <a:r>
              <a:rPr lang="ru-RU" b="1" dirty="0" smtClean="0"/>
              <a:t>5 календарных дней </a:t>
            </a:r>
            <a:r>
              <a:rPr lang="ru-RU" dirty="0"/>
              <a:t>м</a:t>
            </a:r>
            <a:r>
              <a:rPr lang="ru-RU" dirty="0" smtClean="0"/>
              <a:t>етодист составляет </a:t>
            </a:r>
            <a:r>
              <a:rPr lang="ru-RU" dirty="0"/>
              <a:t>единый рейтинг по району и готовит итоговые материалы для опубликования на сайте.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843213" y="858838"/>
            <a:ext cx="61928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Школьный этап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819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199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03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8207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08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09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0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04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3225800" y="-19050"/>
            <a:ext cx="48212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750" y="1628775"/>
            <a:ext cx="835342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Правила заполнения отчёта: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Один файл — один предмет, на каждую параллель отдельный лист таблицы </a:t>
            </a:r>
            <a:r>
              <a:rPr lang="en-US" dirty="0"/>
              <a:t>Excel</a:t>
            </a:r>
            <a:r>
              <a:rPr lang="ru-RU" dirty="0"/>
              <a:t>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В таблице должны быть заполнены все графы (кроме столбца «Статус участника»).</a:t>
            </a:r>
            <a:endParaRPr lang="en-US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Запрещаются:</a:t>
            </a:r>
          </a:p>
          <a:p>
            <a:pPr marL="742950" lvl="1" indent="-285750">
              <a:buFont typeface="Wingdings" pitchFamily="2" charset="2"/>
              <a:buChar char="§"/>
              <a:defRPr/>
            </a:pPr>
            <a:r>
              <a:rPr lang="ru-RU" dirty="0"/>
              <a:t> изменение форматирования таблицы в части изменения шрифта (в том числе его размера), </a:t>
            </a:r>
          </a:p>
          <a:p>
            <a:pPr marL="742950" lvl="1" indent="-285750">
              <a:buFont typeface="Wingdings" pitchFamily="2" charset="2"/>
              <a:buChar char="§"/>
              <a:defRPr/>
            </a:pPr>
            <a:r>
              <a:rPr lang="ru-RU" dirty="0"/>
              <a:t>объединение или разгруппирование ячеек, строк и столбцов,  </a:t>
            </a:r>
          </a:p>
          <a:p>
            <a:pPr marL="742950" lvl="1" indent="-285750">
              <a:buFont typeface="Wingdings" pitchFamily="2" charset="2"/>
              <a:buChar char="§"/>
              <a:defRPr/>
            </a:pPr>
            <a:r>
              <a:rPr lang="ru-RU" dirty="0"/>
              <a:t>изменение порядка столбцов таблицы, </a:t>
            </a:r>
          </a:p>
          <a:p>
            <a:pPr marL="742950" lvl="1" indent="-285750">
              <a:buFont typeface="Wingdings" pitchFamily="2" charset="2"/>
              <a:buChar char="§"/>
              <a:defRPr/>
            </a:pPr>
            <a:r>
              <a:rPr lang="ru-RU" dirty="0"/>
              <a:t>дополнительные переносы в ячейке.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Некоторые графы заполняются из </a:t>
            </a:r>
            <a:r>
              <a:rPr lang="ru-RU" b="1" dirty="0"/>
              <a:t>всплывающих списков</a:t>
            </a:r>
            <a:r>
              <a:rPr lang="ru-RU" dirty="0"/>
              <a:t>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Вручную заполняется графа: «Количество участников»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В графе «Результат» ставится результат в баллах, соответствующий протоколу жюри. Разделитель — запятая.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Имя файла должно отображать номер учреждения.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532049" y="673100"/>
            <a:ext cx="7143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Количественные данные по школьному этапу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6312"/>
              </p:ext>
            </p:extLst>
          </p:nvPr>
        </p:nvGraphicFramePr>
        <p:xfrm>
          <a:off x="2152585" y="1096406"/>
          <a:ext cx="6124868" cy="497781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95129"/>
                <a:gridCol w="681918"/>
                <a:gridCol w="681918"/>
                <a:gridCol w="595129"/>
                <a:gridCol w="595129"/>
                <a:gridCol w="595129"/>
                <a:gridCol w="595129"/>
                <a:gridCol w="595129"/>
                <a:gridCol w="595129"/>
                <a:gridCol w="595129"/>
              </a:tblGrid>
              <a:tr h="260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ОУ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 </a:t>
                      </a:r>
                      <a:r>
                        <a:rPr lang="ru-RU" sz="1100" u="none" strike="noStrike" dirty="0" err="1">
                          <a:effectLst/>
                        </a:rPr>
                        <a:t>кл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 </a:t>
                      </a:r>
                      <a:r>
                        <a:rPr lang="ru-RU" sz="1100" u="none" strike="noStrike" dirty="0" err="1">
                          <a:effectLst/>
                        </a:rPr>
                        <a:t>кл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  </a:t>
                      </a:r>
                      <a:r>
                        <a:rPr lang="ru-RU" sz="1100" u="none" strike="noStrike" dirty="0" err="1">
                          <a:effectLst/>
                        </a:rPr>
                        <a:t>кл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 </a:t>
                      </a:r>
                      <a:r>
                        <a:rPr lang="ru-RU" sz="1100" u="none" strike="noStrike" dirty="0" err="1">
                          <a:effectLst/>
                        </a:rPr>
                        <a:t>кл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9 </a:t>
                      </a:r>
                      <a:r>
                        <a:rPr lang="ru-RU" sz="1100" u="none" strike="noStrike" dirty="0" err="1">
                          <a:effectLst/>
                        </a:rPr>
                        <a:t>кл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 </a:t>
                      </a:r>
                      <a:r>
                        <a:rPr lang="ru-RU" sz="1100" u="none" strike="noStrike" dirty="0" err="1">
                          <a:effectLst/>
                        </a:rPr>
                        <a:t>кл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11 </a:t>
                      </a:r>
                      <a:r>
                        <a:rPr lang="ru-RU" sz="1100" u="none" strike="noStrike" dirty="0" err="1">
                          <a:effectLst/>
                        </a:rPr>
                        <a:t>кл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47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111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77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21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95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55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65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103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51</a:t>
                      </a:r>
                      <a:endParaRPr lang="ru-RU" sz="1100" b="1" i="0" u="none" strike="noStrike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16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35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24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361</a:t>
                      </a:r>
                      <a:endParaRPr lang="ru-RU" sz="1100" b="1" i="0" u="none" strike="noStrike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101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83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 гимн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242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СВУ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106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  <a:tr h="149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125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305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277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204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183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112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1386</a:t>
                      </a:r>
                      <a:endParaRPr lang="ru-RU" sz="1100" b="1" i="0" u="none" strike="noStrike" dirty="0">
                        <a:solidFill>
                          <a:srgbClr val="963634"/>
                        </a:solidFill>
                        <a:effectLst/>
                        <a:latin typeface="Calibri"/>
                      </a:endParaRPr>
                    </a:p>
                  </a:txBody>
                  <a:tcPr marL="6285" marR="6285" marT="628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55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776413" y="866775"/>
            <a:ext cx="72600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Количественные данные по школьному этапу</a:t>
            </a:r>
          </a:p>
        </p:txBody>
      </p:sp>
      <p:grpSp>
        <p:nvGrpSpPr>
          <p:cNvPr id="4100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16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6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6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6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68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172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173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74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75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69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7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63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183386"/>
              </p:ext>
            </p:extLst>
          </p:nvPr>
        </p:nvGraphicFramePr>
        <p:xfrm>
          <a:off x="1776413" y="2081276"/>
          <a:ext cx="6314936" cy="202082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231265"/>
                <a:gridCol w="1125855"/>
                <a:gridCol w="1221512"/>
                <a:gridCol w="1075283"/>
                <a:gridCol w="166102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Школьный этап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 этап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200">
                          <a:effectLst/>
                        </a:rPr>
                        <a:t>Кол-во участников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200">
                          <a:effectLst/>
                        </a:rPr>
                        <a:t>Кол-во победителей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200">
                          <a:effectLst/>
                        </a:rPr>
                        <a:t>Кол-во призеров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200">
                          <a:effectLst/>
                        </a:rPr>
                        <a:t>Предполагаемое кол-во участников 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класс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r>
                        <a:rPr lang="en-US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r>
                        <a:rPr lang="en-US" sz="1400" b="1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класс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r>
                        <a:rPr lang="en-US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r>
                        <a:rPr lang="en-US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класс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 класс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r>
                        <a:rPr lang="en-US" sz="1400" b="1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 класс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Итого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81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r>
                        <a:rPr lang="en-US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60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4446587" y="763613"/>
            <a:ext cx="46974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Школьный этап</a:t>
            </a:r>
          </a:p>
        </p:txBody>
      </p:sp>
      <p:grpSp>
        <p:nvGrpSpPr>
          <p:cNvPr id="9220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926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6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927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927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7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6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3240088" y="7938"/>
            <a:ext cx="48212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sp>
        <p:nvSpPr>
          <p:cNvPr id="9222" name="Прямоугольник 4"/>
          <p:cNvSpPr>
            <a:spLocks noChangeArrowheads="1"/>
          </p:cNvSpPr>
          <p:nvPr/>
        </p:nvSpPr>
        <p:spPr bwMode="auto">
          <a:xfrm>
            <a:off x="579438" y="1758950"/>
            <a:ext cx="8278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/>
              <a:t>Необходимое для участия в районном этапе минимальное количество баллов </a:t>
            </a:r>
            <a:endParaRPr lang="ru-RU"/>
          </a:p>
          <a:p>
            <a:r>
              <a:rPr lang="ru-RU" b="1"/>
              <a:t>(проходной балл) по результатам школьного этапа:</a:t>
            </a:r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379885"/>
              </p:ext>
            </p:extLst>
          </p:nvPr>
        </p:nvGraphicFramePr>
        <p:xfrm>
          <a:off x="1286082" y="2852738"/>
          <a:ext cx="6321010" cy="1511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9255"/>
                <a:gridCol w="896351"/>
                <a:gridCol w="896351"/>
                <a:gridCol w="896351"/>
                <a:gridCol w="896351"/>
                <a:gridCol w="896351"/>
              </a:tblGrid>
              <a:tr h="300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кл.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кл.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 кл.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3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Проходной балл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&gt;</a:t>
                      </a:r>
                      <a:r>
                        <a:rPr lang="ru-RU" sz="1400" dirty="0" smtClean="0">
                          <a:effectLst/>
                        </a:rPr>
                        <a:t>250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&gt;</a:t>
                      </a:r>
                      <a:r>
                        <a:rPr lang="ru-RU" sz="1400" dirty="0" smtClean="0">
                          <a:effectLst/>
                        </a:rPr>
                        <a:t>250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&gt;</a:t>
                      </a:r>
                      <a:r>
                        <a:rPr lang="ru-RU" sz="1400" dirty="0" smtClean="0">
                          <a:effectLst/>
                        </a:rPr>
                        <a:t>250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Максимальный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балл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261" name="Прямоугольник 6"/>
          <p:cNvSpPr>
            <a:spLocks noChangeArrowheads="1"/>
          </p:cNvSpPr>
          <p:nvPr/>
        </p:nvSpPr>
        <p:spPr bwMode="auto">
          <a:xfrm>
            <a:off x="682625" y="5075238"/>
            <a:ext cx="82137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/>
              <a:t>7-8 кл</a:t>
            </a:r>
            <a:r>
              <a:rPr lang="ru-RU"/>
              <a:t>: итоговый балл выставляется как сумма баллов за </a:t>
            </a:r>
            <a:r>
              <a:rPr lang="ru-RU" b="1"/>
              <a:t>4 задачи с лучшим результатом </a:t>
            </a:r>
            <a:r>
              <a:rPr lang="ru-RU"/>
              <a:t>(то есть для получения максимального балла нужно решить </a:t>
            </a:r>
            <a:br>
              <a:rPr lang="ru-RU"/>
            </a:br>
            <a:r>
              <a:rPr lang="ru-RU"/>
              <a:t>4 любые задачи из 7 возможных).</a:t>
            </a:r>
          </a:p>
        </p:txBody>
      </p:sp>
      <p:sp>
        <p:nvSpPr>
          <p:cNvPr id="9262" name="TextBox 7"/>
          <p:cNvSpPr txBox="1">
            <a:spLocks noChangeArrowheads="1"/>
          </p:cNvSpPr>
          <p:nvPr/>
        </p:nvSpPr>
        <p:spPr bwMode="auto">
          <a:xfrm>
            <a:off x="395288" y="5075238"/>
            <a:ext cx="249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4800" b="1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36537" y="2060848"/>
            <a:ext cx="86409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Районный этап </a:t>
            </a:r>
            <a:r>
              <a:rPr lang="ru-RU" sz="3200" dirty="0" err="1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ВсОШ</a:t>
            </a:r>
            <a:r>
              <a:rPr lang="ru-RU" sz="32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sz="32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ru-RU" sz="32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по </a:t>
            </a:r>
            <a:r>
              <a:rPr lang="ru-RU" sz="32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информатике состоится </a:t>
            </a:r>
            <a: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11 </a:t>
            </a: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декабря 2017 года в 14:00 </a:t>
            </a:r>
            <a: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ru-RU" sz="32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на </a:t>
            </a:r>
            <a:r>
              <a:rPr lang="ru-RU" sz="32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базе общеобразовательных учреждений </a:t>
            </a:r>
            <a:r>
              <a:rPr lang="ru-RU" sz="32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города</a:t>
            </a:r>
            <a:endParaRPr lang="ru-RU" sz="3600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0244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024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9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0253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0254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55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6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50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377825" y="3068638"/>
            <a:ext cx="81375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Желаем успеха!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0244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024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9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0253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0254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55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6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50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15787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1792</TotalTime>
  <Words>588</Words>
  <Application>Microsoft Office PowerPoint</Application>
  <PresentationFormat>Экран (4:3)</PresentationFormat>
  <Paragraphs>364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Профиль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DESIGN</dc:creator>
  <cp:lastModifiedBy>sla</cp:lastModifiedBy>
  <cp:revision>72</cp:revision>
  <dcterms:created xsi:type="dcterms:W3CDTF">2010-08-17T12:07:59Z</dcterms:created>
  <dcterms:modified xsi:type="dcterms:W3CDTF">2018-02-19T11:47:24Z</dcterms:modified>
</cp:coreProperties>
</file>