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6" r:id="rId2"/>
    <p:sldId id="319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12" r:id="rId13"/>
    <p:sldId id="31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3300"/>
    <a:srgbClr val="0000CC"/>
    <a:srgbClr val="6699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3" autoAdjust="0"/>
    <p:restoredTop sz="94660"/>
  </p:normalViewPr>
  <p:slideViewPr>
    <p:cSldViewPr>
      <p:cViewPr varScale="1">
        <p:scale>
          <a:sx n="70" d="100"/>
          <a:sy n="70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A75F8-03D1-4C5C-9FE1-8736D6EDDC30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0BD34-04C7-47AD-9F12-440735BA39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77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ED559-CAD0-44E7-B268-648A2643B3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307F0-D6FC-4CFE-A0AD-AC4A90A4E246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C189-E0AC-4F14-85D3-97A4D28FE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32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05F6-5E03-455E-89F6-0B59434D7AC5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6690-1871-41B9-A9FD-AB4CDB80C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37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10014-67BD-4A99-B3A6-623E74409F83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85A71-1BF3-481F-8254-04503E077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7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9CBC2-C1B6-444E-A56A-6D19EECB4B46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45CD-2B32-44B7-9DDE-08648FD5C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80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D004C-284F-4FDB-BA9F-63B3C1255AD6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9F28E-98AE-4FAA-9780-13967D3FA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07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3A9A-CE93-42FF-9B5D-78712C1EA0EA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259C1-C944-4ADD-BA8E-807B3376C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44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EF558-0D27-4D58-8348-A660DA1E7418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9EFBD-F374-4FAD-B004-A3387DE78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05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22731-FF63-417D-BF43-AB43357E5916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BC7C9-439F-4226-B732-5D0BE47AA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15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775E-80D5-4EFD-B5BA-91A8759CAFC9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644BA-E582-4D3C-89FC-0C6B60C25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1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AAC56-B008-4486-9634-B3200B3C6A47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32FCF-86E6-4BE8-AFDD-95B69433C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5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A69CE-6866-4DC5-AE85-0B8BF493F09B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2314-5871-427B-842B-263D675D7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10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F48AD0-1D67-47DC-A1BF-8B8FB5C316BC}" type="datetimeFigureOut">
              <a:rPr lang="ru-RU"/>
              <a:pPr>
                <a:defRPr/>
              </a:pPr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0B421D-5A9C-4437-AD20-6F6FAF64A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60;&#1088;&#1072;&#1075;&#1084;&#1077;&#1085;&#1090;%20&#1091;&#1088;&#1086;&#1082;&#1072;_Excel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edsovet.su/fgos/6368_typy_i_vidy_urokov_po_fgo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1.jpeg"/><Relationship Id="rId7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3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575444" y="2321632"/>
            <a:ext cx="80724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Виды и типы уроков по ФГОС</a:t>
            </a:r>
            <a:endParaRPr lang="ru-RU" sz="4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/>
          <p:cNvSpPr txBox="1">
            <a:spLocks/>
          </p:cNvSpPr>
          <p:nvPr/>
        </p:nvSpPr>
        <p:spPr bwMode="auto">
          <a:xfrm>
            <a:off x="1751469" y="332656"/>
            <a:ext cx="5472608" cy="864096"/>
          </a:xfrm>
          <a:prstGeom prst="roundRect">
            <a:avLst/>
          </a:prstGeom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>
                <a:solidFill>
                  <a:srgbClr val="002060"/>
                </a:solidFill>
                <a:cs typeface="Times New Roman" pitchFamily="18" charset="0"/>
              </a:rPr>
              <a:t>Урок </a:t>
            </a:r>
            <a:r>
              <a:rPr lang="ru-RU" sz="3200" dirty="0">
                <a:solidFill>
                  <a:srgbClr val="002060"/>
                </a:solidFill>
                <a:cs typeface="Times New Roman" pitchFamily="18" charset="0"/>
              </a:rPr>
              <a:t>коррекции знаний </a:t>
            </a:r>
            <a:r>
              <a:rPr lang="en-US" sz="3200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работа над </a:t>
            </a: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ошибками</a:t>
            </a:r>
            <a:r>
              <a:rPr lang="en-US" sz="2800" dirty="0" smtClean="0">
                <a:solidFill>
                  <a:srgbClr val="002060"/>
                </a:solidFill>
                <a:cs typeface="Times New Roman" pitchFamily="18" charset="0"/>
              </a:rPr>
              <a:t>)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021" y="1700808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u="sng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Структура урока: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Мотивационная часть.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В начале урока проводится работа над наиболее часто встречающимися ошибками, но учитель не комментирует суть ошибки, а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предлагает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школьникам определить, в чем ее причина и как ее можно было избежать. Обычно это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коллективный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этап работы.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Затем можно провести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групповой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этап, разделив школьников на набольшие группы в соответствии с их ошибками.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Следует провести этап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индивидуальной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работы, в ходе которого предложить каждому школьнику наметить для себя план коррекции (повторить какую-либо тему) и определиться, что он может сделать сам, а в чем ему нужна помощь.</a:t>
            </a:r>
          </a:p>
        </p:txBody>
      </p:sp>
    </p:spTree>
    <p:extLst>
      <p:ext uri="{BB962C8B-B14F-4D97-AF65-F5344CB8AC3E}">
        <p14:creationId xmlns:p14="http://schemas.microsoft.com/office/powerpoint/2010/main" val="28844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/>
          <p:cNvSpPr txBox="1">
            <a:spLocks/>
          </p:cNvSpPr>
          <p:nvPr/>
        </p:nvSpPr>
        <p:spPr bwMode="auto">
          <a:xfrm>
            <a:off x="1751469" y="332656"/>
            <a:ext cx="5472608" cy="864096"/>
          </a:xfrm>
          <a:prstGeom prst="roundRect">
            <a:avLst/>
          </a:prstGeom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>
                <a:solidFill>
                  <a:srgbClr val="002060"/>
                </a:solidFill>
                <a:cs typeface="Times New Roman" pitchFamily="18" charset="0"/>
              </a:rPr>
              <a:t>Урок </a:t>
            </a:r>
            <a:r>
              <a:rPr lang="ru-RU" sz="3200" dirty="0">
                <a:solidFill>
                  <a:srgbClr val="002060"/>
                </a:solidFill>
                <a:cs typeface="Times New Roman" pitchFamily="18" charset="0"/>
              </a:rPr>
              <a:t>коррекции знаний </a:t>
            </a:r>
            <a:r>
              <a:rPr lang="en-US" sz="3200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работа над </a:t>
            </a: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ошибками</a:t>
            </a:r>
            <a:r>
              <a:rPr lang="en-US" sz="2800" dirty="0" smtClean="0">
                <a:solidFill>
                  <a:srgbClr val="002060"/>
                </a:solidFill>
                <a:cs typeface="Times New Roman" pitchFamily="18" charset="0"/>
              </a:rPr>
              <a:t>)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8388424" y="5949280"/>
            <a:ext cx="144016" cy="432048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03397" y="3105834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Виды уроков 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этого типа: обсуждение, консультация, конференция и т.п.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06613" y="1556792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Такой урок  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по-прежнему важен, потому что помогает школьнику осознать причину ошибок, скорректировать знания, наметить план работы на будущее.</a:t>
            </a:r>
          </a:p>
        </p:txBody>
      </p:sp>
    </p:spTree>
    <p:extLst>
      <p:ext uri="{BB962C8B-B14F-4D97-AF65-F5344CB8AC3E}">
        <p14:creationId xmlns:p14="http://schemas.microsoft.com/office/powerpoint/2010/main" val="212169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6136" y="5442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solidFill>
                  <a:srgbClr val="002060"/>
                </a:solidFill>
                <a:latin typeface="+mj-lt"/>
              </a:rPr>
              <a:t>Полезные ссылки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2084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+mn-lt"/>
                <a:hlinkClick r:id="rId3" action="ppaction://hlinkfile"/>
              </a:rPr>
              <a:t>Фрагмент </a:t>
            </a:r>
            <a:r>
              <a:rPr lang="ru-RU" dirty="0" err="1">
                <a:latin typeface="+mn-lt"/>
                <a:hlinkClick r:id="rId3" action="ppaction://hlinkfile"/>
              </a:rPr>
              <a:t>урока_комплексного</a:t>
            </a:r>
            <a:r>
              <a:rPr lang="ru-RU" dirty="0">
                <a:latin typeface="+mn-lt"/>
                <a:hlinkClick r:id="rId3" action="ppaction://hlinkfile"/>
              </a:rPr>
              <a:t> </a:t>
            </a:r>
            <a:r>
              <a:rPr lang="ru-RU" dirty="0">
                <a:latin typeface="+mn-lt"/>
                <a:hlinkClick r:id="rId3" action="ppaction://hlinkfile"/>
              </a:rPr>
              <a:t>применения </a:t>
            </a:r>
            <a:r>
              <a:rPr lang="ru-RU" dirty="0">
                <a:latin typeface="+mn-lt"/>
                <a:hlinkClick r:id="rId3" action="ppaction://hlinkfile"/>
              </a:rPr>
              <a:t>знаний</a:t>
            </a:r>
            <a:r>
              <a:rPr lang="en-US" dirty="0">
                <a:latin typeface="+mn-lt"/>
                <a:hlinkClick r:id="rId3" action="ppaction://hlinkfile"/>
              </a:rPr>
              <a:t> (Excel</a:t>
            </a:r>
            <a:r>
              <a:rPr lang="en-US" dirty="0">
                <a:latin typeface="+mn-lt"/>
              </a:rPr>
              <a:t>)</a:t>
            </a:r>
            <a:endParaRPr lang="en-US" dirty="0">
              <a:latin typeface="+mn-lt"/>
              <a:hlinkClick r:id="rId4"/>
            </a:endParaRPr>
          </a:p>
          <a:p>
            <a:endParaRPr lang="en-US" dirty="0">
              <a:latin typeface="+mn-lt"/>
              <a:hlinkClick r:id="rId4"/>
            </a:endParaRPr>
          </a:p>
          <a:p>
            <a:r>
              <a:rPr lang="en-US" dirty="0" smtClean="0">
                <a:latin typeface="+mn-lt"/>
                <a:hlinkClick r:id="rId4"/>
              </a:rPr>
              <a:t>http</a:t>
            </a:r>
            <a:r>
              <a:rPr lang="en-US" dirty="0">
                <a:latin typeface="+mn-lt"/>
                <a:hlinkClick r:id="rId4"/>
              </a:rPr>
              <a:t>://</a:t>
            </a:r>
            <a:r>
              <a:rPr lang="en-US" dirty="0" smtClean="0">
                <a:latin typeface="+mn-lt"/>
                <a:hlinkClick r:id="rId4"/>
              </a:rPr>
              <a:t>pedsovet.su/fgos/6368_typy_i_vidy_urokov_po_fgos</a:t>
            </a:r>
            <a:endParaRPr lang="ru-RU" dirty="0" smtClean="0">
              <a:latin typeface="+mn-lt"/>
            </a:endParaRPr>
          </a:p>
          <a:p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797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92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5444" y="2321632"/>
            <a:ext cx="80724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Желаем успеха!</a:t>
            </a:r>
            <a:endParaRPr lang="ru-RU" sz="48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6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67" y="-5490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417527" y="404664"/>
            <a:ext cx="6747498" cy="10081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Т</a:t>
            </a: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ипы </a:t>
            </a:r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уроков по ФГОС можно поделить на несколько </a:t>
            </a: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групп:</a:t>
            </a:r>
            <a:endParaRPr lang="ru-RU" sz="2800" noProof="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82864" y="1700808"/>
            <a:ext cx="5400600" cy="50405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C00000"/>
                </a:solidFill>
                <a:cs typeface="Times New Roman" pitchFamily="18" charset="0"/>
                <a:hlinkClick r:id="rId4" action="ppaction://hlinksldjump"/>
              </a:rPr>
              <a:t>1.</a:t>
            </a:r>
            <a:r>
              <a:rPr lang="ru-RU" sz="28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Урок </a:t>
            </a:r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усвоения новых знаний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82864" y="2348880"/>
            <a:ext cx="7416824" cy="88302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C00000"/>
                </a:solidFill>
                <a:cs typeface="Times New Roman" pitchFamily="18" charset="0"/>
                <a:hlinkClick r:id="rId5" action="ppaction://hlinksldjump"/>
              </a:rPr>
              <a:t>2.</a:t>
            </a:r>
            <a:r>
              <a:rPr lang="ru-RU" sz="28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Урок </a:t>
            </a:r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комплексного применения знаний </a:t>
            </a: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урок закрепления изученного материала)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82864" y="3381274"/>
            <a:ext cx="7416824" cy="86409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C00000"/>
                </a:solidFill>
                <a:cs typeface="Times New Roman" pitchFamily="18" charset="0"/>
                <a:hlinkClick r:id="rId6" action="ppaction://hlinksldjump"/>
              </a:rPr>
              <a:t>3.</a:t>
            </a:r>
            <a:r>
              <a:rPr lang="ru-RU" sz="28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Урок рефлексии </a:t>
            </a:r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систематизации и обобщения полученных знаний)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82864" y="4409816"/>
            <a:ext cx="5400600" cy="50405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C00000"/>
                </a:solidFill>
                <a:cs typeface="Times New Roman" pitchFamily="18" charset="0"/>
                <a:hlinkClick r:id="rId7" action="ppaction://hlinksldjump"/>
              </a:rPr>
              <a:t>4.</a:t>
            </a:r>
            <a:r>
              <a:rPr lang="ru-RU" sz="28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Урок </a:t>
            </a:r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развивающего контроля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82864" y="5085184"/>
            <a:ext cx="7305560" cy="576064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C00000"/>
                </a:solidFill>
                <a:cs typeface="Times New Roman" pitchFamily="18" charset="0"/>
                <a:hlinkClick r:id="rId8" action="ppaction://hlinksldjump"/>
              </a:rPr>
              <a:t>5.</a:t>
            </a:r>
            <a:r>
              <a:rPr lang="ru-RU" sz="28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Урок </a:t>
            </a:r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коррекции </a:t>
            </a: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знаний (</a:t>
            </a:r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работа над ошибками</a:t>
            </a:r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3" name="Стрелка вниз 2">
            <a:hlinkClick r:id="rId9" action="ppaction://hlinksldjump"/>
          </p:cNvPr>
          <p:cNvSpPr/>
          <p:nvPr/>
        </p:nvSpPr>
        <p:spPr>
          <a:xfrm>
            <a:off x="8028384" y="5949280"/>
            <a:ext cx="144016" cy="432048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0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/>
          <p:cNvSpPr txBox="1">
            <a:spLocks/>
          </p:cNvSpPr>
          <p:nvPr/>
        </p:nvSpPr>
        <p:spPr bwMode="auto">
          <a:xfrm>
            <a:off x="1907704" y="404664"/>
            <a:ext cx="5184576" cy="792088"/>
          </a:xfrm>
          <a:prstGeom prst="roundRect">
            <a:avLst/>
          </a:prstGeom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 Урок </a:t>
            </a:r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усвоения новых знаний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12776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Это урок, на котором учитель объясняет новый материал. Он строится в соответствии </a:t>
            </a:r>
            <a:r>
              <a:rPr lang="ru-RU" sz="20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с требованиями 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ФГОС несколько иначе, нежели прежде.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99413" y="2420888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В начале следует провести этап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мотивации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, который, впрочем, немногим отличается от прежнего </a:t>
            </a:r>
            <a:r>
              <a:rPr lang="ru-RU" sz="200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оргмомента</a:t>
            </a:r>
            <a:r>
              <a:rPr lang="ru-RU" sz="20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Затем следует этап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актуализации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изученного (повторения) с попыткой решить </a:t>
            </a:r>
            <a:r>
              <a:rPr lang="ru-RU" sz="2000" u="sng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проблемную задачу, 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опираясь лишь на уже известную информацию</a:t>
            </a:r>
            <a:r>
              <a:rPr lang="ru-RU" sz="20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Вывод о необходимости еще какого-то знания и получение его тем или иным способом (например, в процессе наблюдения или эксперимента). Это так называемое первичное усвоение материала</a:t>
            </a:r>
            <a:r>
              <a:rPr lang="ru-RU" sz="20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.</a:t>
            </a:r>
          </a:p>
          <a:p>
            <a:endParaRPr lang="ru-RU" sz="2000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20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/>
          <p:cNvSpPr txBox="1">
            <a:spLocks/>
          </p:cNvSpPr>
          <p:nvPr/>
        </p:nvSpPr>
        <p:spPr bwMode="auto">
          <a:xfrm>
            <a:off x="1907704" y="404664"/>
            <a:ext cx="5184576" cy="792088"/>
          </a:xfrm>
          <a:prstGeom prst="roundRect">
            <a:avLst/>
          </a:prstGeom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 Урок </a:t>
            </a:r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усвоения новых знаний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4422" y="1628800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А далее: 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Этап самостоятельного осмысления; в его ходе школьники выполняют работу самостоятельно</a:t>
            </a:r>
            <a:r>
              <a:rPr lang="ru-RU" sz="20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Проверка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. Обсуждение вопроса, какое место занимает новое знание в общей системе знаний, каковы возможности его практического применения</a:t>
            </a:r>
            <a:r>
              <a:rPr lang="ru-RU" sz="20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Инструктаж по домашнему заданию; рефлексия.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6390" y="3926551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Это приблизительный план урока. При этом решаются различные задачи: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образовательные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(научить, познакомить, проанализировать и т.д.),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воспитательные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(формировать познавательную и творческую активность, воспитывать упорство, любознательность и проч.) и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развивающие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(формировать умение анализировать, сопоставлять, читать схемы, пользоваться справочной литературой и т.п.).</a:t>
            </a:r>
          </a:p>
        </p:txBody>
      </p:sp>
    </p:spTree>
    <p:extLst>
      <p:ext uri="{BB962C8B-B14F-4D97-AF65-F5344CB8AC3E}">
        <p14:creationId xmlns:p14="http://schemas.microsoft.com/office/powerpoint/2010/main" val="391104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/>
          <p:cNvSpPr txBox="1">
            <a:spLocks/>
          </p:cNvSpPr>
          <p:nvPr/>
        </p:nvSpPr>
        <p:spPr bwMode="auto">
          <a:xfrm>
            <a:off x="1907704" y="404664"/>
            <a:ext cx="5184576" cy="792088"/>
          </a:xfrm>
          <a:prstGeom prst="roundRect">
            <a:avLst/>
          </a:prstGeom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 Урок </a:t>
            </a:r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усвоения новых знаний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8388424" y="5949280"/>
            <a:ext cx="144016" cy="432048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1997839"/>
            <a:ext cx="7056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Виды уроков 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этого типа могут быть тоже разными: традиционными и нетрадиционными (урок-путешествие, урок-экскурсия, урок-презентация, экспедиция, инсценировка, лекция, беседа, встреча и многое другое); естественно, нетрадиционный вид </a:t>
            </a:r>
            <a:r>
              <a:rPr lang="ru-RU" sz="20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урока требует 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несколько иной композиции, но основные черты должны сохраняться.</a:t>
            </a:r>
          </a:p>
        </p:txBody>
      </p:sp>
    </p:spTree>
    <p:extLst>
      <p:ext uri="{BB962C8B-B14F-4D97-AF65-F5344CB8AC3E}">
        <p14:creationId xmlns:p14="http://schemas.microsoft.com/office/powerpoint/2010/main" val="36857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/>
          <p:cNvSpPr txBox="1">
            <a:spLocks/>
          </p:cNvSpPr>
          <p:nvPr/>
        </p:nvSpPr>
        <p:spPr bwMode="auto">
          <a:xfrm>
            <a:off x="539552" y="476672"/>
            <a:ext cx="8064896" cy="864096"/>
          </a:xfrm>
          <a:prstGeom prst="roundRect">
            <a:avLst/>
          </a:prstGeom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endParaRPr lang="en-US" sz="28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cs typeface="Times New Roman" pitchFamily="18" charset="0"/>
              </a:rPr>
              <a:t>Урок комплексного применения знаний </a:t>
            </a:r>
            <a:br>
              <a:rPr lang="ru-RU" sz="3200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(урок закрепления изученного материала)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2136338"/>
            <a:ext cx="698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Структура этого урока аналогична предыдущему и отличается тем, что после актуализации знаний на стандартном материале предлагается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нестандартное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задание, которое, однако, можно выполнить на основе имеющихся у учащихся знаний.</a:t>
            </a:r>
          </a:p>
          <a:p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На уроке этого типа особенно наиболее уместны нетрадиционные виды уроков:</a:t>
            </a:r>
            <a:r>
              <a:rPr lang="en-US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путешествие, урок-суд, экскурсия, конференция, деловая игра — все, что поможет создать нестандартную ситуацию.</a:t>
            </a:r>
          </a:p>
        </p:txBody>
      </p:sp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8388424" y="5949280"/>
            <a:ext cx="144016" cy="432048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25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/>
          <p:cNvSpPr txBox="1">
            <a:spLocks/>
          </p:cNvSpPr>
          <p:nvPr/>
        </p:nvSpPr>
        <p:spPr bwMode="auto">
          <a:xfrm>
            <a:off x="539552" y="476672"/>
            <a:ext cx="8280920" cy="1008112"/>
          </a:xfrm>
          <a:prstGeom prst="roundRect">
            <a:avLst/>
          </a:prstGeom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endParaRPr lang="en-US" sz="28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ru-RU" sz="3200" dirty="0">
                <a:solidFill>
                  <a:srgbClr val="002060"/>
                </a:solidFill>
                <a:cs typeface="Times New Roman" pitchFamily="18" charset="0"/>
              </a:rPr>
              <a:t>Урок рефлексии </a:t>
            </a:r>
            <a:r>
              <a:rPr lang="en-US" sz="3200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систематизации и обобщения полученных знаний)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9572" y="1628800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Такому уроку в свете нового ФГОС придается особое значение, поскольку он помогает учащимся «разложить все по полочкам».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299646"/>
            <a:ext cx="77408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На первом этапе (мотивационном) стоит обсудить, зачем необходима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систематизация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знаний.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7495" y="2980235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Затем проводится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повторение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на другом качественном уровне: обучающимся предлагаются вопросы в нестандартной формулировке или с необычным условием.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89714" y="3867018"/>
            <a:ext cx="76688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Контроль (в соответствии с ФГОС — лучше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самоконтроль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) проводится тоже с акцентом на обобщение. Цель работы — не только обобщить, но вписать полученную информацию в контекст общих знаний ученика о мире.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17009" y="5067348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Особенно важно на таком уроке тщательно проработать этап рефлексии и проговорить на нем как принципы классификации, так и значение материала, его место в системе знаний.</a:t>
            </a:r>
          </a:p>
        </p:txBody>
      </p:sp>
    </p:spTree>
    <p:extLst>
      <p:ext uri="{BB962C8B-B14F-4D97-AF65-F5344CB8AC3E}">
        <p14:creationId xmlns:p14="http://schemas.microsoft.com/office/powerpoint/2010/main" val="1810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/>
          <p:cNvSpPr txBox="1">
            <a:spLocks/>
          </p:cNvSpPr>
          <p:nvPr/>
        </p:nvSpPr>
        <p:spPr bwMode="auto">
          <a:xfrm>
            <a:off x="539552" y="476672"/>
            <a:ext cx="8280920" cy="1008112"/>
          </a:xfrm>
          <a:prstGeom prst="roundRect">
            <a:avLst/>
          </a:prstGeom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endParaRPr lang="en-US" sz="28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ru-RU" sz="3200" dirty="0">
                <a:solidFill>
                  <a:srgbClr val="002060"/>
                </a:solidFill>
                <a:cs typeface="Times New Roman" pitchFamily="18" charset="0"/>
              </a:rPr>
              <a:t>Урок рефлексии </a:t>
            </a:r>
            <a:r>
              <a:rPr lang="en-US" sz="3200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ru-RU" sz="2800" dirty="0">
                <a:solidFill>
                  <a:srgbClr val="002060"/>
                </a:solidFill>
                <a:cs typeface="Times New Roman" pitchFamily="18" charset="0"/>
              </a:rPr>
              <a:t>систематизации и обобщения полученных знаний)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8388424" y="5949280"/>
            <a:ext cx="144016" cy="432048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2413338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Виды урока 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могут быть любые: комбинированный урок (чаще всего), деловая игра, практикум, конкурс, диспут, викторина, научная конференция, сочинение, защита проектов и проч.</a:t>
            </a:r>
          </a:p>
        </p:txBody>
      </p:sp>
    </p:spTree>
    <p:extLst>
      <p:ext uri="{BB962C8B-B14F-4D97-AF65-F5344CB8AC3E}">
        <p14:creationId xmlns:p14="http://schemas.microsoft.com/office/powerpoint/2010/main" val="145297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ictoria\Мои документы\Заготовки презентации 1\66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/>
          <p:cNvSpPr txBox="1">
            <a:spLocks/>
          </p:cNvSpPr>
          <p:nvPr/>
        </p:nvSpPr>
        <p:spPr bwMode="auto">
          <a:xfrm>
            <a:off x="1259632" y="476672"/>
            <a:ext cx="6624736" cy="504056"/>
          </a:xfrm>
          <a:prstGeom prst="roundRect">
            <a:avLst/>
          </a:prstGeom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>
                <a:solidFill>
                  <a:srgbClr val="002060"/>
                </a:solidFill>
                <a:cs typeface="Times New Roman" pitchFamily="18" charset="0"/>
              </a:rPr>
              <a:t>Урок </a:t>
            </a:r>
            <a:r>
              <a:rPr lang="ru-RU" sz="3200" dirty="0">
                <a:solidFill>
                  <a:srgbClr val="002060"/>
                </a:solidFill>
                <a:cs typeface="Times New Roman" pitchFamily="18" charset="0"/>
              </a:rPr>
              <a:t>развивающего контроля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8388424" y="5949280"/>
            <a:ext cx="144016" cy="432048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09613" y="1412776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Желательно обеспечить наличие </a:t>
            </a:r>
            <a:r>
              <a:rPr lang="ru-RU" sz="2000" b="1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разноуровневых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заданий, а также возможность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выбора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задания для ученика (например, тест с заданиями разной </a:t>
            </a:r>
            <a:r>
              <a:rPr lang="ru-RU" sz="200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балльности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; оценка выставляется в зависимости от количества полученных баллов). </a:t>
            </a:r>
            <a:endParaRPr lang="en-US" sz="2000" dirty="0" smtClean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На 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таком уроке, кроме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образовательных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задач (контроль знаний по теме или разделу), решаются также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воспитательные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(создание условий для формирования правильной самооценки; упорство в достижении цели) и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развивающие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(умение анализировать, сравнивать, классифицировать; если работа групповая, то и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коммуникативные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навыки).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2032" y="4635371"/>
            <a:ext cx="7684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Виды уроков </a:t>
            </a:r>
            <a:r>
              <a:rPr lang="ru-RU" sz="20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развивающего контроля: письменная контрольная работа, тест, защита проектов, устный опрос, викторина, коллоквиум, творческий отчет, конкурс и т.п.</a:t>
            </a:r>
          </a:p>
        </p:txBody>
      </p:sp>
    </p:spTree>
    <p:extLst>
      <p:ext uri="{BB962C8B-B14F-4D97-AF65-F5344CB8AC3E}">
        <p14:creationId xmlns:p14="http://schemas.microsoft.com/office/powerpoint/2010/main" val="33357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490</Words>
  <Application>Microsoft Office PowerPoint</Application>
  <PresentationFormat>Экран (4:3)</PresentationFormat>
  <Paragraphs>53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Типы уроков по ФГОС можно поделить на несколько групп: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sla</cp:lastModifiedBy>
  <cp:revision>143</cp:revision>
  <dcterms:created xsi:type="dcterms:W3CDTF">2011-11-16T10:31:41Z</dcterms:created>
  <dcterms:modified xsi:type="dcterms:W3CDTF">2017-11-23T12:34:24Z</dcterms:modified>
</cp:coreProperties>
</file>