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4" r:id="rId12"/>
    <p:sldId id="265" r:id="rId13"/>
    <p:sldId id="266" r:id="rId14"/>
    <p:sldId id="267" r:id="rId15"/>
    <p:sldId id="259" r:id="rId16"/>
    <p:sldId id="260" r:id="rId17"/>
    <p:sldId id="261" r:id="rId18"/>
    <p:sldId id="262" r:id="rId19"/>
    <p:sldId id="263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9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F1D7-24B7-4C44-A44C-AD7A68648A1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00D49-BB3E-4785-8EF9-173A765F2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00D49-BB3E-4785-8EF9-173A765F2C7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" Type="http://schemas.openxmlformats.org/officeDocument/2006/relationships/notesSlide" Target="../notesSlides/notesSlide1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5.xml"/><Relationship Id="rId5" Type="http://schemas.openxmlformats.org/officeDocument/2006/relationships/slide" Target="slide11.xml"/><Relationship Id="rId15" Type="http://schemas.openxmlformats.org/officeDocument/2006/relationships/slide" Target="slide6.xml"/><Relationship Id="rId10" Type="http://schemas.openxmlformats.org/officeDocument/2006/relationships/slide" Target="slide16.xml"/><Relationship Id="rId19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8458200" cy="1222375"/>
          </a:xfrm>
        </p:spPr>
        <p:txBody>
          <a:bodyPr/>
          <a:lstStyle/>
          <a:p>
            <a:r>
              <a:rPr lang="en-US" dirty="0" smtClean="0">
                <a:solidFill>
                  <a:srgbClr val="1909E9"/>
                </a:solidFill>
              </a:rPr>
              <a:t>Quiz </a:t>
            </a:r>
            <a:r>
              <a:rPr lang="ru-RU" dirty="0" smtClean="0">
                <a:solidFill>
                  <a:srgbClr val="1909E9"/>
                </a:solidFill>
              </a:rPr>
              <a:t>       </a:t>
            </a:r>
            <a:r>
              <a:rPr lang="en-US" dirty="0" smtClean="0">
                <a:solidFill>
                  <a:srgbClr val="1909E9"/>
                </a:solidFill>
              </a:rPr>
              <a:t>“saint Valentine's Day” </a:t>
            </a:r>
            <a:r>
              <a:rPr lang="ru-RU" dirty="0" smtClean="0">
                <a:solidFill>
                  <a:srgbClr val="1909E9"/>
                </a:solidFill>
              </a:rPr>
              <a:t>                           (</a:t>
            </a:r>
            <a:r>
              <a:rPr lang="en-US" dirty="0" smtClean="0">
                <a:solidFill>
                  <a:srgbClr val="1909E9"/>
                </a:solidFill>
              </a:rPr>
              <a:t>symbols, traditions)</a:t>
            </a:r>
            <a:endParaRPr lang="ru-RU" dirty="0">
              <a:solidFill>
                <a:srgbClr val="1909E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573016"/>
            <a:ext cx="8458200" cy="163448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623731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909E9"/>
                </a:solidFill>
              </a:rPr>
              <a:t>Saint-Petersburg, 2014</a:t>
            </a:r>
            <a:endParaRPr lang="ru-RU" dirty="0">
              <a:solidFill>
                <a:srgbClr val="1909E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8215" y="571480"/>
            <a:ext cx="63369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Doves and pigeons are  symbols of… 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and fidelity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Friendship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A long life</a:t>
            </a:r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A friendly family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499" y="785794"/>
            <a:ext cx="8276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What is the Greek word for Cupid, God of Love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?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Eros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Apollo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solidFill>
                  <a:srgbClr val="1909E9"/>
                </a:solidFill>
                <a:latin typeface="AGCrownStyle" pitchFamily="2" charset="0"/>
              </a:rPr>
              <a:t>Aris</a:t>
            </a:r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Zeus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620688"/>
            <a:ext cx="383791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Saint Valentine was …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A  soldier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A bishop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A young boy</a:t>
            </a:r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A poet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3825" y="642918"/>
            <a:ext cx="586410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What was the name of the jailer’s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 daughter whom Valentine helped?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Mary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Julia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Juliet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Ann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76672"/>
            <a:ext cx="70952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Saint Valentine sent his message to the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 jailer’s daughter. What did he do for her?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Loved her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Helped her secretly  meet her sweetheart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Cured her illness ( she was blind)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Told her the truth about her illness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96" y="714356"/>
            <a:ext cx="873989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What ancient Roman goddess loved flower rose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 which became the symbol of Saint Valentine’s Day?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Fortuna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Diana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solidFill>
                  <a:srgbClr val="1909E9"/>
                </a:solidFill>
                <a:latin typeface="AGCrownStyle" pitchFamily="2" charset="0"/>
              </a:rPr>
              <a:t>Vesta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Venus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367" y="857232"/>
            <a:ext cx="6093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What birds are called birds  of love?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Sparrows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Ravens</a:t>
            </a:r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Nightingales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The dove and the pigeon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68644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Which of these activities isn’t</a:t>
            </a:r>
          </a:p>
          <a:p>
            <a:pPr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 connected with Saint Valentine’s  Day?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Fortune telling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Setting off fireworks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Sending cards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Singing songs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4452" y="928670"/>
            <a:ext cx="64283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Written Valentines began to appear …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In the 20</a:t>
            </a:r>
            <a:r>
              <a:rPr lang="en-US" sz="2400" baseline="30000" dirty="0" smtClean="0">
                <a:solidFill>
                  <a:srgbClr val="1909E9"/>
                </a:solidFill>
                <a:latin typeface="AGCrownStyle" pitchFamily="2" charset="0"/>
              </a:rPr>
              <a:t>th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 century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In the 16</a:t>
            </a:r>
            <a:r>
              <a:rPr lang="en-US" sz="2400" baseline="30000" dirty="0" smtClean="0">
                <a:solidFill>
                  <a:srgbClr val="1909E9"/>
                </a:solidFill>
                <a:latin typeface="AGCrownStyle" pitchFamily="2" charset="0"/>
              </a:rPr>
              <a:t>th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 century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In the 15</a:t>
            </a:r>
            <a:r>
              <a:rPr lang="en-US" sz="2400" baseline="30000" dirty="0" smtClean="0">
                <a:solidFill>
                  <a:srgbClr val="1909E9"/>
                </a:solidFill>
                <a:latin typeface="AGCrownStyle" pitchFamily="2" charset="0"/>
              </a:rPr>
              <a:t>th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 century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In the 17</a:t>
            </a:r>
            <a:r>
              <a:rPr lang="en-US" sz="2400" baseline="30000" dirty="0" smtClean="0">
                <a:solidFill>
                  <a:srgbClr val="1909E9"/>
                </a:solidFill>
                <a:latin typeface="AGCrownStyle" pitchFamily="2" charset="0"/>
              </a:rPr>
              <a:t>th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 century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88248">
            <a:off x="195009" y="977559"/>
            <a:ext cx="9011714" cy="54652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your for attention!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21011752" flipH="1">
            <a:off x="424644" y="3166449"/>
            <a:ext cx="8723309" cy="70173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your for attention!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588248">
            <a:off x="-11988" y="5522285"/>
            <a:ext cx="8861110" cy="619178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your for attention!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39752" y="1772816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3" action="ppaction://hlinksldjump"/>
              </a:rPr>
              <a:t>5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3000372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4" action="ppaction://hlinksldjump"/>
              </a:rPr>
              <a:t>5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4000504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5" action="ppaction://hlinksldjump"/>
              </a:rPr>
              <a:t>5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57422" y="5000636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6" action="ppaction://hlinksldjump"/>
              </a:rPr>
              <a:t>5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1772816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7" action="ppaction://hlinksldjump"/>
              </a:rPr>
              <a:t>10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9058" y="3000372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8" action="ppaction://hlinksldjump"/>
              </a:rPr>
              <a:t>10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9058" y="4000504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9" action="ppaction://hlinksldjump"/>
              </a:rPr>
              <a:t>10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9058" y="5000636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0" action="ppaction://hlinksldjump"/>
              </a:rPr>
              <a:t>10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8104" y="1772816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1" action="ppaction://hlinksldjump"/>
              </a:rPr>
              <a:t>25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0694" y="3000372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2" action="ppaction://hlinksldjump"/>
              </a:rPr>
              <a:t>25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00694" y="4000504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3" action="ppaction://hlinksldjump"/>
              </a:rPr>
              <a:t>25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00694" y="5000636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4" action="ppaction://hlinksldjump"/>
              </a:rPr>
              <a:t>25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092280" y="1772816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5" action="ppaction://hlinksldjump"/>
              </a:rPr>
              <a:t>50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72330" y="3000372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6" action="ppaction://hlinksldjump"/>
              </a:rPr>
              <a:t>50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72330" y="4000504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7" action="ppaction://hlinksldjump"/>
              </a:rPr>
              <a:t>50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072330" y="5000636"/>
            <a:ext cx="135732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  <a:hlinkClick r:id="rId18" action="ppaction://hlinksldjump"/>
              </a:rPr>
              <a:t>50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1772816"/>
            <a:ext cx="1306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Proverbs</a:t>
            </a:r>
            <a:endParaRPr lang="ru-RU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And</a:t>
            </a:r>
            <a:endParaRPr lang="ru-RU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Sayings</a:t>
            </a:r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-1606593" y="3249587"/>
            <a:ext cx="72152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8596" y="4071942"/>
            <a:ext cx="1442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History of</a:t>
            </a:r>
          </a:p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holiday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158" y="5072074"/>
            <a:ext cx="15504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Symbols of</a:t>
            </a:r>
          </a:p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holiday</a:t>
            </a:r>
            <a:endParaRPr lang="ru-RU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3071810"/>
            <a:ext cx="1311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Love and</a:t>
            </a:r>
          </a:p>
          <a:p>
            <a:pPr algn="ctr"/>
            <a:r>
              <a:rPr lang="en-US" dirty="0" smtClean="0">
                <a:solidFill>
                  <a:srgbClr val="1909E9"/>
                </a:solidFill>
                <a:latin typeface="AGCrownStyle" pitchFamily="2" charset="0"/>
              </a:rPr>
              <a:t>Romance</a:t>
            </a:r>
          </a:p>
          <a:p>
            <a:endParaRPr lang="ru-RU" dirty="0"/>
          </a:p>
        </p:txBody>
      </p:sp>
      <p:sp>
        <p:nvSpPr>
          <p:cNvPr id="30" name="Молния 29">
            <a:hlinkClick r:id="rId19" action="ppaction://hlinksldjump"/>
          </p:cNvPr>
          <p:cNvSpPr/>
          <p:nvPr/>
        </p:nvSpPr>
        <p:spPr>
          <a:xfrm rot="18782002">
            <a:off x="7392202" y="5927073"/>
            <a:ext cx="1215533" cy="1012395"/>
          </a:xfrm>
          <a:prstGeom prst="lightningBol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786710" y="6000768"/>
            <a:ext cx="1071570" cy="64291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im3-tub-ru.yandex.net/i?id=29c518404f92a4177cfe55b7336b939d-7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658537"/>
            <a:ext cx="3744416" cy="370326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31840" y="548680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</a:t>
            </a:r>
            <a:r>
              <a:rPr lang="en-US" sz="6000" dirty="0" smtClean="0">
                <a:solidFill>
                  <a:srgbClr val="1909E9"/>
                </a:solidFill>
              </a:rPr>
              <a:t>Well done!</a:t>
            </a:r>
            <a:endParaRPr lang="ru-RU" sz="6000" dirty="0">
              <a:solidFill>
                <a:srgbClr val="1909E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786710" y="6000768"/>
            <a:ext cx="1071570" cy="64291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http://im3-tub-ru.yandex.net/i?id=62d9e078ff2220f46a51febe519b7b89-9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00808"/>
            <a:ext cx="3960440" cy="392770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31840" y="47667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1909E9"/>
                </a:solidFill>
              </a:rPr>
              <a:t>Try again!</a:t>
            </a:r>
            <a:endParaRPr lang="ru-RU" sz="6000" dirty="0">
              <a:solidFill>
                <a:srgbClr val="1909E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332656"/>
            <a:ext cx="507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1909E9"/>
                </a:solidFill>
                <a:latin typeface="AGCrownStyle" pitchFamily="2" charset="0"/>
              </a:rPr>
              <a:t>Translate from Russian into English</a:t>
            </a:r>
            <a:r>
              <a:rPr lang="ru-RU" sz="3600" dirty="0" smtClean="0">
                <a:solidFill>
                  <a:srgbClr val="1909E9"/>
                </a:solidFill>
                <a:latin typeface="AGCrownStyle" pitchFamily="2" charset="0"/>
              </a:rPr>
              <a:t> 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12776"/>
            <a:ext cx="7758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1909E9"/>
                </a:solidFill>
                <a:latin typeface="AGCrownStyle" pitchFamily="2" charset="0"/>
              </a:rPr>
              <a:t>Любовь никаким зельем не излечишь</a:t>
            </a:r>
            <a:endParaRPr lang="ru-RU" sz="28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and cough cannot be hid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No herb will cure love 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is blind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me, love my dog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285728"/>
            <a:ext cx="4110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1909E9"/>
                </a:solidFill>
                <a:latin typeface="AGCrownStyle" pitchFamily="2" charset="0"/>
              </a:rPr>
              <a:t>Match two halves of proverbs</a:t>
            </a:r>
            <a:endParaRPr lang="ru-RU" sz="28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235743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58240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1) 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is not found                  a) a cottage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lvl="0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2) 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lives                               b) hearts gentle 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lvl="0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3) 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makes all                       c) in cottages as well as in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lvl="0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4) 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in </a:t>
            </a:r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                                   </a:t>
            </a:r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d) </a:t>
            </a:r>
            <a:r>
              <a:rPr lang="ru-RU" sz="2400" dirty="0" err="1" smtClean="0">
                <a:solidFill>
                  <a:srgbClr val="1909E9"/>
                </a:solidFill>
                <a:latin typeface="AGCrownStyle" pitchFamily="2" charset="0"/>
              </a:rPr>
              <a:t>in</a:t>
            </a:r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 </a:t>
            </a:r>
            <a:r>
              <a:rPr lang="ru-RU" sz="2400" dirty="0" err="1" smtClean="0">
                <a:solidFill>
                  <a:srgbClr val="1909E9"/>
                </a:solidFill>
                <a:latin typeface="AGCrownStyle" pitchFamily="2" charset="0"/>
              </a:rPr>
              <a:t>the</a:t>
            </a:r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 </a:t>
            </a:r>
            <a:r>
              <a:rPr lang="ru-RU" sz="2400" dirty="0" err="1" smtClean="0">
                <a:solidFill>
                  <a:srgbClr val="1909E9"/>
                </a:solidFill>
                <a:latin typeface="AGCrownStyle" pitchFamily="2" charset="0"/>
              </a:rPr>
              <a:t>market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1 – a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2 – c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3 – d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4 – b 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1 – d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2 – b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3 – a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4 – c 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1 – d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2 – c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3 – b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4 – a 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1 – c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2 – d 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3 – a </a:t>
            </a:r>
          </a:p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4 – b 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04664"/>
            <a:ext cx="5471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1909E9"/>
                </a:solidFill>
                <a:latin typeface="AGCrownStyle" pitchFamily="2" charset="0"/>
              </a:rPr>
              <a:t>Match the correct equivalent in Russian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7316" y="1285860"/>
            <a:ext cx="25442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Love is ageless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Любовь зла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Любовь вечна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Любовь не для каждого возраста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Любви все возрасты покорны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60648"/>
            <a:ext cx="2278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1909E9"/>
                </a:solidFill>
                <a:latin typeface="AGCrownStyle" pitchFamily="2" charset="0"/>
              </a:rPr>
              <a:t>Make a proverb</a:t>
            </a:r>
            <a:endParaRPr lang="ru-RU" sz="36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857232"/>
            <a:ext cx="84016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Любовь миром движет</a:t>
            </a:r>
          </a:p>
          <a:p>
            <a:pPr marL="457200" indent="-457200">
              <a:buAutoNum type="arabicParenR"/>
            </a:pP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go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   </a:t>
            </a: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 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3) </a:t>
            </a: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makes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   6) </a:t>
            </a: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love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      7) </a:t>
            </a: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that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       9) </a:t>
            </a: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the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marL="457200" indent="-457200">
              <a:buAutoNum type="arabicParenR"/>
            </a:pP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It 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    4) </a:t>
            </a: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is  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      5)  </a:t>
            </a: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world </a:t>
            </a:r>
            <a:r>
              <a:rPr lang="ru-RU" sz="4400" dirty="0" smtClean="0">
                <a:solidFill>
                  <a:srgbClr val="1909E9"/>
                </a:solidFill>
                <a:latin typeface="AGCrownStyle" pitchFamily="2" charset="0"/>
              </a:rPr>
              <a:t>  8) </a:t>
            </a:r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around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2,4,5,7,3,9,6,1,8.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9,5,4,1,8,7,2,3,6.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6,2,4,7,3,9,5,1,8.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09E9"/>
                </a:solidFill>
                <a:latin typeface="AGCrownStyle" pitchFamily="2" charset="0"/>
              </a:rPr>
              <a:t>2,4,6,7,3,9,5,1,8.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4319" y="642918"/>
            <a:ext cx="626421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What happens to people when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Cupid’s arrow gets into their hearts?</a:t>
            </a:r>
            <a:endParaRPr lang="ru-RU" sz="4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endParaRPr lang="ru-RU" sz="4400" dirty="0"/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Fall in love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Fall ill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Die</a:t>
            </a:r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Get married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547" y="642918"/>
            <a:ext cx="47852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Which is the most popular</a:t>
            </a:r>
          </a:p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saying for Valentine’s cards?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I want you to be my Valentine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Love forever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Be my Valentine</a:t>
            </a:r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Will you marry me?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917" y="500042"/>
            <a:ext cx="82942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Every Valentine’s Day a lot of people write letters</a:t>
            </a:r>
          </a:p>
          <a:p>
            <a:pPr lvl="0" algn="ctr"/>
            <a:r>
              <a:rPr lang="en-US" sz="4400" dirty="0" smtClean="0">
                <a:solidFill>
                  <a:srgbClr val="1909E9"/>
                </a:solidFill>
                <a:latin typeface="AGCrownStyle" pitchFamily="2" charset="0"/>
              </a:rPr>
              <a:t>addressed to Juliet who lived in…</a:t>
            </a:r>
            <a:endParaRPr lang="ru-RU" sz="4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42910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London</a:t>
            </a:r>
            <a:endParaRPr lang="ru-RU" sz="2400" dirty="0">
              <a:solidFill>
                <a:srgbClr val="1909E9"/>
              </a:solidFill>
              <a:latin typeface="AGCrownStyle" pitchFamily="2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786315" y="2500306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Verona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642911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Stratford-upon-Avon</a:t>
            </a:r>
            <a:endParaRPr lang="ru-RU" sz="2400" dirty="0" smtClean="0">
              <a:solidFill>
                <a:srgbClr val="1909E9"/>
              </a:solidFill>
              <a:latin typeface="AGCrownStyle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4786315" y="4714884"/>
            <a:ext cx="3545923" cy="2000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1909E9"/>
                </a:solidFill>
                <a:latin typeface="AGCrownStyle" pitchFamily="2" charset="0"/>
              </a:rPr>
              <a:t>Rome</a:t>
            </a:r>
            <a:endParaRPr lang="ru-RU" dirty="0">
              <a:solidFill>
                <a:srgbClr val="1909E9"/>
              </a:solidFill>
              <a:latin typeface="AGCrownSty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856</TotalTime>
  <Words>500</Words>
  <Application>Microsoft Office PowerPoint</Application>
  <PresentationFormat>Экран (4:3)</PresentationFormat>
  <Paragraphs>143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Quiz        “saint Valentine's Day”                            (symbols, traditions)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ПК</cp:lastModifiedBy>
  <cp:revision>64</cp:revision>
  <dcterms:created xsi:type="dcterms:W3CDTF">2014-02-04T16:00:59Z</dcterms:created>
  <dcterms:modified xsi:type="dcterms:W3CDTF">2014-09-15T19:08:31Z</dcterms:modified>
</cp:coreProperties>
</file>