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334" r:id="rId3"/>
    <p:sldId id="337" r:id="rId4"/>
    <p:sldId id="336" r:id="rId5"/>
    <p:sldId id="338" r:id="rId6"/>
    <p:sldId id="339" r:id="rId7"/>
    <p:sldId id="340" r:id="rId8"/>
    <p:sldId id="341" r:id="rId9"/>
    <p:sldId id="342" r:id="rId10"/>
    <p:sldId id="312" r:id="rId11"/>
    <p:sldId id="31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E06E8E-A71B-4848-9245-F7976C9733CC}">
          <p14:sldIdLst>
            <p14:sldId id="286"/>
            <p14:sldId id="334"/>
            <p14:sldId id="337"/>
          </p14:sldIdLst>
        </p14:section>
        <p14:section name="Раздел без заголовка" id="{41959EE6-6BEB-4FAB-AF0F-CBB65894ED64}">
          <p14:sldIdLst>
            <p14:sldId id="336"/>
            <p14:sldId id="338"/>
            <p14:sldId id="339"/>
            <p14:sldId id="340"/>
            <p14:sldId id="341"/>
            <p14:sldId id="342"/>
            <p14:sldId id="312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00"/>
    <a:srgbClr val="0000CC"/>
    <a:srgbClr val="66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60"/>
  </p:normalViewPr>
  <p:slideViewPr>
    <p:cSldViewPr>
      <p:cViewPr varScale="1">
        <p:scale>
          <a:sx n="74" d="100"/>
          <a:sy n="74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75F8-03D1-4C5C-9FE1-8736D6EDDC30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0BD34-04C7-47AD-9F12-440735BA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7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07F0-D6FC-4CFE-A0AD-AC4A90A4E246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C189-E0AC-4F14-85D3-97A4D28FE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2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05F6-5E03-455E-89F6-0B59434D7AC5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6690-1871-41B9-A9FD-AB4CDB80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7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0014-67BD-4A99-B3A6-623E74409F83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85A71-1BF3-481F-8254-04503E077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CBC2-C1B6-444E-A56A-6D19EECB4B46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B45CD-2B32-44B7-9DDE-08648FD5C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004C-284F-4FDB-BA9F-63B3C1255AD6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F28E-98AE-4FAA-9780-13967D3FA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7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3A9A-CE93-42FF-9B5D-78712C1EA0EA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59C1-C944-4ADD-BA8E-807B3376C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4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F558-0D27-4D58-8348-A660DA1E7418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9EFBD-F374-4FAD-B004-A3387DE7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5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2731-FF63-417D-BF43-AB43357E5916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C7C9-439F-4226-B732-5D0BE47AA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5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775E-80D5-4EFD-B5BA-91A8759CAFC9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44BA-E582-4D3C-89FC-0C6B60C25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1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AC56-B008-4486-9634-B3200B3C6A47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2FCF-86E6-4BE8-AFDD-95B69433C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5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69CE-6866-4DC5-AE85-0B8BF493F09B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02314-5871-427B-842B-263D675D7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0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48AD0-1D67-47DC-A1BF-8B8FB5C316BC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0B421D-5A9C-4437-AD20-6F6FAF64A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fgos/6402_technologicheskaya_karta_uroka_obrase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f548.blogspot.ru/2016/03/blog-post_28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35781" y="2132856"/>
            <a:ext cx="8072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Технологическая карта </a:t>
            </a:r>
            <a:endParaRPr lang="ru-RU" sz="4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 eaLnBrk="1" hangingPunct="1"/>
            <a:r>
              <a:rPr lang="ru-RU" sz="4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урока </a:t>
            </a:r>
            <a:r>
              <a:rPr lang="ru-RU" sz="4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 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ФГОС.</a:t>
            </a:r>
          </a:p>
          <a:p>
            <a:pPr algn="ctr" eaLnBrk="1" hangingPunct="1"/>
            <a:r>
              <a:rPr lang="ru-RU" sz="4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равила </a:t>
            </a:r>
            <a:r>
              <a:rPr lang="ru-RU" sz="4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оформления</a:t>
            </a:r>
            <a:endParaRPr lang="ru-RU" sz="4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2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5442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  <a:latin typeface="+mj-lt"/>
              </a:rPr>
              <a:t>Полезные ссылки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208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hlinkClick r:id="rId3"/>
              </a:rPr>
              <a:t>http://</a:t>
            </a:r>
            <a:r>
              <a:rPr lang="en-US" dirty="0" smtClean="0">
                <a:latin typeface="+mn-lt"/>
                <a:hlinkClick r:id="rId3"/>
              </a:rPr>
              <a:t>pedsovet.su/fgos/6402_technologicheskaya_karta_uroka_obrasez</a:t>
            </a:r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79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2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5444" y="2321632"/>
            <a:ext cx="8072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Желаем успеха!</a:t>
            </a:r>
            <a:endParaRPr lang="ru-RU" sz="4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76331" y="1628800"/>
            <a:ext cx="807243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Учителю предлагается для оформления «целостной картины современного урока» использовать технологическую карту. </a:t>
            </a:r>
            <a:endParaRPr lang="ru-RU" sz="28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 eaLnBrk="1" hangingPunct="1"/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Это </a:t>
            </a:r>
            <a:r>
              <a:rPr lang="ru-RU" sz="2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инновационная форма методической продукции, которая позволяет с помощью графического проектирования структурировать урок по заданным параметрам.</a:t>
            </a:r>
          </a:p>
        </p:txBody>
      </p:sp>
    </p:spTree>
    <p:extLst>
      <p:ext uri="{BB962C8B-B14F-4D97-AF65-F5344CB8AC3E}">
        <p14:creationId xmlns:p14="http://schemas.microsoft.com/office/powerpoint/2010/main" val="5224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35781" y="404664"/>
            <a:ext cx="807243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новых ФГОС к современному уроку предъявляются особые требования, направленные на повышение его эффективности. </a:t>
            </a:r>
            <a:endParaRPr lang="ru-RU" sz="26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r>
              <a:rPr lang="ru-RU" sz="2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Урок </a:t>
            </a:r>
            <a:r>
              <a:rPr lang="ru-RU" sz="2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должен носить проблемный и развивающий характер, способствовать формированию личностных и предметных компетентностей, УУД. </a:t>
            </a:r>
            <a:endParaRPr lang="ru-RU" sz="26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r>
              <a:rPr lang="ru-RU" sz="2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Учителю </a:t>
            </a:r>
            <a:r>
              <a:rPr lang="ru-RU" sz="2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нужно ориентироваться на достижение школьниками </a:t>
            </a:r>
            <a:r>
              <a:rPr lang="ru-RU" sz="2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планируемых </a:t>
            </a:r>
            <a:r>
              <a:rPr lang="ru-RU" sz="2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образовательных результатов, которые должны быть сформулированы не в виде списка традиционных знаний, умений и навыков, а в виде формируемых </a:t>
            </a:r>
            <a:r>
              <a:rPr lang="ru-RU" sz="2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способов деятельности</a:t>
            </a:r>
            <a:r>
              <a:rPr lang="ru-RU" sz="2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2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Эти требования должны найти свое отражение в описании хода урока.</a:t>
            </a:r>
          </a:p>
        </p:txBody>
      </p:sp>
    </p:spTree>
    <p:extLst>
      <p:ext uri="{BB962C8B-B14F-4D97-AF65-F5344CB8AC3E}">
        <p14:creationId xmlns:p14="http://schemas.microsoft.com/office/powerpoint/2010/main" val="42792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/>
          </p:cNvSpPr>
          <p:nvPr/>
        </p:nvSpPr>
        <p:spPr bwMode="auto">
          <a:xfrm>
            <a:off x="1439652" y="404664"/>
            <a:ext cx="6480720" cy="792088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Отличия между технологической картой и конспектом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39608"/>
              </p:ext>
            </p:extLst>
          </p:nvPr>
        </p:nvGraphicFramePr>
        <p:xfrm>
          <a:off x="1045276" y="1484784"/>
          <a:ext cx="7053448" cy="452596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526724"/>
                <a:gridCol w="3526724"/>
              </a:tblGrid>
              <a:tr h="398389"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Технологическая карта урока по ФГОС</a:t>
                      </a:r>
                    </a:p>
                  </a:txBody>
                  <a:tcPr marL="81637" marR="81637" marT="81637" marB="816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Конспект урока</a:t>
                      </a:r>
                    </a:p>
                  </a:txBody>
                  <a:tcPr marL="81637" marR="81637" marT="81637" marB="81637" anchor="ctr"/>
                </a:tc>
              </a:tr>
              <a:tr h="2044194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Позволяет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демонстрировать системно-</a:t>
                      </a:r>
                      <a:r>
                        <a:rPr lang="ru-RU" sz="1500" b="1" dirty="0" err="1">
                          <a:solidFill>
                            <a:srgbClr val="002060"/>
                          </a:solidFill>
                          <a:effectLst/>
                        </a:rPr>
                        <a:t>деятельностный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 подход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 в ходе проведения урока, поскольку содержит описание деятельности всех участников учебного процесса при выполнении каждого действия, указывает характер взаимодействия между учителем и учениками.</a:t>
                      </a:r>
                    </a:p>
                  </a:txBody>
                  <a:tcPr marL="81637" marR="81637" marT="81637" marB="816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Имеет вид сценария, который включает в основном описание слов и действий учителя.</a:t>
                      </a:r>
                    </a:p>
                    <a:p>
                      <a:pPr algn="just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81637" marR="81637" marT="81637" marB="81637" anchor="ctr"/>
                </a:tc>
              </a:tr>
              <a:tr h="1103734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Включает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характеристику деятельности обучающихся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 с указанием УУД, формируемых в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процессе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каждого учебного действия.</a:t>
                      </a:r>
                    </a:p>
                  </a:txBody>
                  <a:tcPr marL="81637" marR="81637" marT="81637" marB="816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Содержит указание и описание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основных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</a:rPr>
                        <a:t>форм 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</a:rPr>
                        <a:t>и методов, используемых на уроке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637" marR="81637" marT="81637" marB="81637" anchor="ctr"/>
                </a:tc>
              </a:tr>
              <a:tr h="979646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Помогает осознавать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планируемые результаты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каждого вида деятельности и контролировать этот процесс.</a:t>
                      </a:r>
                    </a:p>
                  </a:txBody>
                  <a:tcPr marL="81637" marR="81637" marT="81637" marB="816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Указываются только общие цели всего урока.</a:t>
                      </a:r>
                    </a:p>
                  </a:txBody>
                  <a:tcPr marL="81637" marR="81637" marT="81637" marB="8163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9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/>
          </p:cNvSpPr>
          <p:nvPr/>
        </p:nvSpPr>
        <p:spPr bwMode="auto">
          <a:xfrm>
            <a:off x="1439652" y="404664"/>
            <a:ext cx="6480720" cy="792088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Рекомендации по разработке технологической карты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844824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Вопрос обязательных требований к разработке, структуре и форме технологической карты урока не имеет законодательного урегулирования. </a:t>
            </a:r>
            <a:endParaRPr lang="en-US" sz="1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есколько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рекомендаций и образцы, которые предоставлены педагогами, имеющими опыт в составлении технологической карты урока по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ФГОС: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Необходимо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оформлять «</a:t>
            </a:r>
            <a:r>
              <a:rPr lang="ru-RU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шапку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» технологической карты. </a:t>
            </a:r>
          </a:p>
          <a:p>
            <a:pPr lvl="1"/>
            <a:r>
              <a:rPr lang="ru-RU" sz="14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Предмет: </a:t>
            </a:r>
            <a:endParaRPr lang="ru-RU" sz="1400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1"/>
            <a:r>
              <a:rPr lang="ru-RU" sz="14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Тема </a:t>
            </a:r>
            <a:r>
              <a:rPr lang="ru-RU" sz="14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урока: </a:t>
            </a:r>
            <a:endParaRPr lang="ru-RU" sz="1400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1"/>
            <a:r>
              <a:rPr lang="ru-RU" sz="14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Тип </a:t>
            </a:r>
            <a:r>
              <a:rPr lang="ru-RU" sz="14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урока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lvl="1"/>
            <a:r>
              <a:rPr lang="ru-RU" sz="14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Прогнозируемые результаты: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(личностные,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метапредметные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предметные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)</a:t>
            </a:r>
          </a:p>
          <a:p>
            <a:pPr lvl="1"/>
            <a:r>
              <a:rPr lang="ru-RU" sz="14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Дидактические средства:</a:t>
            </a:r>
          </a:p>
          <a:p>
            <a:pPr lvl="1"/>
            <a:r>
              <a:rPr lang="ru-RU" sz="14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Оборудование</a:t>
            </a:r>
            <a:r>
              <a:rPr lang="ru-RU" sz="14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:</a:t>
            </a:r>
            <a:endParaRPr lang="ru-RU" sz="1400" i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/>
          </p:cNvSpPr>
          <p:nvPr/>
        </p:nvSpPr>
        <p:spPr bwMode="auto">
          <a:xfrm>
            <a:off x="1439652" y="404664"/>
            <a:ext cx="6480720" cy="792088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Рекомендации по разработке технологической карты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5596" y="162880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2.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стоит излишне «раздувать» технологическую карту урока. Это только затруднит ее использование во время занятия. Оптимальным вариантом является образец, который будет включать такие разделы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:</a:t>
            </a:r>
          </a:p>
          <a:p>
            <a:endParaRPr lang="ru-RU" sz="1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21453" r="52361" b="60697"/>
          <a:stretch/>
        </p:blipFill>
        <p:spPr bwMode="auto">
          <a:xfrm>
            <a:off x="654405" y="2996952"/>
            <a:ext cx="8051213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0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/>
          </p:cNvSpPr>
          <p:nvPr/>
        </p:nvSpPr>
        <p:spPr bwMode="auto">
          <a:xfrm>
            <a:off x="1439652" y="404664"/>
            <a:ext cx="6480720" cy="792088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Рекомендации по разработке технологической карты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5596" y="2197893"/>
            <a:ext cx="69847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3.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желании в технологическую карту можно добавить графу «Время», «Использование ИКТ», «Способ промежуточного контроля» и др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 startAt="3"/>
            </a:pPr>
            <a:endParaRPr lang="ru-RU" sz="1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4.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технологической карте указываются традиционные этапы урока. Иногда, в зависимости от типа урока, некоторые этапы можно объединить или исключить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 startAt="4"/>
            </a:pPr>
            <a:endParaRPr lang="ru-RU" sz="1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5.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указания УУД и планируемых результатов можно использовать материал рабочей программы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</a:p>
          <a:p>
            <a:endParaRPr lang="ru-RU" sz="1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ru-RU" sz="1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/>
          </p:cNvSpPr>
          <p:nvPr/>
        </p:nvSpPr>
        <p:spPr bwMode="auto">
          <a:xfrm>
            <a:off x="1439652" y="404664"/>
            <a:ext cx="6480720" cy="792088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Рекомендации по разработке технологической карты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9612" y="1772816"/>
            <a:ext cx="69847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6.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Следует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не забывать, что урок должен иметь также воспитательный и развивающий характер. В технологической карте необходимо использовать соответствующие формулировки: «способствовать формированию (развитию или воспитанию) …» или «создать условия для формирования (развития или воспитания)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…».</a:t>
            </a:r>
          </a:p>
          <a:p>
            <a:endParaRPr lang="ru-RU" sz="1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7.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После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технологической карты можно разместить необходимые дополнения: схемы, образцы решения, тесты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  <a:p>
            <a:endParaRPr lang="ru-RU" sz="1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8.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Можно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воспользоваться специальными компьютерными программами, которые ускоряют процесс создания такой технологической карты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Пример_1:</a:t>
            </a:r>
            <a:endParaRPr lang="ru-RU" sz="1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+mn-lt"/>
                <a:cs typeface="Times New Roman" pitchFamily="18" charset="0"/>
                <a:hlinkClick r:id="rId3"/>
              </a:rPr>
              <a:t>http://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  <a:hlinkClick r:id="rId3"/>
              </a:rPr>
              <a:t>inf548.blogspot.ru/2016/03/blog-post_28.html</a:t>
            </a:r>
            <a:endParaRPr lang="ru-RU" sz="1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ru-RU" sz="1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/>
          </p:cNvSpPr>
          <p:nvPr/>
        </p:nvSpPr>
        <p:spPr bwMode="auto">
          <a:xfrm>
            <a:off x="1439652" y="404664"/>
            <a:ext cx="6480720" cy="792088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Рекомендации по разработке технологической карты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4765" y="134076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Пример_2:  Программа </a:t>
            </a:r>
            <a:r>
              <a:rPr lang="en-US" sz="14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XMind</a:t>
            </a:r>
            <a:endParaRPr lang="ru-RU" sz="14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t="16192" r="15757" b="22529"/>
          <a:stretch/>
        </p:blipFill>
        <p:spPr bwMode="auto">
          <a:xfrm>
            <a:off x="782923" y="2060848"/>
            <a:ext cx="7794178" cy="378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5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512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sla</cp:lastModifiedBy>
  <cp:revision>163</cp:revision>
  <dcterms:created xsi:type="dcterms:W3CDTF">2011-11-16T10:31:41Z</dcterms:created>
  <dcterms:modified xsi:type="dcterms:W3CDTF">2018-02-15T10:28:33Z</dcterms:modified>
</cp:coreProperties>
</file>