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58" r:id="rId7"/>
    <p:sldId id="282" r:id="rId8"/>
    <p:sldId id="283" r:id="rId9"/>
    <p:sldId id="284" r:id="rId10"/>
    <p:sldId id="288" r:id="rId11"/>
    <p:sldId id="285" r:id="rId12"/>
    <p:sldId id="286" r:id="rId13"/>
    <p:sldId id="292" r:id="rId14"/>
    <p:sldId id="293" r:id="rId15"/>
    <p:sldId id="294" r:id="rId16"/>
    <p:sldId id="295" r:id="rId17"/>
    <p:sldId id="287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1" r:id="rId32"/>
    <p:sldId id="309" r:id="rId33"/>
    <p:sldId id="310" r:id="rId34"/>
    <p:sldId id="313" r:id="rId35"/>
    <p:sldId id="314" r:id="rId36"/>
    <p:sldId id="316" r:id="rId37"/>
    <p:sldId id="317" r:id="rId38"/>
    <p:sldId id="315" r:id="rId39"/>
    <p:sldId id="31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1" autoAdjust="0"/>
    <p:restoredTop sz="94660"/>
  </p:normalViewPr>
  <p:slideViewPr>
    <p:cSldViewPr>
      <p:cViewPr>
        <p:scale>
          <a:sx n="50" d="100"/>
          <a:sy n="50" d="100"/>
        </p:scale>
        <p:origin x="-108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D6F42-6963-40D4-8144-CF1AD63BADC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9FB21EE-311B-4FA0-AB27-BCDE657C21DF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6A959306-F4B2-4B89-9B4B-259CF47EA03A}" type="parTrans" cxnId="{2DF6E62B-65B0-40A8-8C87-481645B6750D}">
      <dgm:prSet/>
      <dgm:spPr/>
      <dgm:t>
        <a:bodyPr/>
        <a:lstStyle/>
        <a:p>
          <a:endParaRPr lang="ru-RU"/>
        </a:p>
      </dgm:t>
    </dgm:pt>
    <dgm:pt modelId="{0FF26DBB-D4C2-4D2E-8F02-17DC878E8939}" type="sibTrans" cxnId="{2DF6E62B-65B0-40A8-8C87-481645B6750D}">
      <dgm:prSet/>
      <dgm:spPr/>
      <dgm:t>
        <a:bodyPr/>
        <a:lstStyle/>
        <a:p>
          <a:endParaRPr lang="ru-RU"/>
        </a:p>
      </dgm:t>
    </dgm:pt>
    <dgm:pt modelId="{41A31DF4-B53C-4C6A-AA94-4F144F9A3F28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endParaRPr lang="ru-RU" dirty="0"/>
        </a:p>
      </dgm:t>
    </dgm:pt>
    <dgm:pt modelId="{A38584FC-CEE2-4B48-A236-FFB86958E2FA}" type="parTrans" cxnId="{D822A976-D062-43E7-BECC-F58D43E20E28}">
      <dgm:prSet/>
      <dgm:spPr/>
      <dgm:t>
        <a:bodyPr/>
        <a:lstStyle/>
        <a:p>
          <a:endParaRPr lang="ru-RU"/>
        </a:p>
      </dgm:t>
    </dgm:pt>
    <dgm:pt modelId="{CBFC8505-6974-412F-BFCF-B1C1E63D1FC9}" type="sibTrans" cxnId="{D822A976-D062-43E7-BECC-F58D43E20E28}">
      <dgm:prSet/>
      <dgm:spPr/>
      <dgm:t>
        <a:bodyPr/>
        <a:lstStyle/>
        <a:p>
          <a:endParaRPr lang="ru-RU"/>
        </a:p>
      </dgm:t>
    </dgm:pt>
    <dgm:pt modelId="{B45FCA4E-56B4-472D-A92A-7FEF2A2F656D}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A4B28E19-241D-4FAD-9788-A6592F085DC7}" type="parTrans" cxnId="{EEF12BAE-F565-4C64-8A9A-1DC417F970AA}">
      <dgm:prSet/>
      <dgm:spPr/>
      <dgm:t>
        <a:bodyPr/>
        <a:lstStyle/>
        <a:p>
          <a:endParaRPr lang="ru-RU"/>
        </a:p>
      </dgm:t>
    </dgm:pt>
    <dgm:pt modelId="{56E5FFF5-F0AE-4710-88F0-276951CA10B8}" type="sibTrans" cxnId="{EEF12BAE-F565-4C64-8A9A-1DC417F970AA}">
      <dgm:prSet/>
      <dgm:spPr/>
      <dgm:t>
        <a:bodyPr/>
        <a:lstStyle/>
        <a:p>
          <a:endParaRPr lang="ru-RU"/>
        </a:p>
      </dgm:t>
    </dgm:pt>
    <dgm:pt modelId="{F23BC0F3-2992-45CF-BE8F-EB2B0F86AABC}" type="pres">
      <dgm:prSet presAssocID="{658D6F42-6963-40D4-8144-CF1AD63BADCD}" presName="compositeShape" presStyleCnt="0">
        <dgm:presLayoutVars>
          <dgm:dir/>
          <dgm:resizeHandles/>
        </dgm:presLayoutVars>
      </dgm:prSet>
      <dgm:spPr/>
    </dgm:pt>
    <dgm:pt modelId="{A7112E16-5FFC-4D81-B5AF-0CC75BB6FC1F}" type="pres">
      <dgm:prSet presAssocID="{658D6F42-6963-40D4-8144-CF1AD63BADCD}" presName="pyramid" presStyleLbl="node1" presStyleIdx="0" presStyleCnt="1"/>
      <dgm:spPr/>
    </dgm:pt>
    <dgm:pt modelId="{75C0D364-DCEB-428B-AA4F-724A44FA305B}" type="pres">
      <dgm:prSet presAssocID="{658D6F42-6963-40D4-8144-CF1AD63BADCD}" presName="theList" presStyleCnt="0"/>
      <dgm:spPr/>
    </dgm:pt>
    <dgm:pt modelId="{25CBC2F2-22E6-4B67-A175-ED301641200F}" type="pres">
      <dgm:prSet presAssocID="{B9FB21EE-311B-4FA0-AB27-BCDE657C21D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FD47A-6A69-4AAC-A5E6-6FBA699C4318}" type="pres">
      <dgm:prSet presAssocID="{B9FB21EE-311B-4FA0-AB27-BCDE657C21DF}" presName="aSpace" presStyleCnt="0"/>
      <dgm:spPr/>
    </dgm:pt>
    <dgm:pt modelId="{060E6D89-3FB5-44BF-AC6A-932F043B3AAC}" type="pres">
      <dgm:prSet presAssocID="{41A31DF4-B53C-4C6A-AA94-4F144F9A3F2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32EED-EE68-4B6B-B888-8FAE859F1714}" type="pres">
      <dgm:prSet presAssocID="{41A31DF4-B53C-4C6A-AA94-4F144F9A3F28}" presName="aSpace" presStyleCnt="0"/>
      <dgm:spPr/>
    </dgm:pt>
    <dgm:pt modelId="{516FDF2D-6484-4D36-A801-F11D99BC746E}" type="pres">
      <dgm:prSet presAssocID="{B45FCA4E-56B4-472D-A92A-7FEF2A2F656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F75CB-F2FE-4E06-B111-EF923F4330D2}" type="pres">
      <dgm:prSet presAssocID="{B45FCA4E-56B4-472D-A92A-7FEF2A2F656D}" presName="aSpace" presStyleCnt="0"/>
      <dgm:spPr/>
    </dgm:pt>
  </dgm:ptLst>
  <dgm:cxnLst>
    <dgm:cxn modelId="{10DF921B-881E-456D-9A34-B9157A2D5549}" type="presOf" srcId="{B9FB21EE-311B-4FA0-AB27-BCDE657C21DF}" destId="{25CBC2F2-22E6-4B67-A175-ED301641200F}" srcOrd="0" destOrd="0" presId="urn:microsoft.com/office/officeart/2005/8/layout/pyramid2"/>
    <dgm:cxn modelId="{D822A976-D062-43E7-BECC-F58D43E20E28}" srcId="{658D6F42-6963-40D4-8144-CF1AD63BADCD}" destId="{41A31DF4-B53C-4C6A-AA94-4F144F9A3F28}" srcOrd="1" destOrd="0" parTransId="{A38584FC-CEE2-4B48-A236-FFB86958E2FA}" sibTransId="{CBFC8505-6974-412F-BFCF-B1C1E63D1FC9}"/>
    <dgm:cxn modelId="{466657E9-6ECC-44C9-9EEC-8E69E6E02413}" type="presOf" srcId="{B45FCA4E-56B4-472D-A92A-7FEF2A2F656D}" destId="{516FDF2D-6484-4D36-A801-F11D99BC746E}" srcOrd="0" destOrd="0" presId="urn:microsoft.com/office/officeart/2005/8/layout/pyramid2"/>
    <dgm:cxn modelId="{EEF12BAE-F565-4C64-8A9A-1DC417F970AA}" srcId="{658D6F42-6963-40D4-8144-CF1AD63BADCD}" destId="{B45FCA4E-56B4-472D-A92A-7FEF2A2F656D}" srcOrd="2" destOrd="0" parTransId="{A4B28E19-241D-4FAD-9788-A6592F085DC7}" sibTransId="{56E5FFF5-F0AE-4710-88F0-276951CA10B8}"/>
    <dgm:cxn modelId="{3F65B45B-56AB-4D49-B3D8-6AEF891D5399}" type="presOf" srcId="{658D6F42-6963-40D4-8144-CF1AD63BADCD}" destId="{F23BC0F3-2992-45CF-BE8F-EB2B0F86AABC}" srcOrd="0" destOrd="0" presId="urn:microsoft.com/office/officeart/2005/8/layout/pyramid2"/>
    <dgm:cxn modelId="{24FF47BA-1C3C-46DA-8179-5C240C3C21AC}" type="presOf" srcId="{41A31DF4-B53C-4C6A-AA94-4F144F9A3F28}" destId="{060E6D89-3FB5-44BF-AC6A-932F043B3AAC}" srcOrd="0" destOrd="0" presId="urn:microsoft.com/office/officeart/2005/8/layout/pyramid2"/>
    <dgm:cxn modelId="{2DF6E62B-65B0-40A8-8C87-481645B6750D}" srcId="{658D6F42-6963-40D4-8144-CF1AD63BADCD}" destId="{B9FB21EE-311B-4FA0-AB27-BCDE657C21DF}" srcOrd="0" destOrd="0" parTransId="{6A959306-F4B2-4B89-9B4B-259CF47EA03A}" sibTransId="{0FF26DBB-D4C2-4D2E-8F02-17DC878E8939}"/>
    <dgm:cxn modelId="{DCE2BCF8-498F-492B-8F05-C00CFAC5FA64}" type="presParOf" srcId="{F23BC0F3-2992-45CF-BE8F-EB2B0F86AABC}" destId="{A7112E16-5FFC-4D81-B5AF-0CC75BB6FC1F}" srcOrd="0" destOrd="0" presId="urn:microsoft.com/office/officeart/2005/8/layout/pyramid2"/>
    <dgm:cxn modelId="{A3AA25C7-EF11-4A81-9F5C-836E1419A9AE}" type="presParOf" srcId="{F23BC0F3-2992-45CF-BE8F-EB2B0F86AABC}" destId="{75C0D364-DCEB-428B-AA4F-724A44FA305B}" srcOrd="1" destOrd="0" presId="urn:microsoft.com/office/officeart/2005/8/layout/pyramid2"/>
    <dgm:cxn modelId="{17737C41-3B50-4A93-9991-AD21C22CA1B1}" type="presParOf" srcId="{75C0D364-DCEB-428B-AA4F-724A44FA305B}" destId="{25CBC2F2-22E6-4B67-A175-ED301641200F}" srcOrd="0" destOrd="0" presId="urn:microsoft.com/office/officeart/2005/8/layout/pyramid2"/>
    <dgm:cxn modelId="{B89A8A80-CC3F-4EC0-9FA3-8776FF84EE04}" type="presParOf" srcId="{75C0D364-DCEB-428B-AA4F-724A44FA305B}" destId="{1B9FD47A-6A69-4AAC-A5E6-6FBA699C4318}" srcOrd="1" destOrd="0" presId="urn:microsoft.com/office/officeart/2005/8/layout/pyramid2"/>
    <dgm:cxn modelId="{AFD1D3C3-88E7-4DBC-B026-8233A303B147}" type="presParOf" srcId="{75C0D364-DCEB-428B-AA4F-724A44FA305B}" destId="{060E6D89-3FB5-44BF-AC6A-932F043B3AAC}" srcOrd="2" destOrd="0" presId="urn:microsoft.com/office/officeart/2005/8/layout/pyramid2"/>
    <dgm:cxn modelId="{5433918D-C85F-449C-8620-280F128C0DE8}" type="presParOf" srcId="{75C0D364-DCEB-428B-AA4F-724A44FA305B}" destId="{6D932EED-EE68-4B6B-B888-8FAE859F1714}" srcOrd="3" destOrd="0" presId="urn:microsoft.com/office/officeart/2005/8/layout/pyramid2"/>
    <dgm:cxn modelId="{8071CB40-C235-442C-9912-2D683EC0CF47}" type="presParOf" srcId="{75C0D364-DCEB-428B-AA4F-724A44FA305B}" destId="{516FDF2D-6484-4D36-A801-F11D99BC746E}" srcOrd="4" destOrd="0" presId="urn:microsoft.com/office/officeart/2005/8/layout/pyramid2"/>
    <dgm:cxn modelId="{FF61597A-D41F-402A-8DD8-F415633B0A36}" type="presParOf" srcId="{75C0D364-DCEB-428B-AA4F-724A44FA305B}" destId="{46CF75CB-F2FE-4E06-B111-EF923F4330D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821C8-EB83-4877-ADD4-85FCE1106BE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FECD18E-CFA3-4382-856B-49DF1378A4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обучение</a:t>
          </a:r>
        </a:p>
      </dgm:t>
    </dgm:pt>
    <dgm:pt modelId="{2B074322-F19A-4E47-8DD4-6DBB0E2EDAAC}" type="parTrans" cxnId="{DFC89D07-A227-432D-9BBA-729DB5A51C34}">
      <dgm:prSet/>
      <dgm:spPr/>
    </dgm:pt>
    <dgm:pt modelId="{ED99EABB-7B81-43F4-B53D-56D06CB54136}" type="sibTrans" cxnId="{DFC89D07-A227-432D-9BBA-729DB5A51C34}">
      <dgm:prSet/>
      <dgm:spPr/>
    </dgm:pt>
    <dgm:pt modelId="{8BA79358-A949-472E-AA75-5E9F27666C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Опыт</a:t>
          </a:r>
        </a:p>
      </dgm:t>
    </dgm:pt>
    <dgm:pt modelId="{C8E2AECD-13A1-4988-997D-29BC5FBF4A46}" type="parTrans" cxnId="{703325FC-4974-4E77-8ADF-B3987DADD28E}">
      <dgm:prSet/>
      <dgm:spPr/>
      <dgm:t>
        <a:bodyPr/>
        <a:lstStyle/>
        <a:p>
          <a:endParaRPr lang="ru-RU"/>
        </a:p>
      </dgm:t>
    </dgm:pt>
    <dgm:pt modelId="{29854D5B-F9DC-4234-8DF0-0B8B46744E9F}" type="sibTrans" cxnId="{703325FC-4974-4E77-8ADF-B3987DADD28E}">
      <dgm:prSet/>
      <dgm:spPr/>
    </dgm:pt>
    <dgm:pt modelId="{605AE8BD-7B1D-449E-BFF9-E4B14514CA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Рефлексия</a:t>
          </a:r>
        </a:p>
      </dgm:t>
    </dgm:pt>
    <dgm:pt modelId="{78DAAE26-3D41-4E70-9E3A-E4E27A90F373}" type="parTrans" cxnId="{EECE6E3B-8BDF-4C78-A995-4F08DA96C971}">
      <dgm:prSet/>
      <dgm:spPr/>
      <dgm:t>
        <a:bodyPr/>
        <a:lstStyle/>
        <a:p>
          <a:endParaRPr lang="ru-RU"/>
        </a:p>
      </dgm:t>
    </dgm:pt>
    <dgm:pt modelId="{31E1DC3F-14F0-4D5B-AABD-FCDF5FE7AB70}" type="sibTrans" cxnId="{EECE6E3B-8BDF-4C78-A995-4F08DA96C971}">
      <dgm:prSet/>
      <dgm:spPr/>
    </dgm:pt>
    <dgm:pt modelId="{3551F62C-319F-4781-9F54-986335D954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концепция</a:t>
          </a:r>
        </a:p>
      </dgm:t>
    </dgm:pt>
    <dgm:pt modelId="{9A20A881-FE29-452B-9D11-585266F79DC2}" type="parTrans" cxnId="{C688F1A2-FFD2-4194-9AF0-1B7C4BB73C16}">
      <dgm:prSet/>
      <dgm:spPr/>
      <dgm:t>
        <a:bodyPr/>
        <a:lstStyle/>
        <a:p>
          <a:endParaRPr lang="ru-RU"/>
        </a:p>
      </dgm:t>
    </dgm:pt>
    <dgm:pt modelId="{1314867A-5281-4A55-8F02-99CF5E81DB8A}" type="sibTrans" cxnId="{C688F1A2-FFD2-4194-9AF0-1B7C4BB73C16}">
      <dgm:prSet/>
      <dgm:spPr/>
    </dgm:pt>
    <dgm:pt modelId="{AD9A942C-8B35-414A-88FE-4FC464A107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эксперимент</a:t>
          </a:r>
        </a:p>
      </dgm:t>
    </dgm:pt>
    <dgm:pt modelId="{0BC0AB71-2608-4E91-9AE2-580AF238AEBA}" type="parTrans" cxnId="{31A4E126-A5DF-4366-B398-F397DAF3B5F3}">
      <dgm:prSet/>
      <dgm:spPr/>
      <dgm:t>
        <a:bodyPr/>
        <a:lstStyle/>
        <a:p>
          <a:endParaRPr lang="ru-RU"/>
        </a:p>
      </dgm:t>
    </dgm:pt>
    <dgm:pt modelId="{9A7FCCC9-E736-4683-9346-6E59E2150F38}" type="sibTrans" cxnId="{31A4E126-A5DF-4366-B398-F397DAF3B5F3}">
      <dgm:prSet/>
      <dgm:spPr/>
    </dgm:pt>
    <dgm:pt modelId="{83E350C8-FC0C-4980-9820-48F47D3C8344}" type="pres">
      <dgm:prSet presAssocID="{BD1821C8-EB83-4877-ADD4-85FCE1106B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6CE617-1CB5-4D9A-AAE6-560330397312}" type="pres">
      <dgm:prSet presAssocID="{2FECD18E-CFA3-4382-856B-49DF1378A4FB}" presName="centerShape" presStyleLbl="node0" presStyleIdx="0" presStyleCnt="1"/>
      <dgm:spPr/>
      <dgm:t>
        <a:bodyPr/>
        <a:lstStyle/>
        <a:p>
          <a:endParaRPr lang="ru-RU"/>
        </a:p>
      </dgm:t>
    </dgm:pt>
    <dgm:pt modelId="{DCC44E12-4522-47F0-BF98-B1660FAF5DD5}" type="pres">
      <dgm:prSet presAssocID="{C8E2AECD-13A1-4988-997D-29BC5FBF4A46}" presName="Name9" presStyleLbl="parChTrans1D2" presStyleIdx="0" presStyleCnt="4"/>
      <dgm:spPr/>
      <dgm:t>
        <a:bodyPr/>
        <a:lstStyle/>
        <a:p>
          <a:endParaRPr lang="ru-RU"/>
        </a:p>
      </dgm:t>
    </dgm:pt>
    <dgm:pt modelId="{6FBD97CC-52E0-46AF-A620-82F6F0CE6023}" type="pres">
      <dgm:prSet presAssocID="{C8E2AECD-13A1-4988-997D-29BC5FBF4A4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232BF6E-AE02-4ABA-9E40-69EF2B0C17D6}" type="pres">
      <dgm:prSet presAssocID="{8BA79358-A949-472E-AA75-5E9F27666C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FC54E-9ED7-42A1-BC10-B97E277B772F}" type="pres">
      <dgm:prSet presAssocID="{78DAAE26-3D41-4E70-9E3A-E4E27A90F373}" presName="Name9" presStyleLbl="parChTrans1D2" presStyleIdx="1" presStyleCnt="4"/>
      <dgm:spPr/>
      <dgm:t>
        <a:bodyPr/>
        <a:lstStyle/>
        <a:p>
          <a:endParaRPr lang="ru-RU"/>
        </a:p>
      </dgm:t>
    </dgm:pt>
    <dgm:pt modelId="{BE743031-14CD-4867-A51A-9A560920C655}" type="pres">
      <dgm:prSet presAssocID="{78DAAE26-3D41-4E70-9E3A-E4E27A90F37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F500615-6A23-4069-8F5B-5466F0222AD9}" type="pres">
      <dgm:prSet presAssocID="{605AE8BD-7B1D-449E-BFF9-E4B14514CA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4C500-2ADC-4C50-9BD7-404636F813D1}" type="pres">
      <dgm:prSet presAssocID="{9A20A881-FE29-452B-9D11-585266F79DC2}" presName="Name9" presStyleLbl="parChTrans1D2" presStyleIdx="2" presStyleCnt="4"/>
      <dgm:spPr/>
      <dgm:t>
        <a:bodyPr/>
        <a:lstStyle/>
        <a:p>
          <a:endParaRPr lang="ru-RU"/>
        </a:p>
      </dgm:t>
    </dgm:pt>
    <dgm:pt modelId="{C0EAE257-E5B1-47FA-BE9F-9F339C3C1F98}" type="pres">
      <dgm:prSet presAssocID="{9A20A881-FE29-452B-9D11-585266F79DC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03BC9CE-F76A-4155-B594-5A9605FCAE35}" type="pres">
      <dgm:prSet presAssocID="{3551F62C-319F-4781-9F54-986335D954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3D60-73F1-47E6-BEE5-316C9AE84C27}" type="pres">
      <dgm:prSet presAssocID="{0BC0AB71-2608-4E91-9AE2-580AF238AEBA}" presName="Name9" presStyleLbl="parChTrans1D2" presStyleIdx="3" presStyleCnt="4"/>
      <dgm:spPr/>
      <dgm:t>
        <a:bodyPr/>
        <a:lstStyle/>
        <a:p>
          <a:endParaRPr lang="ru-RU"/>
        </a:p>
      </dgm:t>
    </dgm:pt>
    <dgm:pt modelId="{2B3901B9-1E7E-4E37-83DD-6A2F4852EE0C}" type="pres">
      <dgm:prSet presAssocID="{0BC0AB71-2608-4E91-9AE2-580AF238AEB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4AD583D-702E-4BDD-AC76-45CBE7A42045}" type="pres">
      <dgm:prSet presAssocID="{AD9A942C-8B35-414A-88FE-4FC464A107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4736D-7A5E-4985-BBA5-F4F004BB2FE8}" type="presOf" srcId="{8BA79358-A949-472E-AA75-5E9F27666CB6}" destId="{6232BF6E-AE02-4ABA-9E40-69EF2B0C17D6}" srcOrd="0" destOrd="0" presId="urn:microsoft.com/office/officeart/2005/8/layout/radial1"/>
    <dgm:cxn modelId="{703325FC-4974-4E77-8ADF-B3987DADD28E}" srcId="{2FECD18E-CFA3-4382-856B-49DF1378A4FB}" destId="{8BA79358-A949-472E-AA75-5E9F27666CB6}" srcOrd="0" destOrd="0" parTransId="{C8E2AECD-13A1-4988-997D-29BC5FBF4A46}" sibTransId="{29854D5B-F9DC-4234-8DF0-0B8B46744E9F}"/>
    <dgm:cxn modelId="{0C60E501-C6ED-41B7-9CC1-3CD25FBC9D2E}" type="presOf" srcId="{AD9A942C-8B35-414A-88FE-4FC464A10746}" destId="{14AD583D-702E-4BDD-AC76-45CBE7A42045}" srcOrd="0" destOrd="0" presId="urn:microsoft.com/office/officeart/2005/8/layout/radial1"/>
    <dgm:cxn modelId="{4CF012CC-4B04-4427-AF5B-06722EEC386E}" type="presOf" srcId="{BD1821C8-EB83-4877-ADD4-85FCE1106BE4}" destId="{83E350C8-FC0C-4980-9820-48F47D3C8344}" srcOrd="0" destOrd="0" presId="urn:microsoft.com/office/officeart/2005/8/layout/radial1"/>
    <dgm:cxn modelId="{DB65CE2C-85E6-4BEA-AB47-BD1D9275A09B}" type="presOf" srcId="{0BC0AB71-2608-4E91-9AE2-580AF238AEBA}" destId="{2B3901B9-1E7E-4E37-83DD-6A2F4852EE0C}" srcOrd="1" destOrd="0" presId="urn:microsoft.com/office/officeart/2005/8/layout/radial1"/>
    <dgm:cxn modelId="{EECE6E3B-8BDF-4C78-A995-4F08DA96C971}" srcId="{2FECD18E-CFA3-4382-856B-49DF1378A4FB}" destId="{605AE8BD-7B1D-449E-BFF9-E4B14514CAA4}" srcOrd="1" destOrd="0" parTransId="{78DAAE26-3D41-4E70-9E3A-E4E27A90F373}" sibTransId="{31E1DC3F-14F0-4D5B-AABD-FCDF5FE7AB70}"/>
    <dgm:cxn modelId="{3AD1E430-5899-47AA-BC3E-18EE77AD28AC}" type="presOf" srcId="{2FECD18E-CFA3-4382-856B-49DF1378A4FB}" destId="{946CE617-1CB5-4D9A-AAE6-560330397312}" srcOrd="0" destOrd="0" presId="urn:microsoft.com/office/officeart/2005/8/layout/radial1"/>
    <dgm:cxn modelId="{D4709485-0EFD-4494-B53E-CE4FFC9EFA20}" type="presOf" srcId="{78DAAE26-3D41-4E70-9E3A-E4E27A90F373}" destId="{606FC54E-9ED7-42A1-BC10-B97E277B772F}" srcOrd="0" destOrd="0" presId="urn:microsoft.com/office/officeart/2005/8/layout/radial1"/>
    <dgm:cxn modelId="{C688F1A2-FFD2-4194-9AF0-1B7C4BB73C16}" srcId="{2FECD18E-CFA3-4382-856B-49DF1378A4FB}" destId="{3551F62C-319F-4781-9F54-986335D95497}" srcOrd="2" destOrd="0" parTransId="{9A20A881-FE29-452B-9D11-585266F79DC2}" sibTransId="{1314867A-5281-4A55-8F02-99CF5E81DB8A}"/>
    <dgm:cxn modelId="{D73E87FF-B074-4285-A457-465840F63CFD}" type="presOf" srcId="{9A20A881-FE29-452B-9D11-585266F79DC2}" destId="{3E04C500-2ADC-4C50-9BD7-404636F813D1}" srcOrd="0" destOrd="0" presId="urn:microsoft.com/office/officeart/2005/8/layout/radial1"/>
    <dgm:cxn modelId="{8A4B52D9-6BA4-4015-803F-51EB26CE1259}" type="presOf" srcId="{0BC0AB71-2608-4E91-9AE2-580AF238AEBA}" destId="{01F73D60-73F1-47E6-BEE5-316C9AE84C27}" srcOrd="0" destOrd="0" presId="urn:microsoft.com/office/officeart/2005/8/layout/radial1"/>
    <dgm:cxn modelId="{31A4E126-A5DF-4366-B398-F397DAF3B5F3}" srcId="{2FECD18E-CFA3-4382-856B-49DF1378A4FB}" destId="{AD9A942C-8B35-414A-88FE-4FC464A10746}" srcOrd="3" destOrd="0" parTransId="{0BC0AB71-2608-4E91-9AE2-580AF238AEBA}" sibTransId="{9A7FCCC9-E736-4683-9346-6E59E2150F38}"/>
    <dgm:cxn modelId="{4E9B4903-63DA-4A3D-8EA4-93E4CE8FA87A}" type="presOf" srcId="{3551F62C-319F-4781-9F54-986335D95497}" destId="{D03BC9CE-F76A-4155-B594-5A9605FCAE35}" srcOrd="0" destOrd="0" presId="urn:microsoft.com/office/officeart/2005/8/layout/radial1"/>
    <dgm:cxn modelId="{DBB2F636-FBB6-4A55-879C-026403029FB5}" type="presOf" srcId="{78DAAE26-3D41-4E70-9E3A-E4E27A90F373}" destId="{BE743031-14CD-4867-A51A-9A560920C655}" srcOrd="1" destOrd="0" presId="urn:microsoft.com/office/officeart/2005/8/layout/radial1"/>
    <dgm:cxn modelId="{65109E0D-B728-48DE-95D9-E40A1B40908B}" type="presOf" srcId="{605AE8BD-7B1D-449E-BFF9-E4B14514CAA4}" destId="{BF500615-6A23-4069-8F5B-5466F0222AD9}" srcOrd="0" destOrd="0" presId="urn:microsoft.com/office/officeart/2005/8/layout/radial1"/>
    <dgm:cxn modelId="{4EA693C5-0D2D-44CF-B239-01FAEBB4332F}" type="presOf" srcId="{C8E2AECD-13A1-4988-997D-29BC5FBF4A46}" destId="{DCC44E12-4522-47F0-BF98-B1660FAF5DD5}" srcOrd="0" destOrd="0" presId="urn:microsoft.com/office/officeart/2005/8/layout/radial1"/>
    <dgm:cxn modelId="{79ABBC35-2CDB-4E59-AD18-15B774F455E6}" type="presOf" srcId="{9A20A881-FE29-452B-9D11-585266F79DC2}" destId="{C0EAE257-E5B1-47FA-BE9F-9F339C3C1F98}" srcOrd="1" destOrd="0" presId="urn:microsoft.com/office/officeart/2005/8/layout/radial1"/>
    <dgm:cxn modelId="{D55AD5DD-238D-4FCF-A3FD-80F314B5DCE5}" type="presOf" srcId="{C8E2AECD-13A1-4988-997D-29BC5FBF4A46}" destId="{6FBD97CC-52E0-46AF-A620-82F6F0CE6023}" srcOrd="1" destOrd="0" presId="urn:microsoft.com/office/officeart/2005/8/layout/radial1"/>
    <dgm:cxn modelId="{DFC89D07-A227-432D-9BBA-729DB5A51C34}" srcId="{BD1821C8-EB83-4877-ADD4-85FCE1106BE4}" destId="{2FECD18E-CFA3-4382-856B-49DF1378A4FB}" srcOrd="0" destOrd="0" parTransId="{2B074322-F19A-4E47-8DD4-6DBB0E2EDAAC}" sibTransId="{ED99EABB-7B81-43F4-B53D-56D06CB54136}"/>
    <dgm:cxn modelId="{7EE9842F-EAA7-4E5F-8C16-D452B05815C8}" type="presParOf" srcId="{83E350C8-FC0C-4980-9820-48F47D3C8344}" destId="{946CE617-1CB5-4D9A-AAE6-560330397312}" srcOrd="0" destOrd="0" presId="urn:microsoft.com/office/officeart/2005/8/layout/radial1"/>
    <dgm:cxn modelId="{EFC9FD8D-6128-4AC7-A396-BE4400127D84}" type="presParOf" srcId="{83E350C8-FC0C-4980-9820-48F47D3C8344}" destId="{DCC44E12-4522-47F0-BF98-B1660FAF5DD5}" srcOrd="1" destOrd="0" presId="urn:microsoft.com/office/officeart/2005/8/layout/radial1"/>
    <dgm:cxn modelId="{A9B467E0-6816-4307-B98E-CE3D7C317962}" type="presParOf" srcId="{DCC44E12-4522-47F0-BF98-B1660FAF5DD5}" destId="{6FBD97CC-52E0-46AF-A620-82F6F0CE6023}" srcOrd="0" destOrd="0" presId="urn:microsoft.com/office/officeart/2005/8/layout/radial1"/>
    <dgm:cxn modelId="{A5A3EF21-0938-46E0-9D2C-1146BDB733B9}" type="presParOf" srcId="{83E350C8-FC0C-4980-9820-48F47D3C8344}" destId="{6232BF6E-AE02-4ABA-9E40-69EF2B0C17D6}" srcOrd="2" destOrd="0" presId="urn:microsoft.com/office/officeart/2005/8/layout/radial1"/>
    <dgm:cxn modelId="{F4EE14A6-9658-4F4A-B73A-3B486D33F097}" type="presParOf" srcId="{83E350C8-FC0C-4980-9820-48F47D3C8344}" destId="{606FC54E-9ED7-42A1-BC10-B97E277B772F}" srcOrd="3" destOrd="0" presId="urn:microsoft.com/office/officeart/2005/8/layout/radial1"/>
    <dgm:cxn modelId="{2C8288FA-93BD-454C-B112-CD75B7A2DEEB}" type="presParOf" srcId="{606FC54E-9ED7-42A1-BC10-B97E277B772F}" destId="{BE743031-14CD-4867-A51A-9A560920C655}" srcOrd="0" destOrd="0" presId="urn:microsoft.com/office/officeart/2005/8/layout/radial1"/>
    <dgm:cxn modelId="{6A3A8CF4-75CD-4304-B87D-1B77633A1014}" type="presParOf" srcId="{83E350C8-FC0C-4980-9820-48F47D3C8344}" destId="{BF500615-6A23-4069-8F5B-5466F0222AD9}" srcOrd="4" destOrd="0" presId="urn:microsoft.com/office/officeart/2005/8/layout/radial1"/>
    <dgm:cxn modelId="{1F399E8F-E80A-4804-91C3-F8FB1B0DDDD7}" type="presParOf" srcId="{83E350C8-FC0C-4980-9820-48F47D3C8344}" destId="{3E04C500-2ADC-4C50-9BD7-404636F813D1}" srcOrd="5" destOrd="0" presId="urn:microsoft.com/office/officeart/2005/8/layout/radial1"/>
    <dgm:cxn modelId="{D8B55D3F-903F-441B-A5FF-B2B6975F368A}" type="presParOf" srcId="{3E04C500-2ADC-4C50-9BD7-404636F813D1}" destId="{C0EAE257-E5B1-47FA-BE9F-9F339C3C1F98}" srcOrd="0" destOrd="0" presId="urn:microsoft.com/office/officeart/2005/8/layout/radial1"/>
    <dgm:cxn modelId="{27A58B0B-B8BA-4836-AF2C-AB21191C7816}" type="presParOf" srcId="{83E350C8-FC0C-4980-9820-48F47D3C8344}" destId="{D03BC9CE-F76A-4155-B594-5A9605FCAE35}" srcOrd="6" destOrd="0" presId="urn:microsoft.com/office/officeart/2005/8/layout/radial1"/>
    <dgm:cxn modelId="{E59F8851-A595-4203-A04B-E43129702FAF}" type="presParOf" srcId="{83E350C8-FC0C-4980-9820-48F47D3C8344}" destId="{01F73D60-73F1-47E6-BEE5-316C9AE84C27}" srcOrd="7" destOrd="0" presId="urn:microsoft.com/office/officeart/2005/8/layout/radial1"/>
    <dgm:cxn modelId="{4759AC02-7F5C-4EA7-9529-092606B6DC42}" type="presParOf" srcId="{01F73D60-73F1-47E6-BEE5-316C9AE84C27}" destId="{2B3901B9-1E7E-4E37-83DD-6A2F4852EE0C}" srcOrd="0" destOrd="0" presId="urn:microsoft.com/office/officeart/2005/8/layout/radial1"/>
    <dgm:cxn modelId="{43721A03-8295-46CE-9902-2EB12C3E3854}" type="presParOf" srcId="{83E350C8-FC0C-4980-9820-48F47D3C8344}" destId="{14AD583D-702E-4BDD-AC76-45CBE7A4204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2E16-5FFC-4D81-B5AF-0CC75BB6FC1F}">
      <dsp:nvSpPr>
        <dsp:cNvPr id="0" name=""/>
        <dsp:cNvSpPr/>
      </dsp:nvSpPr>
      <dsp:spPr>
        <a:xfrm>
          <a:off x="657425" y="0"/>
          <a:ext cx="4675206" cy="467520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BC2F2-22E6-4B67-A175-ED301641200F}">
      <dsp:nvSpPr>
        <dsp:cNvPr id="0" name=""/>
        <dsp:cNvSpPr/>
      </dsp:nvSpPr>
      <dsp:spPr>
        <a:xfrm>
          <a:off x="2995028" y="470031"/>
          <a:ext cx="3038883" cy="1106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Личностные</a:t>
          </a:r>
          <a:endParaRPr lang="ru-RU" sz="2400" kern="1200" dirty="0"/>
        </a:p>
      </dsp:txBody>
      <dsp:txXfrm>
        <a:off x="3049053" y="524056"/>
        <a:ext cx="2930833" cy="998658"/>
      </dsp:txXfrm>
    </dsp:sp>
    <dsp:sp modelId="{060E6D89-3FB5-44BF-AC6A-932F043B3AAC}">
      <dsp:nvSpPr>
        <dsp:cNvPr id="0" name=""/>
        <dsp:cNvSpPr/>
      </dsp:nvSpPr>
      <dsp:spPr>
        <a:xfrm>
          <a:off x="2995028" y="1715079"/>
          <a:ext cx="3038883" cy="1106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Метапредметные</a:t>
          </a:r>
          <a:endParaRPr lang="ru-RU" sz="2400" kern="1200" dirty="0"/>
        </a:p>
      </dsp:txBody>
      <dsp:txXfrm>
        <a:off x="3049053" y="1769104"/>
        <a:ext cx="2930833" cy="998658"/>
      </dsp:txXfrm>
    </dsp:sp>
    <dsp:sp modelId="{516FDF2D-6484-4D36-A801-F11D99BC746E}">
      <dsp:nvSpPr>
        <dsp:cNvPr id="0" name=""/>
        <dsp:cNvSpPr/>
      </dsp:nvSpPr>
      <dsp:spPr>
        <a:xfrm>
          <a:off x="2995028" y="2960126"/>
          <a:ext cx="3038883" cy="1106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Предметные</a:t>
          </a:r>
          <a:endParaRPr lang="ru-RU" sz="2400" kern="1200" dirty="0"/>
        </a:p>
      </dsp:txBody>
      <dsp:txXfrm>
        <a:off x="3049053" y="3014151"/>
        <a:ext cx="2930833" cy="998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F92C3677-9465-44BD-898F-66580D2C71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0A50E4-78D2-441F-81B1-DE8FDC98C8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241D9-3BDD-4182-B122-964781734B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2505EF89-527E-4952-88F9-92D94EF540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293688" y="64770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933702-C666-4740-A5D4-AC85A02391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821746-62B0-423B-899A-804F4B5231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A4DEA5-CD0B-41D6-A09C-949261C538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B190B-8E2D-4301-850C-2EC4A0932F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CE60B-53D5-44D1-8466-E2ED6177CD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1FF9A-1198-453E-A09C-92B0B33A70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6D4F95-F1B2-4F31-9A8F-73A8FAF8F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8FD47F-B03B-4AAE-8533-E4BC0DBB25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Image" r:id="rId15" imgW="13003175" imgH="2577778" progId="">
                  <p:embed/>
                </p:oleObj>
              </mc:Choice>
              <mc:Fallback>
                <p:oleObj name="Image" r:id="rId15" imgW="13003175" imgH="2577778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F90F23-2E7D-404A-97B3-5670777794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4390628"/>
            <a:ext cx="6172200" cy="762000"/>
          </a:xfrm>
        </p:spPr>
        <p:txBody>
          <a:bodyPr/>
          <a:lstStyle/>
          <a:p>
            <a:r>
              <a:rPr lang="ru-RU" dirty="0" smtClean="0"/>
              <a:t>«Стандартный»  урок: 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987675" y="5000636"/>
            <a:ext cx="6156325" cy="381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ключевые проблемы внедрения стандартов нового поколения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222726"/>
            <a:ext cx="2753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Битюков</a:t>
            </a:r>
            <a:r>
              <a:rPr lang="ru-RU" dirty="0" smtClean="0"/>
              <a:t> К.О.,</a:t>
            </a:r>
          </a:p>
          <a:p>
            <a:r>
              <a:rPr lang="ru-RU" dirty="0" smtClean="0"/>
              <a:t>доц. каф. </a:t>
            </a:r>
          </a:p>
          <a:p>
            <a:r>
              <a:rPr lang="ru-RU" dirty="0" smtClean="0"/>
              <a:t>социального </a:t>
            </a:r>
          </a:p>
          <a:p>
            <a:r>
              <a:rPr lang="ru-RU" dirty="0" smtClean="0"/>
              <a:t>образования </a:t>
            </a:r>
            <a:r>
              <a:rPr lang="ru-RU" dirty="0" err="1" smtClean="0"/>
              <a:t>СПбАППО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7358082" cy="487363"/>
          </a:xfrm>
        </p:spPr>
        <p:txBody>
          <a:bodyPr/>
          <a:lstStyle/>
          <a:p>
            <a:r>
              <a:rPr lang="ru-RU" dirty="0" smtClean="0"/>
              <a:t>КРИТЕРИИ РЕЗУЛЬТАТИВНОСТИ: УМЕНИЯ</a:t>
            </a:r>
            <a:endParaRPr lang="en-US" dirty="0"/>
          </a:p>
        </p:txBody>
      </p:sp>
      <p:graphicFrame>
        <p:nvGraphicFramePr>
          <p:cNvPr id="29" name="Схема 28"/>
          <p:cNvGraphicFramePr/>
          <p:nvPr/>
        </p:nvGraphicFramePr>
        <p:xfrm>
          <a:off x="928662" y="1643050"/>
          <a:ext cx="6691338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400800" cy="487363"/>
          </a:xfrm>
        </p:spPr>
        <p:txBody>
          <a:bodyPr/>
          <a:lstStyle/>
          <a:p>
            <a:r>
              <a:rPr lang="ru-RU" dirty="0" smtClean="0"/>
              <a:t>ЛИЧНОСТНЫЕ УМЕНИЯ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74140"/>
          <a:ext cx="8143931" cy="6083860"/>
        </p:xfrm>
        <a:graphic>
          <a:graphicData uri="http://schemas.openxmlformats.org/drawingml/2006/table">
            <a:tbl>
              <a:tblPr/>
              <a:tblGrid>
                <a:gridCol w="4071540"/>
                <a:gridCol w="4072391"/>
              </a:tblGrid>
              <a:tr h="235554">
                <a:tc gridSpan="2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готовность и способность обучающихся к саморазвитию,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 личностному самоопределению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08"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сформированность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мотивации к обучению,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познанию, выбору индивидуальной образовательной траектории,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 целенаправленной познавательной деятельности,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системы значимых социальных и межличностных отношений,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ценностно-смысловые установки обучающихся, отражающие их личностные позиции,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ценностно-смысловых установок, отражающих личностные и гражданские позиции в деятельности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3. социальные компетенции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правосознание, способность ставить цели и строить жизненные планы,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основ гражданской идентичности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способность к осознанию российской идентичности в поликультурном социуме;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400800" cy="487363"/>
          </a:xfrm>
        </p:spPr>
        <p:txBody>
          <a:bodyPr/>
          <a:lstStyle/>
          <a:p>
            <a:r>
              <a:rPr lang="ru-RU" dirty="0" smtClean="0"/>
              <a:t>МЕТАПРЕДМЕТНЫЕ УМЕНИЯ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142984"/>
          <a:ext cx="9144000" cy="5664892"/>
        </p:xfrm>
        <a:graphic>
          <a:graphicData uri="http://schemas.openxmlformats.org/drawingml/2006/table">
            <a:tbl>
              <a:tblPr/>
              <a:tblGrid>
                <a:gridCol w="3803899"/>
                <a:gridCol w="5340101"/>
              </a:tblGrid>
              <a:tr h="952503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освоенные обучающимися </a:t>
                      </a: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межпредметные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понятия и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универсальные учебные действия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познавательные, регулятивные и коммуникативные)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73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обеспечивающие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овладе-ние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ключевыми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компетен-циями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составляющими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основу умения учиться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способность их использования в учебной, познавательной и социальной практике,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8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самостоятельность в планировании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и осуществлении учебной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деятельности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и организации учебного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сотруд-ничества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 педагогами и сверстниками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способность к построению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индивиду-альной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образовательной траектории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владение навыками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исследователь-ской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проектной и социальной деятельности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МЕТАПРЕДМЕТНЫЕ 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самостоятельно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цели, планы, контроль и корректировка, различные ресурсы успешные стратегии;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продуктивно общаться и взаимодействовать, учитывать позиции другого (делать все вышеназванное совместно), эффективно разрешать конфликты;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МЕТАПРЕДМЕТНЫЕ 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исследования, социальные и учебные проекты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 и задачи,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планирование,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гипотез и плана ее проверки;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наблюдения и эксперименты,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количественные и качественные методы обработки и анализа;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построение доказательств и формулирование выводов;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представление результатов исследования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и презентация с использованием ИКТ;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МЕТАПРЕДМЕТНЫЕ 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работа с информацией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самостоятельный отбор источников;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систематизация,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критическая оценка и интерпретация;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хранение, защита, передача и обработка,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перевод видов информации один в другой (визуальная в вербальный и т.д.) включение внешкольной информации;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МЕТАПРЕДМЕТНЫЕ 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2984"/>
            <a:ext cx="8610600" cy="518161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строить логическое доказательство;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назначение и функции социальных институтов,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ориентация в социально-политических и экономических событиях,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их последствий,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самостоятельное принятие решений с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учѐтом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ценностей;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использовать, создавать и преобразовывать записи, схемы и модели для решения задач;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умение понимать значение языка для культуры, как средства коммуникации.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6400800" cy="487363"/>
          </a:xfrm>
        </p:spPr>
        <p:txBody>
          <a:bodyPr/>
          <a:lstStyle/>
          <a:p>
            <a:r>
              <a:rPr lang="ru-RU" dirty="0" smtClean="0"/>
              <a:t>ПРЕДМЕТНЫЕ УМЕНИЯ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1000109"/>
          <a:ext cx="9144000" cy="5792169"/>
        </p:xfrm>
        <a:graphic>
          <a:graphicData uri="http://schemas.openxmlformats.org/drawingml/2006/table">
            <a:tbl>
              <a:tblPr/>
              <a:tblGrid>
                <a:gridCol w="4571522"/>
                <a:gridCol w="4572478"/>
              </a:tblGrid>
              <a:tr h="1171578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освоенный обучающимися в ходе изучения учебного предмета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опыт специфической для данной предметной области деятельности</a:t>
                      </a: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по получению нового знания</a:t>
                      </a: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endParaRPr lang="ru-RU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89"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его преобразованию и применению</a:t>
                      </a: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endParaRPr lang="ru-RU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в учебных, учебно-проектных и социально-проектных ситуациях</a:t>
                      </a:r>
                      <a:endParaRPr lang="ru-RU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систему основополагающих элементов научного знания, лежащую в основе современной научной картины мира</a:t>
                      </a:r>
                      <a:endParaRPr lang="ru-RU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формирование научного типа мышления, научных представлений о ключевых теориях, типах и видах отношений,</a:t>
                      </a:r>
                      <a:endParaRPr lang="ru-RU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5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 pitchFamily="34" charset="0"/>
                          <a:ea typeface="Calibri"/>
                          <a:cs typeface="Times New Roman"/>
                        </a:rPr>
                        <a:t>владение научной терминологией, ключевыми понятиями, методами и приемами.</a:t>
                      </a:r>
                      <a:endParaRPr lang="ru-RU" sz="3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Следствия на уроке: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4423"/>
            <a:ext cx="8191500" cy="5110178"/>
          </a:xfrm>
        </p:spPr>
        <p:txBody>
          <a:bodyPr/>
          <a:lstStyle/>
          <a:p>
            <a:r>
              <a:rPr lang="ru-RU" dirty="0" smtClean="0"/>
              <a:t>В центре  внимания проблема:</a:t>
            </a:r>
          </a:p>
          <a:p>
            <a:pPr>
              <a:buFontTx/>
              <a:buChar char="-"/>
            </a:pPr>
            <a:r>
              <a:rPr lang="ru-RU" dirty="0" smtClean="0"/>
              <a:t>Анализа условий задачи;</a:t>
            </a:r>
          </a:p>
          <a:p>
            <a:pPr>
              <a:buFontTx/>
              <a:buChar char="-"/>
            </a:pPr>
            <a:r>
              <a:rPr lang="ru-RU" dirty="0" smtClean="0"/>
              <a:t>Определения критерия</a:t>
            </a:r>
          </a:p>
          <a:p>
            <a:pPr>
              <a:buFontTx/>
              <a:buChar char="-"/>
            </a:pPr>
            <a:r>
              <a:rPr lang="ru-RU" dirty="0" smtClean="0"/>
              <a:t>Вариативность и  обоснованный выбор</a:t>
            </a:r>
          </a:p>
          <a:p>
            <a:pPr>
              <a:buFontTx/>
              <a:buChar char="-"/>
            </a:pPr>
            <a:r>
              <a:rPr lang="ru-RU" dirty="0" smtClean="0"/>
              <a:t>Метод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Проблемный и исследовательский подход: (переход от изложения материала к его открытию)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Возвращение к эвристическому  мышлению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Опора на факты и картины сегодняшнего дня и актуальных потребностей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Значимость формирования собственной позиции ребенка, собственного суждения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	(кейс: учебник пишет…, в статье сообщены факты, я думаю…., а ваше мнение?) </a:t>
            </a:r>
          </a:p>
          <a:p>
            <a:r>
              <a:rPr lang="ru-RU" dirty="0" smtClean="0"/>
              <a:t>Анализ ситуаций,  требующих предметного знания в жизненных и  профессиональных ситуаций;</a:t>
            </a:r>
          </a:p>
          <a:p>
            <a:r>
              <a:rPr lang="ru-RU" dirty="0" smtClean="0"/>
              <a:t>Активное вовлечение в образовательный контекст опыта близкого окружения учителя и ребенка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20240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429000" y="2100263"/>
            <a:ext cx="53876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tx2"/>
                </a:solidFill>
              </a:rPr>
              <a:t>До звонка на «стандартный» урок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429000" y="3014663"/>
            <a:ext cx="5056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Признаки «стандартного» урока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8306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28800" y="474503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500430" y="3929066"/>
            <a:ext cx="5283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Смыслы уроков. Зачем учиться?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4857760"/>
            <a:ext cx="2755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Ценности и цели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Освоение каждым педагогом </a:t>
            </a:r>
            <a:r>
              <a:rPr lang="ru-RU" dirty="0" err="1" smtClean="0"/>
              <a:t>кейс-технологии</a:t>
            </a:r>
            <a:r>
              <a:rPr lang="ru-RU" dirty="0" smtClean="0"/>
              <a:t> (проблемное мышление):</a:t>
            </a:r>
          </a:p>
          <a:p>
            <a:r>
              <a:rPr lang="ru-RU" dirty="0" smtClean="0"/>
              <a:t>Какова информация?</a:t>
            </a:r>
          </a:p>
          <a:p>
            <a:r>
              <a:rPr lang="ru-RU" dirty="0" smtClean="0"/>
              <a:t>В чем проблема?</a:t>
            </a:r>
          </a:p>
          <a:p>
            <a:r>
              <a:rPr lang="ru-RU" dirty="0" smtClean="0"/>
              <a:t>Каковы критерии?</a:t>
            </a:r>
          </a:p>
          <a:p>
            <a:r>
              <a:rPr lang="ru-RU" dirty="0" smtClean="0"/>
              <a:t>Каковы возможные методы?</a:t>
            </a:r>
          </a:p>
          <a:p>
            <a:r>
              <a:rPr lang="ru-RU" dirty="0" smtClean="0"/>
              <a:t>Выбор и реализация.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Равенство разных источников проблемных ситуаций:</a:t>
            </a:r>
          </a:p>
          <a:p>
            <a:pPr>
              <a:buNone/>
            </a:pPr>
            <a:r>
              <a:rPr lang="ru-RU" dirty="0" smtClean="0"/>
              <a:t>- общечеловеческий контекст;</a:t>
            </a:r>
          </a:p>
          <a:p>
            <a:pPr>
              <a:buNone/>
            </a:pPr>
            <a:r>
              <a:rPr lang="ru-RU" dirty="0" smtClean="0"/>
              <a:t>- личностный контекст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 уроке учащиеся анализируют достаточное количество:</a:t>
            </a:r>
          </a:p>
          <a:p>
            <a:pPr>
              <a:buFontTx/>
              <a:buChar char="-"/>
            </a:pPr>
            <a:r>
              <a:rPr lang="ru-RU" dirty="0" smtClean="0"/>
              <a:t>аутентичных источников информации;</a:t>
            </a:r>
          </a:p>
          <a:p>
            <a:pPr>
              <a:buFontTx/>
              <a:buChar char="-"/>
            </a:pPr>
            <a:r>
              <a:rPr lang="ru-RU" dirty="0" smtClean="0"/>
              <a:t>актуальных жизненных ситуаций;</a:t>
            </a:r>
          </a:p>
          <a:p>
            <a:pPr>
              <a:buFontTx/>
              <a:buChar char="-"/>
            </a:pPr>
            <a:r>
              <a:rPr lang="ru-RU" dirty="0" smtClean="0"/>
              <a:t> текстов различной природы (диаграмма, таблица, рисунок, видеофрагмент, </a:t>
            </a:r>
            <a:r>
              <a:rPr lang="ru-RU" dirty="0" err="1" smtClean="0"/>
              <a:t>аудиофрагмент</a:t>
            </a:r>
            <a:r>
              <a:rPr lang="ru-RU" dirty="0" smtClean="0"/>
              <a:t>) 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На уроке вопрос используется как исследовательский метод, проверка же происходит в виде формулировки точного задания, формата  его выполнения и критерия оценивания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0" y="714356"/>
            <a:ext cx="690083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 «стандартного» урока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На уроках педагоги стремятся развивать </a:t>
            </a:r>
            <a:r>
              <a:rPr lang="ru-RU" dirty="0" err="1" smtClean="0"/>
              <a:t>общеучебную</a:t>
            </a:r>
            <a:r>
              <a:rPr lang="ru-RU" dirty="0" smtClean="0"/>
              <a:t> культуру:</a:t>
            </a:r>
          </a:p>
          <a:p>
            <a:pPr>
              <a:buNone/>
            </a:pPr>
            <a:r>
              <a:rPr lang="ru-RU" dirty="0" smtClean="0"/>
              <a:t>   - коммуникационную;</a:t>
            </a:r>
          </a:p>
          <a:p>
            <a:pPr>
              <a:buNone/>
            </a:pPr>
            <a:r>
              <a:rPr lang="ru-RU" dirty="0" smtClean="0"/>
              <a:t>   - организационную;</a:t>
            </a:r>
          </a:p>
          <a:p>
            <a:pPr>
              <a:buNone/>
            </a:pPr>
            <a:r>
              <a:rPr lang="ru-RU" dirty="0" smtClean="0"/>
              <a:t>   -  проективную.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62000" y="1905000"/>
            <a:ext cx="3771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Делается ставка на концепцию множественного интеллекта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и развитие индивидуального стиля обучения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686300" y="1905000"/>
          <a:ext cx="37719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Урок становится пространством диалога между личностью и культурой, возникающем при посредничестве учителя</a:t>
            </a:r>
          </a:p>
          <a:p>
            <a:pPr>
              <a:buNone/>
            </a:pPr>
            <a:r>
              <a:rPr lang="ru-RU" dirty="0" smtClean="0"/>
              <a:t>6. Уважение к ключевым правам личности:</a:t>
            </a:r>
          </a:p>
          <a:p>
            <a:pPr>
              <a:buFontTx/>
              <a:buChar char="-"/>
            </a:pPr>
            <a:r>
              <a:rPr lang="ru-RU" dirty="0" smtClean="0"/>
              <a:t>Защита чести и достоинства</a:t>
            </a:r>
          </a:p>
          <a:p>
            <a:pPr>
              <a:buFontTx/>
              <a:buChar char="-"/>
            </a:pPr>
            <a:r>
              <a:rPr lang="ru-RU" dirty="0" smtClean="0"/>
              <a:t>Уважение  прав личной жизни</a:t>
            </a:r>
          </a:p>
          <a:p>
            <a:pPr>
              <a:buFontTx/>
              <a:buChar char="-"/>
            </a:pPr>
            <a:r>
              <a:rPr lang="ru-RU" dirty="0" smtClean="0"/>
              <a:t>Уважение к личному мнению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/>
              <a:t>7. Забота о познавательном интересе как ключевом критерии успешности: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/>
              <a:t>юмор;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err="1" smtClean="0"/>
              <a:t>проблемность</a:t>
            </a:r>
            <a:r>
              <a:rPr lang="ru-RU" dirty="0" smtClean="0"/>
              <a:t>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/>
              <a:t>связь с жизнью;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/>
              <a:t>разнообразие  форм;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dirty="0" smtClean="0"/>
              <a:t>поддержка позитивных эмоций и имиджа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8. Урок перестает быть «Каплей воды», ценность урока только в тесной связи с общим процессом жизни школы; интеграции  с другими уроками, включенностью  в контекст решения значимых задач жизнедеятельности школы, семьи, общества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9…..</a:t>
            </a:r>
          </a:p>
          <a:p>
            <a:pPr lvl="1"/>
            <a:r>
              <a:rPr lang="ru-RU" dirty="0" smtClean="0"/>
              <a:t>На партах учебники нового поколения</a:t>
            </a:r>
          </a:p>
          <a:p>
            <a:pPr lvl="1"/>
            <a:r>
              <a:rPr lang="ru-RU" dirty="0" smtClean="0"/>
              <a:t>Качественно обновлена библиотека</a:t>
            </a:r>
          </a:p>
          <a:p>
            <a:pPr lvl="1"/>
            <a:r>
              <a:rPr lang="ru-RU" dirty="0" smtClean="0"/>
              <a:t>Развиты интегративные учебные проекты (образовательный туризм, выставки, спектакли и т.д.)</a:t>
            </a:r>
          </a:p>
          <a:p>
            <a:pPr lvl="1"/>
            <a:r>
              <a:rPr lang="ru-RU" dirty="0" smtClean="0"/>
              <a:t>Активно задействованы средства ИКТ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0240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786050" y="2071678"/>
            <a:ext cx="53812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2060"/>
                </a:solidFill>
              </a:rPr>
              <a:t>Отбор </a:t>
            </a:r>
            <a:r>
              <a:rPr lang="ru-RU" sz="2400" b="1" dirty="0" smtClean="0">
                <a:solidFill>
                  <a:srgbClr val="002060"/>
                </a:solidFill>
              </a:rPr>
              <a:t>содержания: ЕГЭ как друг?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761740" y="3000372"/>
            <a:ext cx="65714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Гуманитарность против компетентности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38306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828800" y="474503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928926" y="3929066"/>
            <a:ext cx="55694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Формы </a:t>
            </a:r>
            <a:r>
              <a:rPr lang="ru-RU" sz="2400" b="1" dirty="0" smtClean="0">
                <a:solidFill>
                  <a:srgbClr val="002060"/>
                </a:solidFill>
              </a:rPr>
              <a:t>урока. Таланты и здоровье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00364" y="4857760"/>
            <a:ext cx="2986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«Сгорел на уроке»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/>
              <a:t>9…..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Происходит существенная перегруппировка  целей: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развитие успешного ученика в начальной школе;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развитие личности (социального человека) в общеобразовательной школе;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развитие будущего профессионала в старшей школе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6900834" cy="487363"/>
          </a:xfrm>
        </p:spPr>
        <p:txBody>
          <a:bodyPr/>
          <a:lstStyle/>
          <a:p>
            <a:r>
              <a:rPr lang="ru-RU" dirty="0" smtClean="0"/>
              <a:t>Признаки «стандартного»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Смыслы уроков. Зачем учиться?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Методы стимулирования и мотивации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учения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1.1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Методы формирования интереса к учению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Познавательные игры, учебные дискуссии, методы эмоционального стимулирования и др.</a:t>
            </a:r>
          </a:p>
          <a:p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1.2. Методы формирования долга и ответственности в учении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Методы учебного поощрения, порицания, предъявления учебных требований и др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 smtClean="0"/>
              <a:t>НО: коммуникация, саморазвитие, поощрение?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7286644" cy="4873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Смыслы уроков. Зачем учиться?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В.И. Даль: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урок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срочная задача ученику или рабочим. задать кому урок. земляники работают на урок. выучить урок, отработать урок в один шабаш. в сем знач. говор. </a:t>
            </a:r>
            <a:r>
              <a:rPr lang="ru-RU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урка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урки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(вост. сев. ), </a:t>
            </a:r>
            <a:r>
              <a:rPr lang="ru-RU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урока, уроки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урокам, задачам или ученью </a:t>
            </a:r>
            <a:r>
              <a:rPr lang="ru-RU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относящс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урочная работа, на шабаш, по отработке которой люди свободны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Смыслы уроков. Зачем учиться?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 систематического повторения, постоянного возвращения к главной теме, без проектирования блока (модуля) уроков с разнообразием форм уроков внутри него добиться  можно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немногого</a:t>
            </a:r>
          </a:p>
          <a:p>
            <a:r>
              <a:rPr lang="ru-RU" dirty="0" smtClean="0"/>
              <a:t>Блок уроков. Модуль. Связь с внеурочными формами обучения и внеурочной деятельностью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Ценности и цели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91500" cy="4713287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Воспитание важнее обучения, развитие важнее информации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Ценности будущего человека 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гражданина: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справедливость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патриотизм,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к семье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истине, уважение к труду, искусство,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гражданственность</a:t>
            </a:r>
          </a:p>
          <a:p>
            <a:pPr lvl="0"/>
            <a:r>
              <a:rPr lang="ru-RU" dirty="0" smtClean="0"/>
              <a:t>В.И. Даль:</a:t>
            </a:r>
          </a:p>
          <a:p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урочить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(от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урекать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урек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урок),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бол.уптрбл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прдл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испортить недобрым, завистливым взглядом, сглазить,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опризорить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наслать на кого болезнь, или испортить кого знахарством.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заурочить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обурочить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рабочих, задать уроки.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изурочить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кого, сглазить,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опризорить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переурочить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межи, перенести. приурочить растенье, усвоить его местности. -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страдат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возвр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Отбор содержания</a:t>
            </a:r>
            <a:br>
              <a:rPr lang="ru-RU" dirty="0"/>
            </a:br>
            <a:r>
              <a:rPr lang="ru-RU" dirty="0" smtClean="0"/>
              <a:t>ЕГЭ как друг?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01327"/>
              </p:ext>
            </p:extLst>
          </p:nvPr>
        </p:nvGraphicFramePr>
        <p:xfrm>
          <a:off x="72008" y="1556792"/>
          <a:ext cx="8964488" cy="492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35"/>
                <a:gridCol w="1887545"/>
                <a:gridCol w="2285738"/>
                <a:gridCol w="3186870"/>
              </a:tblGrid>
              <a:tr h="283482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работы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Число заданий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первичный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балл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первичного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балла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общего 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первичного балла (59)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 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 2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 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44,1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Отбор содержания</a:t>
            </a:r>
            <a:br>
              <a:rPr lang="ru-RU" dirty="0"/>
            </a:br>
            <a:r>
              <a:rPr lang="ru-RU" dirty="0" smtClean="0"/>
              <a:t>ЕГЭ как друг?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159469"/>
              </p:ext>
            </p:extLst>
          </p:nvPr>
        </p:nvGraphicFramePr>
        <p:xfrm>
          <a:off x="0" y="0"/>
          <a:ext cx="9160695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360"/>
                <a:gridCol w="7596335"/>
              </a:tblGrid>
              <a:tr h="39580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Умения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С1, С2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Искать информацию: </a:t>
                      </a:r>
                      <a:r>
                        <a:rPr lang="ru-RU" sz="27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видеть структуру текста</a:t>
                      </a: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Преобразовывать текстовую информацию.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С3, С4 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Формулировать теоретические аргументы.</a:t>
                      </a:r>
                      <a:endParaRPr lang="ru-RU" sz="27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Приводить примеры</a:t>
                      </a: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С5 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Видеть структуру понятия</a:t>
                      </a: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Давать определение. </a:t>
                      </a:r>
                    </a:p>
                    <a:p>
                      <a:r>
                        <a:rPr lang="ru-RU" sz="2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Приводить примеры</a:t>
                      </a: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С6 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Приводить примеры</a:t>
                      </a: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С7 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Анализировать информацию. Применять знания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Формулировать теоретические аргументы</a:t>
                      </a:r>
                      <a:r>
                        <a:rPr lang="ru-RU" sz="27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выводы, прогнозы, оценки. </a:t>
                      </a:r>
                      <a:r>
                        <a:rPr lang="ru-RU" sz="2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Приводить примеры</a:t>
                      </a: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С8 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Видеть структуру понятия</a:t>
                      </a: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Составлять</a:t>
                      </a:r>
                      <a:r>
                        <a:rPr lang="ru-RU" sz="27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план.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С9</a:t>
                      </a:r>
                      <a:endParaRPr lang="ru-RU" sz="2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К1 Раскрывать </a:t>
                      </a:r>
                      <a:r>
                        <a:rPr lang="ru-RU" sz="27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суть высказывания.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К2 </a:t>
                      </a:r>
                      <a:r>
                        <a:rPr lang="ru-RU" sz="27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Формулировать теоретические аргументы.</a:t>
                      </a:r>
                      <a:endParaRPr lang="ru-RU" sz="27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7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К3 </a:t>
                      </a:r>
                      <a:r>
                        <a:rPr lang="ru-RU" sz="2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Приводить примеры</a:t>
                      </a:r>
                      <a:r>
                        <a:rPr lang="ru-RU" sz="27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7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Стержневые умения и их вес в баллах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Видеть структуру понятия – 3 (С6 и С8)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Видеть структуру текста – до 4 (С1 и С2)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Формулировать теоретические аргументы – до 10 (С3, С4, С7, С9)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Приводить примеры – до 13 (С3, С4, С5, С6, С7, С9)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503354"/>
            <a:ext cx="4041775" cy="639762"/>
          </a:xfrm>
        </p:spPr>
        <p:txBody>
          <a:bodyPr/>
          <a:lstStyle/>
          <a:p>
            <a:r>
              <a:rPr lang="ru-RU" dirty="0" smtClean="0"/>
              <a:t>Другие умения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Искать информацию – 1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Преобразовывать текстовую информацию –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Давать определение – 1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Анализировать информацию. Применять знания – до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Формулировать выводы, прогнозы, оценки – до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Раскрывать суть высказывания – 1 (5)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b="1" dirty="0" smtClean="0"/>
              <a:t>Стержневые умения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и выгорание </a:t>
            </a:r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В.И. Даль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Урок - ученье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назначенный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час. почем он берет за урок?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857496"/>
            <a:ext cx="8191500" cy="3467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6648480" cy="487363"/>
          </a:xfrm>
        </p:spPr>
        <p:txBody>
          <a:bodyPr/>
          <a:lstStyle/>
          <a:p>
            <a:r>
              <a:rPr lang="ru-RU" sz="2800" dirty="0" smtClean="0"/>
              <a:t>1. До </a:t>
            </a:r>
            <a:r>
              <a:rPr lang="ru-RU" sz="2800" dirty="0"/>
              <a:t>звонка на «стандартный» </a:t>
            </a:r>
            <a:r>
              <a:rPr lang="ru-RU" sz="2800" dirty="0" smtClean="0"/>
              <a:t>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57299"/>
            <a:ext cx="8191500" cy="550070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</a:t>
            </a:r>
            <a:r>
              <a:rPr lang="ru-RU" sz="2400" b="1" dirty="0" smtClean="0">
                <a:solidFill>
                  <a:srgbClr val="002060"/>
                </a:solidFill>
              </a:rPr>
              <a:t>основной образовательной программы школы, включающей:</a:t>
            </a: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- пояснительную записку</a:t>
            </a: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- планируемые результаты освоения основной образовательной программы</a:t>
            </a: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учебный план(</a:t>
            </a:r>
            <a:r>
              <a:rPr lang="ru-RU" sz="1800" b="1" dirty="0" err="1" smtClean="0">
                <a:solidFill>
                  <a:srgbClr val="003399"/>
                </a:solidFill>
              </a:rPr>
              <a:t>ы</a:t>
            </a:r>
            <a:r>
              <a:rPr lang="ru-RU" sz="1800" b="1" dirty="0" smtClean="0">
                <a:solidFill>
                  <a:srgbClr val="003399"/>
                </a:solidFill>
              </a:rPr>
              <a:t>) </a:t>
            </a: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программу формирования </a:t>
            </a:r>
            <a:r>
              <a:rPr lang="ru-RU" sz="1800" b="1" dirty="0" smtClean="0">
                <a:solidFill>
                  <a:srgbClr val="CC3300"/>
                </a:solidFill>
              </a:rPr>
              <a:t>универсальных учебных действий</a:t>
            </a:r>
            <a:endParaRPr lang="ru-RU" sz="1800" b="1" dirty="0" smtClean="0">
              <a:solidFill>
                <a:srgbClr val="003399"/>
              </a:solidFill>
            </a:endParaRP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рабочие  программы учебных предметов, курсов</a:t>
            </a: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программу</a:t>
            </a:r>
            <a:r>
              <a:rPr lang="ru-RU" sz="1800" b="1" dirty="0" smtClean="0">
                <a:solidFill>
                  <a:srgbClr val="CC3300"/>
                </a:solidFill>
              </a:rPr>
              <a:t> духовно-нравственного развития, воспитания</a:t>
            </a:r>
            <a:endParaRPr lang="ru-RU" sz="1800" b="1" dirty="0" smtClean="0">
              <a:solidFill>
                <a:srgbClr val="003399"/>
              </a:solidFill>
            </a:endParaRP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программу </a:t>
            </a:r>
            <a:r>
              <a:rPr lang="ru-RU" sz="1800" b="1" dirty="0" smtClean="0">
                <a:solidFill>
                  <a:srgbClr val="CC3300"/>
                </a:solidFill>
              </a:rPr>
              <a:t>формирования культуры  здорового и безопасного образа жизни</a:t>
            </a:r>
            <a:endParaRPr lang="ru-RU" sz="1800" b="1" dirty="0" smtClean="0">
              <a:solidFill>
                <a:srgbClr val="003399"/>
              </a:solidFill>
            </a:endParaRPr>
          </a:p>
          <a:p>
            <a:pPr lvl="2"/>
            <a:r>
              <a:rPr lang="ru-RU" sz="1800" b="1" dirty="0" smtClean="0">
                <a:solidFill>
                  <a:srgbClr val="003399"/>
                </a:solidFill>
              </a:rPr>
              <a:t>программу</a:t>
            </a:r>
            <a:r>
              <a:rPr lang="ru-RU" sz="1800" b="1" dirty="0" smtClean="0">
                <a:solidFill>
                  <a:srgbClr val="CC3300"/>
                </a:solidFill>
              </a:rPr>
              <a:t> коррекционной работы</a:t>
            </a:r>
            <a:r>
              <a:rPr lang="ru-RU" sz="1800" b="1" dirty="0" smtClean="0">
                <a:solidFill>
                  <a:srgbClr val="003399"/>
                </a:solidFill>
              </a:rPr>
              <a:t> </a:t>
            </a:r>
          </a:p>
          <a:p>
            <a:pPr lvl="2"/>
            <a:r>
              <a:rPr lang="ru-RU" sz="1800" b="1" dirty="0" smtClean="0">
                <a:solidFill>
                  <a:srgbClr val="CC3300"/>
                </a:solidFill>
              </a:rPr>
              <a:t>систему оценки</a:t>
            </a:r>
            <a:r>
              <a:rPr lang="ru-RU" sz="1800" b="1" dirty="0" smtClean="0">
                <a:solidFill>
                  <a:srgbClr val="003399"/>
                </a:solidFill>
              </a:rPr>
              <a:t> достижения планируемых результатов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7572396" cy="487363"/>
          </a:xfrm>
        </p:spPr>
        <p:txBody>
          <a:bodyPr/>
          <a:lstStyle/>
          <a:p>
            <a:r>
              <a:rPr lang="ru-RU" dirty="0" smtClean="0"/>
              <a:t>1. До звонка на «стандартный»урок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64357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разработаны локальные акты</a:t>
            </a:r>
            <a:r>
              <a:rPr lang="ru-RU" sz="2000" b="1" dirty="0" smtClean="0">
                <a:solidFill>
                  <a:schemeClr val="accent2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регламентирующие установление заработной платы работников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C0000"/>
                </a:solidFill>
              </a:rPr>
              <a:t>в соответствии с НСОТ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 приведены в соответствие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 требованиями ФГОС и новыми квалификационными характеристиками </a:t>
            </a:r>
            <a:r>
              <a:rPr lang="ru-RU" sz="2000" b="1" dirty="0" smtClean="0">
                <a:solidFill>
                  <a:srgbClr val="CC0000"/>
                </a:solidFill>
              </a:rPr>
              <a:t>должностные инструкции </a:t>
            </a:r>
            <a:r>
              <a:rPr lang="ru-RU" sz="2000" b="1" dirty="0" smtClean="0">
                <a:solidFill>
                  <a:srgbClr val="002060"/>
                </a:solidFill>
              </a:rPr>
              <a:t>работников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определен </a:t>
            </a:r>
            <a:r>
              <a:rPr lang="ru-RU" sz="2000" b="1" dirty="0" smtClean="0">
                <a:solidFill>
                  <a:srgbClr val="CC0000"/>
                </a:solidFill>
              </a:rPr>
              <a:t>список учебников и учебных пособий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определена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C0000"/>
                </a:solidFill>
              </a:rPr>
              <a:t>модель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организации образовательного процесса, обеспечивающая организацию </a:t>
            </a:r>
            <a:r>
              <a:rPr lang="ru-RU" sz="2000" b="1" dirty="0" smtClean="0">
                <a:solidFill>
                  <a:srgbClr val="CC0000"/>
                </a:solidFill>
              </a:rPr>
              <a:t>внеурочной деятельности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обучающихся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разработан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план </a:t>
            </a:r>
            <a:r>
              <a:rPr lang="ru-RU" sz="2000" b="1" dirty="0" smtClean="0">
                <a:solidFill>
                  <a:srgbClr val="CC0000"/>
                </a:solidFill>
              </a:rPr>
              <a:t>методической работы</a:t>
            </a:r>
            <a:r>
              <a:rPr lang="ru-RU" sz="2000" b="1" dirty="0" smtClean="0">
                <a:solidFill>
                  <a:schemeClr val="accent2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обеспечивающей сопровождение введения ФГОС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осуществлено </a:t>
            </a:r>
            <a:r>
              <a:rPr lang="ru-RU" sz="2000" b="1" dirty="0" smtClean="0">
                <a:solidFill>
                  <a:srgbClr val="CC0000"/>
                </a:solidFill>
              </a:rPr>
              <a:t>повышение квалификации</a:t>
            </a:r>
            <a:r>
              <a:rPr lang="ru-RU" sz="2000" b="1" dirty="0" smtClean="0">
                <a:solidFill>
                  <a:srgbClr val="002060"/>
                </a:solidFill>
              </a:rPr>
              <a:t> всех учителей начальных классов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обеспечены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кадровые, финансовые, материально-технические и иные </a:t>
            </a:r>
            <a:r>
              <a:rPr lang="ru-RU" sz="2000" b="1" dirty="0" smtClean="0">
                <a:solidFill>
                  <a:srgbClr val="CC0000"/>
                </a:solidFill>
              </a:rPr>
              <a:t>условия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реализации основной образовательной программы начального общего образования в соответствии с требованиями  ФГОС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794"/>
            <a:ext cx="6896120" cy="487363"/>
          </a:xfrm>
        </p:spPr>
        <p:txBody>
          <a:bodyPr/>
          <a:lstStyle/>
          <a:p>
            <a:r>
              <a:rPr lang="ru-RU" dirty="0" smtClean="0"/>
              <a:t>ИДЕАЛ ВЫПУСКНИКА 9 КЛАССА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428736"/>
            <a:ext cx="8448675" cy="542926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Любящий свой край и свою Родину</a:t>
            </a:r>
            <a:r>
              <a:rPr lang="ru-RU" sz="2400" b="1" dirty="0" smtClean="0">
                <a:solidFill>
                  <a:schemeClr val="tx2"/>
                </a:solidFill>
              </a:rPr>
              <a:t>, знающий свой родной язык, уважающий свой народ, его культуру и духовные традиции;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осознающий и принимающий </a:t>
            </a:r>
            <a:r>
              <a:rPr lang="ru-RU" sz="2400" b="1" dirty="0" smtClean="0">
                <a:solidFill>
                  <a:srgbClr val="FF0000"/>
                </a:solidFill>
              </a:rPr>
              <a:t>ценности человеческой жизни, семьи, гражданского общества, многонационального российского народа, человечества</a:t>
            </a:r>
            <a:r>
              <a:rPr lang="ru-RU" sz="2400" b="1" dirty="0" smtClean="0">
                <a:solidFill>
                  <a:schemeClr val="tx2"/>
                </a:solidFill>
              </a:rPr>
              <a:t>;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активно и заинтересованно </a:t>
            </a:r>
            <a:r>
              <a:rPr lang="ru-RU" sz="2400" b="1" dirty="0" smtClean="0">
                <a:solidFill>
                  <a:srgbClr val="FF0000"/>
                </a:solidFill>
              </a:rPr>
              <a:t>познающий</a:t>
            </a:r>
            <a:r>
              <a:rPr lang="ru-RU" sz="2400" b="1" dirty="0" smtClean="0">
                <a:solidFill>
                  <a:schemeClr val="tx2"/>
                </a:solidFill>
              </a:rPr>
              <a:t> мир, осознающий </a:t>
            </a:r>
            <a:r>
              <a:rPr lang="ru-RU" sz="2400" b="1" dirty="0" smtClean="0">
                <a:solidFill>
                  <a:srgbClr val="FF0000"/>
                </a:solidFill>
              </a:rPr>
              <a:t>ценность труда, науки и творчества</a:t>
            </a:r>
            <a:r>
              <a:rPr lang="ru-RU" sz="2400" b="1" dirty="0" smtClean="0">
                <a:solidFill>
                  <a:schemeClr val="tx2"/>
                </a:solidFill>
              </a:rPr>
              <a:t>;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умеющий учиться, осознающий важность образования и самообразования </a:t>
            </a:r>
            <a:r>
              <a:rPr lang="ru-RU" sz="2400" b="1" dirty="0" smtClean="0">
                <a:solidFill>
                  <a:schemeClr val="tx2"/>
                </a:solidFill>
              </a:rPr>
              <a:t>для жизни и деятельности, способный применять полученные знания на практике;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социально активный, уважающий закон и правопорядок</a:t>
            </a:r>
            <a:r>
              <a:rPr lang="ru-RU" b="1" dirty="0" smtClean="0">
                <a:solidFill>
                  <a:schemeClr val="tx2"/>
                </a:solidFill>
              </a:rPr>
              <a:t>, соизмеряющий свои поступки с нравственными ценностями, осознающий свои </a:t>
            </a:r>
            <a:r>
              <a:rPr lang="ru-RU" b="1" dirty="0" smtClean="0">
                <a:solidFill>
                  <a:srgbClr val="FF0000"/>
                </a:solidFill>
              </a:rPr>
              <a:t>обязанности</a:t>
            </a:r>
            <a:r>
              <a:rPr lang="ru-RU" b="1" dirty="0" smtClean="0">
                <a:solidFill>
                  <a:schemeClr val="tx2"/>
                </a:solidFill>
              </a:rPr>
              <a:t> перед семьей, обществом, Отечеством;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уважающий других людей</a:t>
            </a:r>
            <a:r>
              <a:rPr lang="ru-RU" b="1" dirty="0" smtClean="0">
                <a:solidFill>
                  <a:schemeClr val="tx2"/>
                </a:solidFill>
              </a:rPr>
              <a:t>; умеющий вести конструктивный </a:t>
            </a:r>
            <a:r>
              <a:rPr lang="ru-RU" b="1" dirty="0" smtClean="0">
                <a:solidFill>
                  <a:srgbClr val="FF0000"/>
                </a:solidFill>
              </a:rPr>
              <a:t>диалог</a:t>
            </a:r>
            <a:r>
              <a:rPr lang="ru-RU" b="1" dirty="0" smtClean="0">
                <a:solidFill>
                  <a:schemeClr val="tx2"/>
                </a:solidFill>
              </a:rPr>
              <a:t>, достигать взаимопонимания, </a:t>
            </a:r>
            <a:r>
              <a:rPr lang="ru-RU" b="1" dirty="0" smtClean="0">
                <a:solidFill>
                  <a:srgbClr val="FF0000"/>
                </a:solidFill>
              </a:rPr>
              <a:t>сотрудничать</a:t>
            </a:r>
            <a:r>
              <a:rPr lang="ru-RU" b="1" dirty="0" smtClean="0">
                <a:solidFill>
                  <a:schemeClr val="tx2"/>
                </a:solidFill>
              </a:rPr>
              <a:t> для достижения общих результатов;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794"/>
            <a:ext cx="6896120" cy="487363"/>
          </a:xfrm>
        </p:spPr>
        <p:txBody>
          <a:bodyPr/>
          <a:lstStyle/>
          <a:p>
            <a:r>
              <a:rPr lang="ru-RU" dirty="0" smtClean="0"/>
              <a:t>ИДЕАЛ ВЫПУСКНИКА 9 КЛАССА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714488"/>
            <a:ext cx="8191500" cy="461011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осознанно выполняющий </a:t>
            </a:r>
            <a:r>
              <a:rPr lang="ru-RU" b="1" dirty="0" smtClean="0">
                <a:solidFill>
                  <a:srgbClr val="FF0000"/>
                </a:solidFill>
              </a:rPr>
              <a:t>правила здорового </a:t>
            </a:r>
            <a:r>
              <a:rPr lang="ru-RU" b="1" dirty="0" smtClean="0">
                <a:solidFill>
                  <a:schemeClr val="tx2"/>
                </a:solidFill>
              </a:rPr>
              <a:t>и безопасного для себя и окружающих </a:t>
            </a:r>
            <a:r>
              <a:rPr lang="ru-RU" b="1" dirty="0" smtClean="0">
                <a:solidFill>
                  <a:srgbClr val="FF0000"/>
                </a:solidFill>
              </a:rPr>
              <a:t>образа жизни</a:t>
            </a:r>
            <a:r>
              <a:rPr lang="ru-RU" b="1" dirty="0" smtClean="0">
                <a:solidFill>
                  <a:schemeClr val="tx2"/>
                </a:solidFill>
              </a:rPr>
              <a:t>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ориентирующийся в мире профессий</a:t>
            </a:r>
            <a:r>
              <a:rPr lang="ru-RU" b="1" dirty="0" smtClean="0">
                <a:solidFill>
                  <a:schemeClr val="tx2"/>
                </a:solidFill>
              </a:rPr>
              <a:t>, понимающий значение профессиональной деятельности для человека»</a:t>
            </a:r>
            <a:endParaRPr lang="en-US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6896120" cy="487363"/>
          </a:xfrm>
        </p:spPr>
        <p:txBody>
          <a:bodyPr/>
          <a:lstStyle/>
          <a:p>
            <a:r>
              <a:rPr lang="ru-RU" dirty="0" smtClean="0"/>
              <a:t>ИДЕАЛ ВЫПУСКНИКА 9 КЛАССА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Литература как школьный предмет не отвечает за любовь к языку и культурным традициям, а, скажем, физкультура – за здоровый образ жизни. Эти постулаты едины для всего образовательного пространства школы.</a:t>
            </a:r>
          </a:p>
          <a:p>
            <a:r>
              <a:rPr lang="ru-RU" dirty="0" smtClean="0"/>
              <a:t>Снимает ли это ответственность с предметника?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6896120" cy="487363"/>
          </a:xfrm>
        </p:spPr>
        <p:txBody>
          <a:bodyPr/>
          <a:lstStyle/>
          <a:p>
            <a:r>
              <a:rPr lang="ru-RU" dirty="0" smtClean="0"/>
              <a:t>ИДЕАЛ ВЫПУСКНИКА 9 КЛАССА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9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335</TotalTime>
  <Words>1817</Words>
  <Application>Microsoft Office PowerPoint</Application>
  <PresentationFormat>Экран (4:3)</PresentationFormat>
  <Paragraphs>297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cdb2004199l</vt:lpstr>
      <vt:lpstr>Image</vt:lpstr>
      <vt:lpstr>«Стандартный»  урок:  </vt:lpstr>
      <vt:lpstr>План</vt:lpstr>
      <vt:lpstr>План</vt:lpstr>
      <vt:lpstr>1. До звонка на «стандартный» урок</vt:lpstr>
      <vt:lpstr>1. До звонка на «стандартный»урок</vt:lpstr>
      <vt:lpstr>ИДЕАЛ ВЫПУСКНИКА 9 КЛАССА</vt:lpstr>
      <vt:lpstr>ИДЕАЛ ВЫПУСКНИКА 9 КЛАССА</vt:lpstr>
      <vt:lpstr>ИДЕАЛ ВЫПУСКНИКА 9 КЛАССА</vt:lpstr>
      <vt:lpstr>ИДЕАЛ ВЫПУСКНИКА 9 КЛАССА</vt:lpstr>
      <vt:lpstr>КРИТЕРИИ РЕЗУЛЬТАТИВНОСТИ: УМЕНИЯ</vt:lpstr>
      <vt:lpstr>ЛИЧНОСТНЫЕ УМЕНИЯ</vt:lpstr>
      <vt:lpstr>МЕТАПРЕДМЕТНЫЕ УМЕНИЯ</vt:lpstr>
      <vt:lpstr>МЕТАПРЕДМЕТНЫЕ УМЕНИЯ</vt:lpstr>
      <vt:lpstr>МЕТАПРЕДМЕТНЫЕ УМЕНИЯ</vt:lpstr>
      <vt:lpstr>МЕТАПРЕДМЕТНЫЕ УМЕНИЯ</vt:lpstr>
      <vt:lpstr>МЕТАПРЕДМЕТНЫЕ УМЕНИЯ</vt:lpstr>
      <vt:lpstr>ПРЕДМЕТНЫЕ УМЕНИЯ</vt:lpstr>
      <vt:lpstr>Следствия на уроке:</vt:lpstr>
      <vt:lpstr>Презентация PowerPoint</vt:lpstr>
      <vt:lpstr>Презентация PowerPoint</vt:lpstr>
      <vt:lpstr>Презентация PowerPoint</vt:lpstr>
      <vt:lpstr>Признаки «стандартного» урока</vt:lpstr>
      <vt:lpstr>Презентация PowerPoint</vt:lpstr>
      <vt:lpstr>Признаки «стандартного» урока</vt:lpstr>
      <vt:lpstr>Признаки «стандартного» урока</vt:lpstr>
      <vt:lpstr>Признаки «стандартного» урока</vt:lpstr>
      <vt:lpstr>Признаки «стандартного» урока</vt:lpstr>
      <vt:lpstr>Признаки «стандартного» урока</vt:lpstr>
      <vt:lpstr>Признаки «стандартного» урока</vt:lpstr>
      <vt:lpstr>Признаки «стандартного» урока</vt:lpstr>
      <vt:lpstr>Смыслы уроков. Зачем учиться?</vt:lpstr>
      <vt:lpstr>Смыслы уроков. Зачем учиться? </vt:lpstr>
      <vt:lpstr>Смыслы уроков. Зачем учиться? </vt:lpstr>
      <vt:lpstr>Ценности и цели </vt:lpstr>
      <vt:lpstr>Отбор содержания ЕГЭ как друг?</vt:lpstr>
      <vt:lpstr>Отбор содержания ЕГЭ как друг?</vt:lpstr>
      <vt:lpstr>Стержневые умения и их вес в баллах </vt:lpstr>
      <vt:lpstr>Урок и выгорание учителя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Константин Битюков</dc:creator>
  <cp:lastModifiedBy>k22</cp:lastModifiedBy>
  <cp:revision>20</cp:revision>
  <dcterms:created xsi:type="dcterms:W3CDTF">2010-12-16T06:21:17Z</dcterms:created>
  <dcterms:modified xsi:type="dcterms:W3CDTF">2013-10-17T13:30:43Z</dcterms:modified>
</cp:coreProperties>
</file>