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4" r:id="rId4"/>
    <p:sldId id="275" r:id="rId5"/>
    <p:sldId id="257" r:id="rId6"/>
    <p:sldId id="258" r:id="rId7"/>
    <p:sldId id="259" r:id="rId8"/>
    <p:sldId id="264" r:id="rId9"/>
    <p:sldId id="265" r:id="rId10"/>
    <p:sldId id="277" r:id="rId11"/>
    <p:sldId id="276" r:id="rId12"/>
    <p:sldId id="260" r:id="rId13"/>
    <p:sldId id="268" r:id="rId14"/>
    <p:sldId id="270" r:id="rId15"/>
    <p:sldId id="271" r:id="rId16"/>
    <p:sldId id="272" r:id="rId17"/>
    <p:sldId id="262" r:id="rId18"/>
    <p:sldId id="263" r:id="rId19"/>
    <p:sldId id="266" r:id="rId20"/>
    <p:sldId id="278" r:id="rId21"/>
    <p:sldId id="279" r:id="rId22"/>
    <p:sldId id="280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03E4A-2B9D-4FBB-932D-202EB32128B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6B13-97B1-4657-8DC1-1A73221748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493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03E4A-2B9D-4FBB-932D-202EB32128B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6B13-97B1-4657-8DC1-1A73221748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649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03E4A-2B9D-4FBB-932D-202EB32128B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6B13-97B1-4657-8DC1-1A73221748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755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03E4A-2B9D-4FBB-932D-202EB32128B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6B13-97B1-4657-8DC1-1A73221748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16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03E4A-2B9D-4FBB-932D-202EB32128B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6B13-97B1-4657-8DC1-1A73221748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440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03E4A-2B9D-4FBB-932D-202EB32128B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6B13-97B1-4657-8DC1-1A73221748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995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03E4A-2B9D-4FBB-932D-202EB32128B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6B13-97B1-4657-8DC1-1A73221748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781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03E4A-2B9D-4FBB-932D-202EB32128B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6B13-97B1-4657-8DC1-1A73221748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377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03E4A-2B9D-4FBB-932D-202EB32128B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6B13-97B1-4657-8DC1-1A73221748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889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03E4A-2B9D-4FBB-932D-202EB32128B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6B13-97B1-4657-8DC1-1A73221748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465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03E4A-2B9D-4FBB-932D-202EB32128B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6B13-97B1-4657-8DC1-1A73221748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08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03E4A-2B9D-4FBB-932D-202EB32128B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E6B13-97B1-4657-8DC1-1A73221748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556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blendedlearning.pro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Смешанное обучение: делимся опытом, размышляем …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/>
              <a:t>Желнова</a:t>
            </a:r>
            <a:r>
              <a:rPr lang="ru-RU" dirty="0" smtClean="0"/>
              <a:t> Ольга Дмитриевна</a:t>
            </a:r>
          </a:p>
          <a:p>
            <a:r>
              <a:rPr lang="ru-RU" dirty="0" smtClean="0"/>
              <a:t>Казакова Анжелика Анатольевна</a:t>
            </a:r>
          </a:p>
          <a:p>
            <a:r>
              <a:rPr lang="ru-RU" dirty="0" smtClean="0"/>
              <a:t>РМО </a:t>
            </a:r>
          </a:p>
          <a:p>
            <a:r>
              <a:rPr lang="ru-RU" dirty="0" smtClean="0"/>
              <a:t>28.12.2020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764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Объект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938" y="754063"/>
            <a:ext cx="5859463" cy="5857875"/>
          </a:xfrm>
        </p:spPr>
      </p:pic>
      <p:pic>
        <p:nvPicPr>
          <p:cNvPr id="7171" name="Рисунок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525" y="827088"/>
            <a:ext cx="6340475" cy="578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Рисунок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613" y="0"/>
            <a:ext cx="7216775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253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П</a:t>
            </a:r>
            <a:r>
              <a:rPr lang="ru-RU" b="1" dirty="0" smtClean="0"/>
              <a:t>ричины неэффективного использования технологий дистанционного и электронного обучения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 отсутствие эффективных средств управления образованием; </a:t>
            </a:r>
          </a:p>
          <a:p>
            <a:pPr marL="0" indent="0">
              <a:buNone/>
            </a:pPr>
            <a:r>
              <a:rPr lang="ru-RU" dirty="0" smtClean="0"/>
              <a:t>• отсутствие средств на разработку учебного контента; </a:t>
            </a:r>
          </a:p>
          <a:p>
            <a:pPr marL="0" indent="0">
              <a:buNone/>
            </a:pPr>
            <a:r>
              <a:rPr lang="ru-RU" dirty="0" smtClean="0"/>
              <a:t>• нехватка педагогических кадров в сфере технологий дистанционного обучения; </a:t>
            </a:r>
          </a:p>
          <a:p>
            <a:pPr marL="0" indent="0">
              <a:buNone/>
            </a:pPr>
            <a:r>
              <a:rPr lang="ru-RU" dirty="0" smtClean="0"/>
              <a:t>• специфика обучения; </a:t>
            </a:r>
          </a:p>
          <a:p>
            <a:pPr marL="0" indent="0">
              <a:buNone/>
            </a:pPr>
            <a:r>
              <a:rPr lang="ru-RU" dirty="0" smtClean="0"/>
              <a:t>• отсутствие современных средств обучения; </a:t>
            </a:r>
          </a:p>
          <a:p>
            <a:pPr marL="0" indent="0">
              <a:buNone/>
            </a:pPr>
            <a:r>
              <a:rPr lang="ru-RU" dirty="0" smtClean="0"/>
              <a:t>• плохая техническая и программная оснащенность обучаемых; </a:t>
            </a:r>
          </a:p>
          <a:p>
            <a:pPr marL="0" indent="0">
              <a:buNone/>
            </a:pPr>
            <a:r>
              <a:rPr lang="ru-RU" dirty="0" smtClean="0"/>
              <a:t>• отставание учебных программ от реальной жизни и т.д.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353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Модели смешанного обучения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5677" y="1440493"/>
            <a:ext cx="11028123" cy="4736470"/>
          </a:xfrm>
        </p:spPr>
        <p:txBody>
          <a:bodyPr>
            <a:normAutofit/>
          </a:bodyPr>
          <a:lstStyle/>
          <a:p>
            <a:r>
              <a:rPr lang="ru-RU" dirty="0" smtClean="0"/>
              <a:t>1</a:t>
            </a:r>
            <a:r>
              <a:rPr lang="ru-RU" dirty="0"/>
              <a:t>. </a:t>
            </a:r>
            <a:r>
              <a:rPr lang="ru-RU" b="1" dirty="0"/>
              <a:t>Перевёрнутый </a:t>
            </a:r>
            <a:r>
              <a:rPr lang="ru-RU" b="1" dirty="0" smtClean="0"/>
              <a:t>класс</a:t>
            </a:r>
            <a:r>
              <a:rPr lang="ru-RU" dirty="0"/>
              <a:t> </a:t>
            </a:r>
          </a:p>
          <a:p>
            <a:r>
              <a:rPr lang="ru-RU" dirty="0"/>
              <a:t>2. </a:t>
            </a:r>
            <a:r>
              <a:rPr lang="ru-RU" b="1" dirty="0"/>
              <a:t>Ротация </a:t>
            </a:r>
            <a:r>
              <a:rPr lang="ru-RU" b="1" dirty="0" smtClean="0"/>
              <a:t>станций</a:t>
            </a:r>
          </a:p>
          <a:p>
            <a:r>
              <a:rPr lang="ru-RU" dirty="0" smtClean="0"/>
              <a:t>3</a:t>
            </a:r>
            <a:r>
              <a:rPr lang="ru-RU" dirty="0"/>
              <a:t>. </a:t>
            </a:r>
            <a:r>
              <a:rPr lang="ru-RU" b="1" dirty="0" smtClean="0"/>
              <a:t> Ротация лабораторий</a:t>
            </a:r>
          </a:p>
          <a:p>
            <a:r>
              <a:rPr lang="ru-RU" dirty="0" smtClean="0"/>
              <a:t>4</a:t>
            </a:r>
            <a:r>
              <a:rPr lang="ru-RU" dirty="0"/>
              <a:t>. </a:t>
            </a:r>
            <a:r>
              <a:rPr lang="ru-RU" dirty="0" smtClean="0"/>
              <a:t>Г</a:t>
            </a:r>
            <a:r>
              <a:rPr lang="ru-RU" b="1" dirty="0" smtClean="0"/>
              <a:t>ибкая модель </a:t>
            </a:r>
            <a:r>
              <a:rPr lang="ru-RU" b="1" dirty="0"/>
              <a:t>смешанного обучения</a:t>
            </a:r>
            <a:r>
              <a:rPr lang="ru-RU" dirty="0"/>
              <a:t> 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157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Смешанное обучение в схемах - Смешанное обучение в Росс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621" y="279704"/>
            <a:ext cx="7452379" cy="558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563672" y="901875"/>
            <a:ext cx="4208354" cy="4872624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Учитель</a:t>
            </a:r>
          </a:p>
          <a:p>
            <a:r>
              <a:rPr lang="ru-RU" sz="2400" dirty="0" smtClean="0"/>
              <a:t>дает ученикам материал для самостоятельного изучения дома, </a:t>
            </a:r>
          </a:p>
          <a:p>
            <a:r>
              <a:rPr lang="ru-RU" sz="2400" dirty="0" smtClean="0"/>
              <a:t>а на очном занятии (или на дистанционном уроке) дети вместе с учителем обсуждают изученное и закрепляют материал на практике. 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5196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745" r="2745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839788" y="987425"/>
            <a:ext cx="3932237" cy="4881563"/>
          </a:xfrm>
        </p:spPr>
        <p:txBody>
          <a:bodyPr/>
          <a:lstStyle/>
          <a:p>
            <a:endParaRPr lang="ru-RU" b="1" dirty="0" smtClean="0"/>
          </a:p>
          <a:p>
            <a:r>
              <a:rPr lang="ru-RU" sz="2400" dirty="0" smtClean="0"/>
              <a:t>Модель смешанного обучения, в которой часть занятий проходит в обычных классах, но на один урок дети переходят в компьютерный класс (лабораторию), где работают на компьютерах или планшетах, углубляя и закрепляя полученные на уроках знания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5975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3188" y="1113296"/>
            <a:ext cx="6172200" cy="4621882"/>
          </a:xfrm>
          <a:prstGeom prst="rect">
            <a:avLst/>
          </a:prstGeom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839788" y="450937"/>
            <a:ext cx="4343400" cy="5837129"/>
          </a:xfrm>
        </p:spPr>
        <p:txBody>
          <a:bodyPr/>
          <a:lstStyle/>
          <a:p>
            <a:endParaRPr lang="ru-RU" b="1" dirty="0" smtClean="0"/>
          </a:p>
          <a:p>
            <a:r>
              <a:rPr lang="ru-RU" sz="2400" dirty="0" smtClean="0"/>
              <a:t>Ученики на уроке делятся на три группы и передвигаются по «станциям». </a:t>
            </a:r>
          </a:p>
          <a:p>
            <a:r>
              <a:rPr lang="ru-RU" sz="2400" dirty="0" smtClean="0"/>
              <a:t>Например, часть учеников работает на станции онлайн-обучения; другие работают в группах; третья группа общается непосредственно с учителем лично или в удалённом формате.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853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Рисунок 4"/>
          <p:cNvSpPr>
            <a:spLocks noGrp="1"/>
          </p:cNvSpPr>
          <p:nvPr>
            <p:ph type="pic" idx="1"/>
          </p:nvPr>
        </p:nvSpPr>
        <p:spPr/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В рамках </a:t>
            </a:r>
            <a:r>
              <a:rPr lang="ru-RU" b="1" dirty="0" smtClean="0"/>
              <a:t>гибкой модели смешанного обучения</a:t>
            </a:r>
            <a:r>
              <a:rPr lang="ru-RU" dirty="0" smtClean="0"/>
              <a:t> ученики работают на компьютерах в большом центральном классе. По его периметру – несколько комнат и научных лабораторий для работы в группах и мозговых штурмов. В зоне социализации дети размещаются на диванах или пуфиках и продолжают учиться.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337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Роль учителя в смешанном обучении важна не менее, чем в традиционном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fontAlgn="base">
              <a:buNone/>
            </a:pPr>
            <a:endParaRPr lang="ru-RU" dirty="0" smtClean="0"/>
          </a:p>
          <a:p>
            <a:pPr marL="0" indent="0" fontAlgn="base">
              <a:buNone/>
            </a:pPr>
            <a:r>
              <a:rPr lang="ru-RU" dirty="0" smtClean="0"/>
              <a:t>Самое </a:t>
            </a:r>
            <a:r>
              <a:rPr lang="ru-RU" dirty="0"/>
              <a:t>главное это:</a:t>
            </a:r>
          </a:p>
          <a:p>
            <a:pPr marL="0" indent="0" fontAlgn="base">
              <a:buNone/>
            </a:pPr>
            <a:r>
              <a:rPr lang="ru-RU" dirty="0"/>
              <a:t>— подготовка почвы для смешанного обучения и постепенное ослабление контроля</a:t>
            </a:r>
          </a:p>
          <a:p>
            <a:pPr marL="0" indent="0" fontAlgn="base">
              <a:buNone/>
            </a:pPr>
            <a:r>
              <a:rPr lang="ru-RU" dirty="0"/>
              <a:t>— поощрение самостоятельности учащихся</a:t>
            </a:r>
          </a:p>
          <a:p>
            <a:pPr marL="0" indent="0" fontAlgn="base">
              <a:buNone/>
            </a:pPr>
            <a:r>
              <a:rPr lang="ru-RU" dirty="0"/>
              <a:t>— поощрение ученических объединений в группы, малые группы, гибкие группы</a:t>
            </a:r>
          </a:p>
          <a:p>
            <a:pPr marL="0" indent="0" fontAlgn="base">
              <a:buNone/>
            </a:pPr>
            <a:r>
              <a:rPr lang="ru-RU" dirty="0"/>
              <a:t>— обеспечение индивидуального подхода и обратной связи с каждым учащимся</a:t>
            </a:r>
          </a:p>
          <a:p>
            <a:pPr marL="0" indent="0" fontAlgn="base">
              <a:buNone/>
            </a:pPr>
            <a:r>
              <a:rPr lang="ru-RU" dirty="0"/>
              <a:t>— выстраивание доверительных отношений</a:t>
            </a:r>
          </a:p>
          <a:p>
            <a:pPr marL="0" indent="0" algn="ctr" fontAlgn="base">
              <a:buNone/>
            </a:pPr>
            <a:r>
              <a:rPr lang="ru-RU" b="1" i="1" dirty="0"/>
              <a:t>Интересным открытием для этого кластера компетенций является то, насколько хорошо они соответствуют отличному… традиционному обучению.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852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Смешанное обучение требует определенных компетенций, </a:t>
            </a:r>
            <a:br>
              <a:rPr lang="ru-RU" b="1" dirty="0" smtClean="0"/>
            </a:br>
            <a:r>
              <a:rPr lang="ru-RU" b="1" dirty="0" smtClean="0"/>
              <a:t>которые сильно отличаются от традиционных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fontAlgn="base">
              <a:buNone/>
            </a:pPr>
            <a:r>
              <a:rPr lang="ru-RU" dirty="0" smtClean="0"/>
              <a:t>Что </a:t>
            </a:r>
            <a:r>
              <a:rPr lang="ru-RU" dirty="0"/>
              <a:t>должны уметь учителя:</a:t>
            </a:r>
          </a:p>
          <a:p>
            <a:pPr marL="0" indent="0" fontAlgn="base">
              <a:buNone/>
            </a:pPr>
            <a:r>
              <a:rPr lang="ru-RU" dirty="0"/>
              <a:t>— Понимать и управлять личностными и онлайн-компонентами планирования и организации уроков в рамках курса.</a:t>
            </a:r>
          </a:p>
          <a:p>
            <a:pPr marL="0" indent="0" fontAlgn="base">
              <a:buNone/>
            </a:pPr>
            <a:r>
              <a:rPr lang="ru-RU" dirty="0"/>
              <a:t>— Создавать ежедневное и еженедельное расписание для онлайн-курса, смешанного курса или темы. Оно должно быть настроено для моделей: ротации станций, ротации лабораторий, перевернутого класса, индивидуальной учебной траектории, гибкой или полностью виртуальной модели (для модели, в которой работает учитель).</a:t>
            </a:r>
          </a:p>
          <a:p>
            <a:pPr marL="0" indent="0" fontAlgn="base">
              <a:buNone/>
            </a:pPr>
            <a:r>
              <a:rPr lang="ru-RU" dirty="0"/>
              <a:t>— Консультировать учащихся, организуя онлайн-оценивание и онлайн-поддержку.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660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Как создать смешанную модель обучения в классе?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2838" y="1690688"/>
            <a:ext cx="12029162" cy="5035789"/>
          </a:xfrm>
        </p:spPr>
        <p:txBody>
          <a:bodyPr>
            <a:normAutofit fontScale="70000" lnSpcReduction="20000"/>
          </a:bodyPr>
          <a:lstStyle/>
          <a:p>
            <a:pPr fontAlgn="base"/>
            <a:r>
              <a:rPr lang="ru-RU" b="1" dirty="0"/>
              <a:t>Начните с объединяющего лозунга,  призыва</a:t>
            </a:r>
            <a:r>
              <a:rPr lang="ru-RU" dirty="0"/>
              <a:t>: Определите проблему, которую нужно решить, или цель, которую нужно достичь.</a:t>
            </a:r>
          </a:p>
          <a:p>
            <a:pPr fontAlgn="base"/>
            <a:r>
              <a:rPr lang="ru-RU" b="1" dirty="0"/>
              <a:t>Соберите правильную команду</a:t>
            </a:r>
            <a:r>
              <a:rPr lang="ru-RU" dirty="0"/>
              <a:t>: Пригласите новых людей — это имеет решающее значение для успеха.</a:t>
            </a:r>
          </a:p>
          <a:p>
            <a:pPr fontAlgn="base"/>
            <a:r>
              <a:rPr lang="ru-RU" b="1" dirty="0"/>
              <a:t>Мотивируйте учащихся</a:t>
            </a:r>
            <a:r>
              <a:rPr lang="ru-RU" dirty="0"/>
              <a:t>: Хотите, чтобы смешанное обучение было ориентировано на учеников? Объедините свои усилия с их целями.</a:t>
            </a:r>
          </a:p>
          <a:p>
            <a:pPr fontAlgn="base"/>
            <a:r>
              <a:rPr lang="ru-RU" b="1" dirty="0"/>
              <a:t>Возвысьте учителя и учение</a:t>
            </a:r>
            <a:r>
              <a:rPr lang="ru-RU" dirty="0"/>
              <a:t>: Дайте учителям проявить себя, чтобы быть  в центре любой успешной смешанной программы.</a:t>
            </a:r>
          </a:p>
          <a:p>
            <a:pPr fontAlgn="base"/>
            <a:r>
              <a:rPr lang="ru-RU" b="1" dirty="0"/>
              <a:t>Выберите технологии</a:t>
            </a:r>
            <a:r>
              <a:rPr lang="ru-RU" dirty="0"/>
              <a:t>: Рынок </a:t>
            </a:r>
            <a:r>
              <a:rPr lang="ru-RU" dirty="0" err="1"/>
              <a:t>edtech</a:t>
            </a:r>
            <a:r>
              <a:rPr lang="ru-RU" dirty="0"/>
              <a:t> очень </a:t>
            </a:r>
            <a:r>
              <a:rPr lang="ru-RU" dirty="0" err="1"/>
              <a:t>насыщенен</a:t>
            </a:r>
            <a:r>
              <a:rPr lang="ru-RU" dirty="0"/>
              <a:t>, поэтому подойдите к нему с четкой стратегией, чтобы сделать эффективный выбор.</a:t>
            </a:r>
          </a:p>
          <a:p>
            <a:pPr fontAlgn="base"/>
            <a:r>
              <a:rPr lang="ru-RU" b="1" dirty="0"/>
              <a:t>Проведите ре-дизайн кабинета</a:t>
            </a:r>
            <a:r>
              <a:rPr lang="ru-RU" dirty="0"/>
              <a:t>: Пересмотрите учебное пространство так, чтобы оно улучшало учебный опыт.</a:t>
            </a:r>
          </a:p>
          <a:p>
            <a:pPr fontAlgn="base"/>
            <a:r>
              <a:rPr lang="ru-RU" b="1" dirty="0"/>
              <a:t>Выберите модель смешанного обучения</a:t>
            </a:r>
            <a:r>
              <a:rPr lang="ru-RU" dirty="0"/>
              <a:t>: Соедините вашу модель с предыдущими методиками.</a:t>
            </a:r>
          </a:p>
          <a:p>
            <a:pPr fontAlgn="base"/>
            <a:r>
              <a:rPr lang="ru-RU" b="1" dirty="0"/>
              <a:t>Создайте культуру класса</a:t>
            </a:r>
            <a:r>
              <a:rPr lang="ru-RU" dirty="0"/>
              <a:t>: Когда все сделано правильно, смешанное обучение может помочь поддержать сильную, позитивную культуру.</a:t>
            </a:r>
          </a:p>
          <a:p>
            <a:pPr fontAlgn="base"/>
            <a:r>
              <a:rPr lang="ru-RU" b="1" dirty="0"/>
              <a:t>Постоянно уточняйте и повторяйте, вносите изменения</a:t>
            </a:r>
            <a:r>
              <a:rPr lang="ru-RU" dirty="0"/>
              <a:t>: создание программы смешанного обучения — это процесс, а не событие!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612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3799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Нормативное обоснование введения электронного обучения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Федеральный закон РФ «Об образовании в Российской Федерации» № 273-ФЗ от 29.12.2012 </a:t>
            </a:r>
          </a:p>
          <a:p>
            <a:r>
              <a:rPr lang="ru-RU" dirty="0" smtClean="0"/>
              <a:t>Статья 16. Реализация образовательных программ с применением электронного обучения и дистанционных образовательных технологий • Предоставляется возможность образовательным организациям применять электронное обучение и дистанционные образовательные технологии при реализации образовательных программ </a:t>
            </a:r>
          </a:p>
          <a:p>
            <a:r>
              <a:rPr lang="ru-RU" dirty="0" smtClean="0"/>
              <a:t>• Указывается необходимость создания информационно-образовательной среды, включающей в себя электронные информационные ресурсы, совокупность информационных технологий, телекоммуникационных технологий, соответствующих технологических средств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632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36613" y="1493838"/>
            <a:ext cx="3544887" cy="434498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-6530975" y="2620963"/>
            <a:ext cx="6232525" cy="4600575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Принцип/основание отбора содержания?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В какой степени и по каким законам должны быть редуцированы научные знания для смешанного обучения?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Обратная связь и интерактивность при онлайн обучении требуют особых технических возможностей.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Как, с помощью каких платформ и ресурсов, можно включить младших школьников в совместную деятельность (учебную, в первую очередь)?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Учебная деятельность – общественна по смыслу, индивидуальна - по результату. Как в условиях смешанного обучения сохранить общественный смысл УД?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Облачко с текстом: овальное 4"/>
          <p:cNvSpPr/>
          <p:nvPr/>
        </p:nvSpPr>
        <p:spPr>
          <a:xfrm>
            <a:off x="147638" y="1266825"/>
            <a:ext cx="3546475" cy="1482725"/>
          </a:xfrm>
          <a:prstGeom prst="wedgeEllipseCallou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Принцип/основание отбора содержания?</a:t>
            </a:r>
          </a:p>
        </p:txBody>
      </p:sp>
      <p:sp>
        <p:nvSpPr>
          <p:cNvPr id="6" name="Облачко с текстом: прямоугольное со скругленными углами 5"/>
          <p:cNvSpPr/>
          <p:nvPr/>
        </p:nvSpPr>
        <p:spPr>
          <a:xfrm>
            <a:off x="7710488" y="1049338"/>
            <a:ext cx="4267200" cy="1482725"/>
          </a:xfrm>
          <a:prstGeom prst="wedgeRoundRectCallout">
            <a:avLst>
              <a:gd name="adj1" fmla="val 25061"/>
              <a:gd name="adj2" fmla="val 7045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Aft>
                <a:spcPts val="0"/>
              </a:spcAft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какой степени и по каким законам должны быть редуцированы научные знания для смешанного обучения?</a:t>
            </a:r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3694113" y="2251075"/>
            <a:ext cx="3430587" cy="1614488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/>
              <a:t>Обратная связь и интерактивность при онлайн обучении требуют особых технических возможностей. </a:t>
            </a:r>
          </a:p>
        </p:txBody>
      </p:sp>
      <p:sp>
        <p:nvSpPr>
          <p:cNvPr id="10" name="Облачко с текстом: овальное 9"/>
          <p:cNvSpPr/>
          <p:nvPr/>
        </p:nvSpPr>
        <p:spPr>
          <a:xfrm>
            <a:off x="7558088" y="3059113"/>
            <a:ext cx="4419600" cy="2570162"/>
          </a:xfrm>
          <a:prstGeom prst="wedgeEllipseCallout">
            <a:avLst>
              <a:gd name="adj1" fmla="val 42214"/>
              <a:gd name="adj2" fmla="val 57363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Как, с помощью каких платформ и ресурсов, можно включить младших школьников в совместную деятельность (учебную, в первую очередь)?</a:t>
            </a:r>
          </a:p>
        </p:txBody>
      </p:sp>
      <p:sp>
        <p:nvSpPr>
          <p:cNvPr id="11" name="Облачко с текстом: прямоугольное со скругленными углами 10"/>
          <p:cNvSpPr/>
          <p:nvPr/>
        </p:nvSpPr>
        <p:spPr>
          <a:xfrm>
            <a:off x="731838" y="3884613"/>
            <a:ext cx="4487862" cy="2435225"/>
          </a:xfrm>
          <a:prstGeom prst="wedgeRoundRectCallout">
            <a:avLst>
              <a:gd name="adj1" fmla="val -29537"/>
              <a:gd name="adj2" fmla="val 6737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Учебная деятельность – общественна по смыслу, индивидуальна - по результату. Как в условиях смешанного обучения сохранить общественный смысл УД?</a:t>
            </a:r>
          </a:p>
        </p:txBody>
      </p:sp>
      <p:sp>
        <p:nvSpPr>
          <p:cNvPr id="21513" name="Прямоугольник 1"/>
          <p:cNvSpPr>
            <a:spLocks noChangeArrowheads="1"/>
          </p:cNvSpPr>
          <p:nvPr/>
        </p:nvSpPr>
        <p:spPr bwMode="auto">
          <a:xfrm>
            <a:off x="2714625" y="130175"/>
            <a:ext cx="62642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3600" b="1" dirty="0">
                <a:solidFill>
                  <a:srgbClr val="0033CC"/>
                </a:solidFill>
                <a:latin typeface="Arial Narrow" panose="020B0606020202030204" pitchFamily="34" charset="0"/>
              </a:rPr>
              <a:t>Вопросы, которые </a:t>
            </a:r>
            <a:r>
              <a:rPr lang="ru-RU" altLang="ru-RU" sz="3600" b="1" dirty="0" smtClean="0">
                <a:solidFill>
                  <a:srgbClr val="0033CC"/>
                </a:solidFill>
                <a:latin typeface="Arial Narrow" panose="020B0606020202030204" pitchFamily="34" charset="0"/>
              </a:rPr>
              <a:t>остаются</a:t>
            </a:r>
            <a:endParaRPr lang="ru-RU" altLang="ru-RU" sz="3600" b="1" dirty="0">
              <a:solidFill>
                <a:srgbClr val="0033CC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05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85813" y="1493838"/>
            <a:ext cx="3544887" cy="434498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9525" y="3136900"/>
            <a:ext cx="4243388" cy="2701925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Можем ли мы научить младшего школьника основам учебной деятельности в условиях смешанного обучения? А дистанционного? Как?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3513" y="3330575"/>
            <a:ext cx="4597400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организовать усвоение младшими школьниками не только новых знаний, но и, способов деятельности?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3" name="Рисунок 8" descr="Ноутбук контур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3" y="781050"/>
            <a:ext cx="2744787" cy="274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Рисунок 10" descr="Преподаватель контур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888" y="865188"/>
            <a:ext cx="266065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Прямоугольник 6"/>
          <p:cNvSpPr>
            <a:spLocks noChangeArrowheads="1"/>
          </p:cNvSpPr>
          <p:nvPr/>
        </p:nvSpPr>
        <p:spPr bwMode="auto">
          <a:xfrm>
            <a:off x="2714625" y="130175"/>
            <a:ext cx="62642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3600" b="1">
                <a:solidFill>
                  <a:srgbClr val="0033CC"/>
                </a:solidFill>
                <a:latin typeface="Arial Narrow" panose="020B0606020202030204" pitchFamily="34" charset="0"/>
              </a:rPr>
              <a:t>И Главное!</a:t>
            </a:r>
          </a:p>
        </p:txBody>
      </p:sp>
    </p:spTree>
    <p:extLst>
      <p:ext uri="{BB962C8B-B14F-4D97-AF65-F5344CB8AC3E}">
        <p14:creationId xmlns:p14="http://schemas.microsoft.com/office/powerpoint/2010/main" val="238498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Рекомендуем познакомиться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Нагаева И.А. Смешанное обучение в современном образовательном процессе: необходимость и возможности // Отечественная и зарубежная педагогика. 2016. №6 (33). URL: https://cyberleninka.ru/article/n/smeshannoe-obuchenie-v-sovremennom-obrazovatelnom-protsesse-neobhodimost-i-vozmozhnosti (дата обращения: 28.12.2020</a:t>
            </a:r>
            <a:r>
              <a:rPr lang="ru-RU" dirty="0" smtClean="0"/>
              <a:t>).</a:t>
            </a:r>
          </a:p>
          <a:p>
            <a:r>
              <a:rPr lang="en-US" dirty="0" smtClean="0">
                <a:hlinkClick r:id="rId2"/>
              </a:rPr>
              <a:t>http://blendedlearning.pro</a:t>
            </a:r>
            <a:endParaRPr lang="ru-RU" dirty="0" smtClean="0"/>
          </a:p>
          <a:p>
            <a:r>
              <a:rPr lang="en-US" dirty="0" smtClean="0"/>
              <a:t>https://rosuchebnik.ru/upload/iblock/ef4/ef4e54af127d5cb3c69b0eef72e29297.pdf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064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Потехина 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dirty="0"/>
              <a:t>Новый формат оставляет ответственность за обучение ребенка на школах. Домашние задания детям дают их педагоги. По каждой теме доступны видео-конспекты, а по каждому предмету школьнику предлагаются ссылки на </a:t>
            </a:r>
            <a:r>
              <a:rPr lang="ru-RU" dirty="0" err="1"/>
              <a:t>допматериалы</a:t>
            </a:r>
            <a:r>
              <a:rPr lang="ru-RU" dirty="0"/>
              <a:t>. </a:t>
            </a:r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r>
              <a:rPr lang="ru-RU" dirty="0" smtClean="0"/>
              <a:t>В </a:t>
            </a:r>
            <a:r>
              <a:rPr lang="ru-RU" dirty="0"/>
              <a:t>смешанной системе предусмотрены два типа заданий – ежедневные и итоговые. Первые необходимы для самоконтроля и закрепления пройденного материала, они не направляются для оценки учителям. Итоговые задания отправляют педагогам, на их основании ученики проходят аттестацию.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256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88515"/>
            <a:ext cx="10515600" cy="5688448"/>
          </a:xfrm>
        </p:spPr>
        <p:txBody>
          <a:bodyPr>
            <a:normAutofit lnSpcReduction="10000"/>
          </a:bodyPr>
          <a:lstStyle/>
          <a:p>
            <a:pPr fontAlgn="base"/>
            <a:r>
              <a:rPr lang="ru-RU" dirty="0"/>
              <a:t>«Смешанный формат сочетает в себе фактически три формы образования. </a:t>
            </a:r>
            <a:endParaRPr lang="ru-RU" dirty="0" smtClean="0"/>
          </a:p>
          <a:p>
            <a:pPr fontAlgn="base"/>
            <a:r>
              <a:rPr lang="ru-RU" dirty="0" smtClean="0"/>
              <a:t>Это </a:t>
            </a:r>
            <a:r>
              <a:rPr lang="ru-RU" dirty="0"/>
              <a:t>очная, к которой мы все привыкли. </a:t>
            </a:r>
            <a:endParaRPr lang="ru-RU" dirty="0" smtClean="0"/>
          </a:p>
          <a:p>
            <a:pPr fontAlgn="base"/>
            <a:r>
              <a:rPr lang="ru-RU" dirty="0" smtClean="0"/>
              <a:t>Это </a:t>
            </a:r>
            <a:r>
              <a:rPr lang="ru-RU" dirty="0"/>
              <a:t>семейное обучение, мы предлагаем пойти на семейный формат без отчисления, то есть оставаясь учеником этой самой школы и сохраняя за собой все возможности взаимодействия со своим классным руководителем и со своими предметными педагогами. </a:t>
            </a:r>
            <a:endParaRPr lang="ru-RU" dirty="0" smtClean="0"/>
          </a:p>
          <a:p>
            <a:pPr fontAlgn="base"/>
            <a:r>
              <a:rPr lang="ru-RU" dirty="0" smtClean="0"/>
              <a:t>И </a:t>
            </a:r>
            <a:r>
              <a:rPr lang="ru-RU" dirty="0"/>
              <a:t>дистанционное образование. То есть фактически это три в одном.</a:t>
            </a:r>
          </a:p>
          <a:p>
            <a:pPr fontAlgn="base"/>
            <a:r>
              <a:rPr lang="ru-RU" dirty="0"/>
              <a:t>Сегодняшнее законодательство допускает такое совмещение. Мы в этом смысле действуем строго в соответствии с законодательством. Просто даем возможность маневра внутри вот этих возможных форм</a:t>
            </a:r>
            <a:r>
              <a:rPr lang="ru-RU" dirty="0" smtClean="0"/>
              <a:t>».</a:t>
            </a:r>
            <a:r>
              <a:rPr lang="ru-RU" dirty="0" smtClean="0"/>
              <a:t> Потехина И.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892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14816"/>
          </a:xfrm>
        </p:spPr>
        <p:txBody>
          <a:bodyPr/>
          <a:lstStyle/>
          <a:p>
            <a:pPr algn="ctr"/>
            <a:r>
              <a:rPr lang="ru-RU" b="1" dirty="0" smtClean="0"/>
              <a:t>Что это?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0625" y="1290181"/>
            <a:ext cx="11548997" cy="5567819"/>
          </a:xfrm>
        </p:spPr>
        <p:txBody>
          <a:bodyPr>
            <a:normAutofit/>
          </a:bodyPr>
          <a:lstStyle/>
          <a:p>
            <a:r>
              <a:rPr lang="ru-RU" b="1" dirty="0" smtClean="0"/>
              <a:t>Смешанное</a:t>
            </a:r>
            <a:r>
              <a:rPr lang="ru-RU" dirty="0"/>
              <a:t> — образовательный подход, совмещающий синхронное и асинхронное обучение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— обучение </a:t>
            </a:r>
            <a:r>
              <a:rPr lang="ru-RU" b="1" dirty="0"/>
              <a:t>с участием учителя</a:t>
            </a:r>
            <a:r>
              <a:rPr lang="ru-RU" dirty="0"/>
              <a:t> (лицом к лицу) (синхронно онлайн)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— </a:t>
            </a:r>
            <a:r>
              <a:rPr lang="ru-RU" b="1" dirty="0"/>
              <a:t>самостоятельное</a:t>
            </a:r>
            <a:r>
              <a:rPr lang="ru-RU" dirty="0"/>
              <a:t> обучение в онлайн-средах или в </a:t>
            </a:r>
            <a:r>
              <a:rPr lang="ru-RU" dirty="0" err="1"/>
              <a:t>оффлайн</a:t>
            </a:r>
            <a:r>
              <a:rPr lang="ru-RU" dirty="0"/>
              <a:t>-пространстве, когда ученик хотя бы частично сам контролирует свой </a:t>
            </a:r>
            <a:r>
              <a:rPr lang="ru-RU" b="1" dirty="0"/>
              <a:t>путь, время, место и темп обучения</a:t>
            </a:r>
            <a:r>
              <a:rPr lang="ru-RU" dirty="0"/>
              <a:t> (асинхронно)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— интеграцию опыта самостоятельного обучения и обучения с учителем – в групповых </a:t>
            </a:r>
            <a:r>
              <a:rPr lang="ru-RU" dirty="0" smtClean="0"/>
              <a:t>форматах</a:t>
            </a:r>
          </a:p>
          <a:p>
            <a:pPr marL="0" indent="0" algn="r">
              <a:buNone/>
            </a:pPr>
            <a:r>
              <a:rPr lang="ru-RU" dirty="0" smtClean="0"/>
              <a:t>(</a:t>
            </a:r>
            <a:r>
              <a:rPr lang="en-US" dirty="0" smtClean="0"/>
              <a:t>http://blendedlearning.pro/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229" y="4516807"/>
            <a:ext cx="3319397" cy="217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47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Что это? уточнение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Смешанное или гибридное обучение </a:t>
            </a:r>
            <a:r>
              <a:rPr lang="ru-RU" dirty="0"/>
              <a:t>– это образовательный подход, при котором традиционные уроки с учителем совмещается с дистанционными уроками, когда ученик сам контролирует темп учебы. </a:t>
            </a:r>
            <a:endParaRPr lang="ru-RU" dirty="0" smtClean="0"/>
          </a:p>
          <a:p>
            <a:r>
              <a:rPr lang="ru-RU" b="1" dirty="0"/>
              <a:t>Смешанное обучение </a:t>
            </a:r>
            <a:r>
              <a:rPr lang="ru-RU" dirty="0"/>
              <a:t>— это больше, чем просто технология, это переосмысление инструкций и эффективное управление инновациями с течением </a:t>
            </a:r>
            <a:r>
              <a:rPr lang="ru-RU" dirty="0" smtClean="0"/>
              <a:t>времени (</a:t>
            </a:r>
            <a:r>
              <a:rPr lang="ru-RU" dirty="0"/>
              <a:t>Дженни Уайт</a:t>
            </a:r>
            <a:r>
              <a:rPr lang="ru-RU" dirty="0" smtClean="0"/>
              <a:t>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1831" y="4346531"/>
            <a:ext cx="2919607" cy="218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4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Почему смешанное обучение актуально?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942" y="1490596"/>
            <a:ext cx="11849622" cy="5367403"/>
          </a:xfrm>
        </p:spPr>
        <p:txBody>
          <a:bodyPr>
            <a:normAutofit lnSpcReduction="10000"/>
          </a:bodyPr>
          <a:lstStyle/>
          <a:p>
            <a:r>
              <a:rPr lang="ru-RU" b="1" i="1" dirty="0" smtClean="0"/>
              <a:t>1</a:t>
            </a:r>
            <a:r>
              <a:rPr lang="ru-RU" b="1" i="1" dirty="0"/>
              <a:t>. Это отвечает потребностям детей 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r>
              <a:rPr lang="ru-RU" b="1" i="1" dirty="0"/>
              <a:t>2. Смешанное обучение можно реализовать в дистанционном формате</a:t>
            </a:r>
            <a:endParaRPr lang="ru-RU" dirty="0"/>
          </a:p>
          <a:p>
            <a:endParaRPr lang="ru-RU" dirty="0" smtClean="0"/>
          </a:p>
          <a:p>
            <a:r>
              <a:rPr lang="ru-RU" b="1" i="1" dirty="0" smtClean="0"/>
              <a:t>3</a:t>
            </a:r>
            <a:r>
              <a:rPr lang="ru-RU" b="1" i="1" dirty="0"/>
              <a:t>. Это экономит время учителя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b="1" i="1" dirty="0"/>
              <a:t>4. Дети учатся самостоятельности</a:t>
            </a:r>
            <a:endParaRPr lang="ru-RU" dirty="0"/>
          </a:p>
          <a:p>
            <a:endParaRPr lang="ru-RU" dirty="0" smtClean="0"/>
          </a:p>
          <a:p>
            <a:r>
              <a:rPr lang="ru-RU" b="1" i="1" dirty="0" smtClean="0"/>
              <a:t>5</a:t>
            </a:r>
            <a:r>
              <a:rPr lang="ru-RU" b="1" i="1" dirty="0"/>
              <a:t>. Вы ориентируетесь на учеников со всеми типами восприятия информации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687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преподаватели </a:t>
            </a:r>
            <a:r>
              <a:rPr lang="ru-RU" dirty="0"/>
              <a:t>смешанного обучения, по-видимому, </a:t>
            </a:r>
            <a:endParaRPr lang="ru-RU" dirty="0" smtClean="0"/>
          </a:p>
          <a:p>
            <a:pPr marL="0" indent="0" algn="ctr">
              <a:buNone/>
            </a:pPr>
            <a:r>
              <a:rPr lang="ru-RU" b="1" dirty="0" smtClean="0"/>
              <a:t>тратят </a:t>
            </a:r>
            <a:r>
              <a:rPr lang="ru-RU" b="1" dirty="0"/>
              <a:t>меньше времени на обучение  всего класса</a:t>
            </a:r>
            <a:r>
              <a:rPr lang="ru-RU" dirty="0"/>
              <a:t>,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и </a:t>
            </a:r>
            <a:r>
              <a:rPr lang="ru-RU" b="1" dirty="0"/>
              <a:t>больше времени на обучение в небольших группах</a:t>
            </a:r>
            <a:r>
              <a:rPr lang="ru-RU" dirty="0"/>
              <a:t>, </a:t>
            </a:r>
            <a:r>
              <a:rPr lang="ru-RU" dirty="0" smtClean="0"/>
              <a:t>то есть </a:t>
            </a:r>
            <a:r>
              <a:rPr lang="ru-RU" dirty="0"/>
              <a:t>смешанное обучение позволяет учителям больше ориентироваться на персонализацию образовательного процесса.</a:t>
            </a:r>
          </a:p>
        </p:txBody>
      </p:sp>
    </p:spTree>
    <p:extLst>
      <p:ext uri="{BB962C8B-B14F-4D97-AF65-F5344CB8AC3E}">
        <p14:creationId xmlns:p14="http://schemas.microsoft.com/office/powerpoint/2010/main" val="147121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359" y="2242159"/>
            <a:ext cx="10940441" cy="3934804"/>
          </a:xfrm>
        </p:spPr>
        <p:txBody>
          <a:bodyPr>
            <a:normAutofit/>
          </a:bodyPr>
          <a:lstStyle/>
          <a:p>
            <a:pPr fontAlgn="base"/>
            <a:r>
              <a:rPr lang="ru-RU" dirty="0" smtClean="0"/>
              <a:t>Смешанное </a:t>
            </a:r>
            <a:r>
              <a:rPr lang="ru-RU" dirty="0"/>
              <a:t>обучение предполагает «авансовые» затраты </a:t>
            </a:r>
            <a:r>
              <a:rPr lang="ru-RU" dirty="0" smtClean="0"/>
              <a:t>времени</a:t>
            </a:r>
            <a:endParaRPr lang="ru-RU" dirty="0"/>
          </a:p>
          <a:p>
            <a:pPr fontAlgn="base"/>
            <a:endParaRPr lang="ru-RU" dirty="0" smtClean="0"/>
          </a:p>
          <a:p>
            <a:pPr fontAlgn="base"/>
            <a:r>
              <a:rPr lang="ru-RU" dirty="0" smtClean="0"/>
              <a:t>Смешанное </a:t>
            </a:r>
            <a:r>
              <a:rPr lang="ru-RU" dirty="0"/>
              <a:t>обучение использует «гибридные» </a:t>
            </a:r>
            <a:r>
              <a:rPr lang="ru-RU" dirty="0" smtClean="0"/>
              <a:t>модели</a:t>
            </a:r>
          </a:p>
          <a:p>
            <a:pPr marL="0" indent="0" fontAlgn="base">
              <a:buNone/>
            </a:pPr>
            <a:endParaRPr lang="ru-RU" dirty="0"/>
          </a:p>
          <a:p>
            <a:pPr algn="just" fontAlgn="base"/>
            <a:r>
              <a:rPr lang="ru-RU" dirty="0" smtClean="0"/>
              <a:t>Используемые </a:t>
            </a:r>
            <a:r>
              <a:rPr lang="ru-RU" dirty="0"/>
              <a:t>технологии </a:t>
            </a:r>
            <a:r>
              <a:rPr lang="ru-RU" dirty="0" smtClean="0"/>
              <a:t>недостаточно хороши/современны/адаптированы</a:t>
            </a:r>
            <a:endParaRPr lang="ru-RU" dirty="0"/>
          </a:p>
          <a:p>
            <a:pPr fontAlgn="base"/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/>
              <a:t>Экономит ли время?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1635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951</Words>
  <Application>Microsoft Office PowerPoint</Application>
  <PresentationFormat>Широкоэкранный</PresentationFormat>
  <Paragraphs>116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Arial Narrow</vt:lpstr>
      <vt:lpstr>Calibri</vt:lpstr>
      <vt:lpstr>Calibri Light</vt:lpstr>
      <vt:lpstr>Тема Office</vt:lpstr>
      <vt:lpstr>Смешанное обучение: делимся опытом, размышляем …</vt:lpstr>
      <vt:lpstr>Нормативное обоснование введения электронного обучения</vt:lpstr>
      <vt:lpstr>Потехина И.</vt:lpstr>
      <vt:lpstr>Презентация PowerPoint</vt:lpstr>
      <vt:lpstr>Что это?</vt:lpstr>
      <vt:lpstr>Что это? уточнение</vt:lpstr>
      <vt:lpstr>Почему смешанное обучение актуально?  </vt:lpstr>
      <vt:lpstr> </vt:lpstr>
      <vt:lpstr>Экономит ли время?</vt:lpstr>
      <vt:lpstr>Презентация PowerPoint</vt:lpstr>
      <vt:lpstr>Причины неэффективного использования технологий дистанционного и электронного обучения</vt:lpstr>
      <vt:lpstr>Модели смешанного обучения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Роль учителя в смешанном обучении важна не менее, чем в традиционном</vt:lpstr>
      <vt:lpstr> Смешанное обучение требует определенных компетенций,  которые сильно отличаются от традиционных </vt:lpstr>
      <vt:lpstr>Как создать смешанную модель обучения в классе?</vt:lpstr>
      <vt:lpstr>Презентация PowerPoint</vt:lpstr>
      <vt:lpstr>Презентация PowerPoint</vt:lpstr>
      <vt:lpstr>Рекомендуем познакомиться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Смешанное обучение:</dc:title>
  <dc:creator>Анжелика</dc:creator>
  <cp:lastModifiedBy>Анжелика</cp:lastModifiedBy>
  <cp:revision>11</cp:revision>
  <dcterms:created xsi:type="dcterms:W3CDTF">2020-12-28T09:24:28Z</dcterms:created>
  <dcterms:modified xsi:type="dcterms:W3CDTF">2020-12-28T11:37:40Z</dcterms:modified>
</cp:coreProperties>
</file>