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6" r:id="rId2"/>
    <p:sldId id="319" r:id="rId3"/>
    <p:sldId id="320" r:id="rId4"/>
    <p:sldId id="321" r:id="rId5"/>
    <p:sldId id="322" r:id="rId6"/>
    <p:sldId id="323" r:id="rId7"/>
    <p:sldId id="313" r:id="rId8"/>
    <p:sldId id="324" r:id="rId9"/>
    <p:sldId id="315" r:id="rId10"/>
    <p:sldId id="312" r:id="rId11"/>
    <p:sldId id="31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  <a:srgbClr val="0000CC"/>
    <a:srgbClr val="66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4660"/>
  </p:normalViewPr>
  <p:slideViewPr>
    <p:cSldViewPr>
      <p:cViewPr varScale="1">
        <p:scale>
          <a:sx n="84" d="100"/>
          <a:sy n="84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A974B-6580-408B-8630-B1AB03928C50}" type="doc">
      <dgm:prSet loTypeId="urn:microsoft.com/office/officeart/2005/8/layout/vList5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3E57F5F-DD08-43C4-B9A2-51011DDF2669}">
      <dgm:prSet phldrT="[Text]"/>
      <dgm:spPr/>
      <dgm:t>
        <a:bodyPr/>
        <a:lstStyle/>
        <a:p>
          <a:r>
            <a:rPr lang="ru-RU" dirty="0" smtClean="0"/>
            <a:t>Цель</a:t>
          </a:r>
          <a:endParaRPr lang="en-US" dirty="0"/>
        </a:p>
      </dgm:t>
    </dgm:pt>
    <dgm:pt modelId="{2B3D4707-8ACF-4CB8-A1F7-33630C830A2F}" type="parTrans" cxnId="{97B2296C-304F-484A-8F65-389D137F9E45}">
      <dgm:prSet/>
      <dgm:spPr/>
      <dgm:t>
        <a:bodyPr/>
        <a:lstStyle/>
        <a:p>
          <a:endParaRPr lang="en-US"/>
        </a:p>
      </dgm:t>
    </dgm:pt>
    <dgm:pt modelId="{0F7D8E33-49D1-4AE5-8262-C3B7BB57E817}" type="sibTrans" cxnId="{97B2296C-304F-484A-8F65-389D137F9E45}">
      <dgm:prSet/>
      <dgm:spPr/>
      <dgm:t>
        <a:bodyPr/>
        <a:lstStyle/>
        <a:p>
          <a:endParaRPr lang="en-US"/>
        </a:p>
      </dgm:t>
    </dgm:pt>
    <dgm:pt modelId="{EB7690CF-0D10-4C56-9C55-78261950F71E}">
      <dgm:prSet phldrT="[Text]"/>
      <dgm:spPr/>
      <dgm:t>
        <a:bodyPr/>
        <a:lstStyle/>
        <a:p>
          <a:r>
            <a:rPr lang="ru-RU" dirty="0" smtClean="0"/>
            <a:t>Пробудить у человека интерес к предмету и процессу обучения, а также развить у него навыки самообразования.</a:t>
          </a:r>
          <a:endParaRPr lang="en-US" dirty="0"/>
        </a:p>
      </dgm:t>
    </dgm:pt>
    <dgm:pt modelId="{8CB28D3D-5170-4310-BFC7-EE380F6C1986}" type="parTrans" cxnId="{E3FC6ED6-0A67-47F7-BBFD-25D1C0B3958E}">
      <dgm:prSet/>
      <dgm:spPr/>
      <dgm:t>
        <a:bodyPr/>
        <a:lstStyle/>
        <a:p>
          <a:endParaRPr lang="en-US"/>
        </a:p>
      </dgm:t>
    </dgm:pt>
    <dgm:pt modelId="{FD379BED-6846-4136-8150-C6696CA6C46F}" type="sibTrans" cxnId="{E3FC6ED6-0A67-47F7-BBFD-25D1C0B3958E}">
      <dgm:prSet/>
      <dgm:spPr/>
      <dgm:t>
        <a:bodyPr/>
        <a:lstStyle/>
        <a:p>
          <a:endParaRPr lang="en-US"/>
        </a:p>
      </dgm:t>
    </dgm:pt>
    <dgm:pt modelId="{F465F03D-E5A9-48EF-A1D0-C55C98D0E63C}">
      <dgm:prSet phldrT="[Text]"/>
      <dgm:spPr/>
      <dgm:t>
        <a:bodyPr/>
        <a:lstStyle/>
        <a:p>
          <a:r>
            <a:rPr lang="ru-RU" dirty="0" smtClean="0"/>
            <a:t>Результат</a:t>
          </a:r>
          <a:endParaRPr lang="en-US" dirty="0"/>
        </a:p>
      </dgm:t>
    </dgm:pt>
    <dgm:pt modelId="{C7793DA8-0FB6-4234-9217-BDD47E671F83}" type="parTrans" cxnId="{4BBFDC24-BD8F-4797-89E0-EAEFADFCCFB0}">
      <dgm:prSet/>
      <dgm:spPr/>
      <dgm:t>
        <a:bodyPr/>
        <a:lstStyle/>
        <a:p>
          <a:endParaRPr lang="en-US"/>
        </a:p>
      </dgm:t>
    </dgm:pt>
    <dgm:pt modelId="{7157036A-AAC2-4493-A2C1-A607D667B620}" type="sibTrans" cxnId="{4BBFDC24-BD8F-4797-89E0-EAEFADFCCFB0}">
      <dgm:prSet/>
      <dgm:spPr/>
      <dgm:t>
        <a:bodyPr/>
        <a:lstStyle/>
        <a:p>
          <a:endParaRPr lang="en-US"/>
        </a:p>
      </dgm:t>
    </dgm:pt>
    <dgm:pt modelId="{2AAFBE6F-94CB-49EE-8E39-E2B8E88B58D4}">
      <dgm:prSet phldrT="[Text]"/>
      <dgm:spPr/>
      <dgm:t>
        <a:bodyPr/>
        <a:lstStyle/>
        <a:p>
          <a:r>
            <a:rPr lang="ru-RU" dirty="0" smtClean="0"/>
            <a:t>Воспитание человека с активной жизненной позицией не только в обучении, но и в жизни. </a:t>
          </a:r>
          <a:endParaRPr lang="en-US" dirty="0"/>
        </a:p>
      </dgm:t>
    </dgm:pt>
    <dgm:pt modelId="{F4A3055D-317F-45C5-AE07-2DD9DAFE600F}" type="parTrans" cxnId="{EE58E541-388C-4364-B07B-EA15580B19F6}">
      <dgm:prSet/>
      <dgm:spPr/>
      <dgm:t>
        <a:bodyPr/>
        <a:lstStyle/>
        <a:p>
          <a:endParaRPr lang="en-US"/>
        </a:p>
      </dgm:t>
    </dgm:pt>
    <dgm:pt modelId="{714D8A03-3A93-4AF9-BE35-ACA80137EB53}" type="sibTrans" cxnId="{EE58E541-388C-4364-B07B-EA15580B19F6}">
      <dgm:prSet/>
      <dgm:spPr/>
      <dgm:t>
        <a:bodyPr/>
        <a:lstStyle/>
        <a:p>
          <a:endParaRPr lang="en-US"/>
        </a:p>
      </dgm:t>
    </dgm:pt>
    <dgm:pt modelId="{97105E81-2EE1-420E-AC6E-AD066675DCC6}" type="pres">
      <dgm:prSet presAssocID="{286A974B-6580-408B-8630-B1AB03928C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F6FA2-BA5C-4016-89F3-CBDB626FB88D}" type="pres">
      <dgm:prSet presAssocID="{53E57F5F-DD08-43C4-B9A2-51011DDF2669}" presName="linNode" presStyleCnt="0"/>
      <dgm:spPr/>
      <dgm:t>
        <a:bodyPr/>
        <a:lstStyle/>
        <a:p>
          <a:endParaRPr lang="en-US"/>
        </a:p>
      </dgm:t>
    </dgm:pt>
    <dgm:pt modelId="{89AF2FD7-4AC6-4C4E-8A89-D351A0BC1398}" type="pres">
      <dgm:prSet presAssocID="{53E57F5F-DD08-43C4-B9A2-51011DDF2669}" presName="parentText" presStyleLbl="node1" presStyleIdx="0" presStyleCnt="2" custScaleX="67227" custScaleY="732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6C747-9AA8-47B0-8236-EB479BDCCDD3}" type="pres">
      <dgm:prSet presAssocID="{53E57F5F-DD08-43C4-B9A2-51011DDF2669}" presName="descendantText" presStyleLbl="alignAccFollowNode1" presStyleIdx="0" presStyleCnt="2" custScaleX="107046" custLinFactNeighborX="-1738" custLinFactNeighborY="4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B6954-4882-4636-BEB3-6087BA58A329}" type="pres">
      <dgm:prSet presAssocID="{0F7D8E33-49D1-4AE5-8262-C3B7BB57E817}" presName="sp" presStyleCnt="0"/>
      <dgm:spPr/>
      <dgm:t>
        <a:bodyPr/>
        <a:lstStyle/>
        <a:p>
          <a:endParaRPr lang="en-US"/>
        </a:p>
      </dgm:t>
    </dgm:pt>
    <dgm:pt modelId="{5B873FD0-9EBD-4A72-B12B-D08EDEF1CF4E}" type="pres">
      <dgm:prSet presAssocID="{F465F03D-E5A9-48EF-A1D0-C55C98D0E63C}" presName="linNode" presStyleCnt="0"/>
      <dgm:spPr/>
      <dgm:t>
        <a:bodyPr/>
        <a:lstStyle/>
        <a:p>
          <a:endParaRPr lang="en-US"/>
        </a:p>
      </dgm:t>
    </dgm:pt>
    <dgm:pt modelId="{73825223-DA8A-4619-9D6E-106BD161412E}" type="pres">
      <dgm:prSet presAssocID="{F465F03D-E5A9-48EF-A1D0-C55C98D0E63C}" presName="parentText" presStyleLbl="node1" presStyleIdx="1" presStyleCnt="2" custScaleX="65369" custScaleY="769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352E3-E207-489F-AFAC-76BB3D3E04DE}" type="pres">
      <dgm:prSet presAssocID="{F465F03D-E5A9-48EF-A1D0-C55C98D0E63C}" presName="descendantText" presStyleLbl="alignAccFollowNode1" presStyleIdx="1" presStyleCnt="2" custScaleX="110047" custLinFactNeighborX="-5334" custLinFactNeighborY="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AF51F1-E767-45B4-BFDB-58011753986C}" type="presOf" srcId="{F465F03D-E5A9-48EF-A1D0-C55C98D0E63C}" destId="{73825223-DA8A-4619-9D6E-106BD161412E}" srcOrd="0" destOrd="0" presId="urn:microsoft.com/office/officeart/2005/8/layout/vList5#1"/>
    <dgm:cxn modelId="{E3FC6ED6-0A67-47F7-BBFD-25D1C0B3958E}" srcId="{53E57F5F-DD08-43C4-B9A2-51011DDF2669}" destId="{EB7690CF-0D10-4C56-9C55-78261950F71E}" srcOrd="0" destOrd="0" parTransId="{8CB28D3D-5170-4310-BFC7-EE380F6C1986}" sibTransId="{FD379BED-6846-4136-8150-C6696CA6C46F}"/>
    <dgm:cxn modelId="{97B2296C-304F-484A-8F65-389D137F9E45}" srcId="{286A974B-6580-408B-8630-B1AB03928C50}" destId="{53E57F5F-DD08-43C4-B9A2-51011DDF2669}" srcOrd="0" destOrd="0" parTransId="{2B3D4707-8ACF-4CB8-A1F7-33630C830A2F}" sibTransId="{0F7D8E33-49D1-4AE5-8262-C3B7BB57E817}"/>
    <dgm:cxn modelId="{34E90AD6-300A-4530-A795-04561518A052}" type="presOf" srcId="{2AAFBE6F-94CB-49EE-8E39-E2B8E88B58D4}" destId="{94F352E3-E207-489F-AFAC-76BB3D3E04DE}" srcOrd="0" destOrd="0" presId="urn:microsoft.com/office/officeart/2005/8/layout/vList5#1"/>
    <dgm:cxn modelId="{1AAFF743-8913-4EB5-93A0-2B9C2334DD08}" type="presOf" srcId="{53E57F5F-DD08-43C4-B9A2-51011DDF2669}" destId="{89AF2FD7-4AC6-4C4E-8A89-D351A0BC1398}" srcOrd="0" destOrd="0" presId="urn:microsoft.com/office/officeart/2005/8/layout/vList5#1"/>
    <dgm:cxn modelId="{490FF802-83D5-4AC5-8FDE-5C319457A494}" type="presOf" srcId="{EB7690CF-0D10-4C56-9C55-78261950F71E}" destId="{FD06C747-9AA8-47B0-8236-EB479BDCCDD3}" srcOrd="0" destOrd="0" presId="urn:microsoft.com/office/officeart/2005/8/layout/vList5#1"/>
    <dgm:cxn modelId="{4BBFDC24-BD8F-4797-89E0-EAEFADFCCFB0}" srcId="{286A974B-6580-408B-8630-B1AB03928C50}" destId="{F465F03D-E5A9-48EF-A1D0-C55C98D0E63C}" srcOrd="1" destOrd="0" parTransId="{C7793DA8-0FB6-4234-9217-BDD47E671F83}" sibTransId="{7157036A-AAC2-4493-A2C1-A607D667B620}"/>
    <dgm:cxn modelId="{EE58E541-388C-4364-B07B-EA15580B19F6}" srcId="{F465F03D-E5A9-48EF-A1D0-C55C98D0E63C}" destId="{2AAFBE6F-94CB-49EE-8E39-E2B8E88B58D4}" srcOrd="0" destOrd="0" parTransId="{F4A3055D-317F-45C5-AE07-2DD9DAFE600F}" sibTransId="{714D8A03-3A93-4AF9-BE35-ACA80137EB53}"/>
    <dgm:cxn modelId="{463B79FA-D783-413B-B049-EADF6A97A381}" type="presOf" srcId="{286A974B-6580-408B-8630-B1AB03928C50}" destId="{97105E81-2EE1-420E-AC6E-AD066675DCC6}" srcOrd="0" destOrd="0" presId="urn:microsoft.com/office/officeart/2005/8/layout/vList5#1"/>
    <dgm:cxn modelId="{BE18FB52-51A2-4C37-B555-6BF7D751C71D}" type="presParOf" srcId="{97105E81-2EE1-420E-AC6E-AD066675DCC6}" destId="{9E3F6FA2-BA5C-4016-89F3-CBDB626FB88D}" srcOrd="0" destOrd="0" presId="urn:microsoft.com/office/officeart/2005/8/layout/vList5#1"/>
    <dgm:cxn modelId="{857D5ACB-019D-4A1D-8B3B-F6033E08A852}" type="presParOf" srcId="{9E3F6FA2-BA5C-4016-89F3-CBDB626FB88D}" destId="{89AF2FD7-4AC6-4C4E-8A89-D351A0BC1398}" srcOrd="0" destOrd="0" presId="urn:microsoft.com/office/officeart/2005/8/layout/vList5#1"/>
    <dgm:cxn modelId="{4AFD94B9-43C5-4721-960F-35588F602763}" type="presParOf" srcId="{9E3F6FA2-BA5C-4016-89F3-CBDB626FB88D}" destId="{FD06C747-9AA8-47B0-8236-EB479BDCCDD3}" srcOrd="1" destOrd="0" presId="urn:microsoft.com/office/officeart/2005/8/layout/vList5#1"/>
    <dgm:cxn modelId="{5F7D4940-180A-443B-A59B-AB69A257B139}" type="presParOf" srcId="{97105E81-2EE1-420E-AC6E-AD066675DCC6}" destId="{0F4B6954-4882-4636-BEB3-6087BA58A329}" srcOrd="1" destOrd="0" presId="urn:microsoft.com/office/officeart/2005/8/layout/vList5#1"/>
    <dgm:cxn modelId="{8553FC7C-E63D-41FB-8884-982F1F94274E}" type="presParOf" srcId="{97105E81-2EE1-420E-AC6E-AD066675DCC6}" destId="{5B873FD0-9EBD-4A72-B12B-D08EDEF1CF4E}" srcOrd="2" destOrd="0" presId="urn:microsoft.com/office/officeart/2005/8/layout/vList5#1"/>
    <dgm:cxn modelId="{6A24238B-C2D8-416F-9751-3F571050F96E}" type="presParOf" srcId="{5B873FD0-9EBD-4A72-B12B-D08EDEF1CF4E}" destId="{73825223-DA8A-4619-9D6E-106BD161412E}" srcOrd="0" destOrd="0" presId="urn:microsoft.com/office/officeart/2005/8/layout/vList5#1"/>
    <dgm:cxn modelId="{B03C9A7E-0E10-49AA-87A5-74CE6449606D}" type="presParOf" srcId="{5B873FD0-9EBD-4A72-B12B-D08EDEF1CF4E}" destId="{94F352E3-E207-489F-AFAC-76BB3D3E04DE}" srcOrd="1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76E4177-EF8D-419E-AB8A-93E66CC82482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Для его реализации учитель должен создавать на уроке такие условия, при которых ученики не просто получают готовую информацию, а сами добывают ее.</a:t>
          </a:r>
        </a:p>
        <a:p>
          <a:pPr algn="l" defTabSz="914400">
            <a:buNone/>
          </a:pP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 sz="1600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 sz="1600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Преподаватель дает ученикам целостную, системную информацию о мире. Для этого возможно проведение уроков на стыке наук.</a:t>
          </a:r>
        </a:p>
        <a:p>
          <a:pPr algn="l" defTabSz="914400">
            <a:buNone/>
          </a:pP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 sz="1600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 sz="1600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Школа должна предоставить ученику максимальные возможности для обучения и обеспечить усвоение материала на минимальном уровне, который указан в ФГОС.</a:t>
          </a:r>
        </a:p>
        <a:p>
          <a:pPr algn="l" defTabSz="914400">
            <a:buNone/>
          </a:pPr>
          <a:endParaRPr lang="ru-RU" sz="1200" b="0" i="0" dirty="0">
            <a:latin typeface="+mn-lt"/>
            <a:ea typeface="+mn-ea"/>
            <a:cs typeface="+mn-cs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 sz="1600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 sz="1600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ru-RU" sz="1200" b="0" i="0" dirty="0" smtClean="0">
              <a:latin typeface="+mn-lt"/>
              <a:ea typeface="+mn-ea"/>
              <a:cs typeface="+mn-cs"/>
            </a:rPr>
            <a:t>Преподаватель должен создавать на уроках доброжелатель-</a:t>
          </a:r>
          <a:r>
            <a:rPr lang="ru-RU" sz="1200" b="0" i="0" dirty="0" err="1" smtClean="0">
              <a:latin typeface="+mn-lt"/>
              <a:ea typeface="+mn-ea"/>
              <a:cs typeface="+mn-cs"/>
            </a:rPr>
            <a:t>ную</a:t>
          </a:r>
          <a:r>
            <a:rPr lang="ru-RU" sz="1200" b="0" i="0" dirty="0" smtClean="0">
              <a:latin typeface="+mn-lt"/>
              <a:ea typeface="+mn-ea"/>
              <a:cs typeface="+mn-cs"/>
            </a:rPr>
            <a:t> атмосферу и минимизировать возможные стрессовые ситуации.</a:t>
          </a:r>
          <a:endParaRPr lang="ru-RU" sz="1200" b="0" i="0" dirty="0">
            <a:latin typeface="+mn-lt"/>
            <a:ea typeface="+mn-ea"/>
            <a:cs typeface="+mn-cs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 sz="1600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 sz="1600"/>
        </a:p>
      </dgm:t>
    </dgm:pt>
    <dgm:pt modelId="{C20F2834-7A4B-463C-ABDE-12FFE93933A3}">
      <dgm:prSet phldrT="[Text]" custT="1"/>
      <dgm:spPr/>
      <dgm:t>
        <a:bodyPr lIns="73152" tIns="274320" rIns="73152"/>
        <a:lstStyle/>
        <a:p>
          <a:r>
            <a:rPr lang="ru-RU" sz="1200" b="0" i="0" dirty="0" smtClean="0">
              <a:latin typeface="+mn-lt"/>
              <a:ea typeface="+mn-ea"/>
              <a:cs typeface="+mn-cs"/>
            </a:rPr>
            <a:t>Преподаватель должен стимулировать творческие подходы к обучению.</a:t>
          </a:r>
          <a:endParaRPr lang="ru-RU" sz="1200" b="0" i="0" dirty="0">
            <a:latin typeface="+mn-lt"/>
            <a:ea typeface="+mn-ea"/>
            <a:cs typeface="+mn-cs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 sz="1600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 sz="160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5"/>
      <dgm:spPr/>
    </dgm:pt>
    <dgm:pt modelId="{C43EB61A-2E04-409F-8F87-79F190ED3CE0}" type="pres">
      <dgm:prSet presAssocID="{476E4177-EF8D-419E-AB8A-93E66CC82482}" presName="imagNode" presStyleLbl="fgImgPlace1" presStyleIdx="0" presStyleCnt="5" custLinFactNeighborX="-1760" custLinFactNeighborY="-898"/>
      <dgm:spPr/>
      <dgm:t>
        <a:bodyPr/>
        <a:lstStyle/>
        <a:p>
          <a:endParaRPr lang="ru-RU"/>
        </a:p>
      </dgm:t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5"/>
      <dgm:spPr/>
    </dgm:pt>
    <dgm:pt modelId="{BF646D7A-C7D0-4489-A68F-61F32B7DB0C6}" type="pres">
      <dgm:prSet presAssocID="{5DD0A7D4-5781-4819-AF33-C5CE25A2D297}" presName="imagNode" presStyleLbl="fgImgPlace1" presStyleIdx="1" presStyleCnt="5"/>
      <dgm:spPr/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5"/>
      <dgm:spPr/>
    </dgm:pt>
    <dgm:pt modelId="{41BC1ABA-1F87-4B1E-94EC-41724CD12655}" type="pres">
      <dgm:prSet presAssocID="{77AF15ED-F058-4A0B-B979-9880C6062DF0}" presName="imagNode" presStyleLbl="fgImgPlace1" presStyleIdx="2" presStyleCnt="5"/>
      <dgm:spPr/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5"/>
      <dgm:spPr/>
    </dgm:pt>
    <dgm:pt modelId="{D88C7409-AB93-4FE3-A61D-F51EE8A4B008}" type="pres">
      <dgm:prSet presAssocID="{5DF8D196-4D3D-4940-9F32-682169997D7A}" presName="imagNode" presStyleLbl="fgImgPlace1" presStyleIdx="3" presStyleCnt="5"/>
      <dgm:spPr/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5"/>
      <dgm:spPr/>
    </dgm:pt>
    <dgm:pt modelId="{B68F94D2-D73D-420A-802B-DFDC9BE4ED4C}" type="pres">
      <dgm:prSet presAssocID="{C20F2834-7A4B-463C-ABDE-12FFE93933A3}" presName="imagNode" presStyleLbl="fgImgPlace1" presStyleIdx="4" presStyleCnt="5"/>
      <dgm:spPr/>
    </dgm:pt>
  </dgm:ptLst>
  <dgm:cxnLst>
    <dgm:cxn modelId="{90251BC6-E096-4C0C-8F6B-4B4E8CEF0608}" type="presOf" srcId="{90C1E242-23BD-452C-B222-DCFA2D4DAE3B}" destId="{CA6E58D0-F06D-4082-9183-0F2955E6C631}" srcOrd="0" destOrd="0" presId="urn:microsoft.com/office/officeart/2005/8/layout/pList2#1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A9500796-1059-4ABB-A635-3B5753681578}" type="presOf" srcId="{476E4177-EF8D-419E-AB8A-93E66CC82482}" destId="{2572025E-E8B8-4F94-94D0-DC22D7F762FB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09B97028-D5C0-4BC9-B939-0E6F3A6DC3FB}" type="presOf" srcId="{C20F2834-7A4B-463C-ABDE-12FFE93933A3}" destId="{9B706799-997B-4F74-B652-58B58A51EA58}" srcOrd="0" destOrd="0" presId="urn:microsoft.com/office/officeart/2005/8/layout/pList2#1"/>
    <dgm:cxn modelId="{4176DD48-BAEB-4DB9-9701-5D5C1A0C6EC3}" type="presOf" srcId="{77AF15ED-F058-4A0B-B979-9880C6062DF0}" destId="{5284ED54-4761-44DA-8086-D5FD397A1C95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7F834CC2-3F52-4E98-9D0D-A9172D2DD119}" type="presOf" srcId="{E3B236AA-E864-46E4-BC91-F2D73633FEA4}" destId="{A9D6457D-CBBF-4A28-8C38-C3F75EA43CF1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F2E08683-3247-4136-8DA3-05EBD1191C60}" type="presOf" srcId="{A91F7A1B-DD1E-4B26-839C-2A5EF0A403AD}" destId="{3DB5F289-A8C3-40D5-8393-8636D9BFFD29}" srcOrd="0" destOrd="0" presId="urn:microsoft.com/office/officeart/2005/8/layout/pList2#1"/>
    <dgm:cxn modelId="{967DC0A8-6DCF-4411-9710-95FB39FC5182}" type="presOf" srcId="{5DD0A7D4-5781-4819-AF33-C5CE25A2D297}" destId="{E4B0666F-2CF1-4C21-A251-46E6EBFF7C1D}" srcOrd="0" destOrd="0" presId="urn:microsoft.com/office/officeart/2005/8/layout/pList2#1"/>
    <dgm:cxn modelId="{17450728-44E0-49C2-A238-3E812653E4DC}" type="presOf" srcId="{AA690160-D328-4B69-A035-90D3C82FA0A6}" destId="{9E4DC8AD-1AC7-4E53-B32C-25202AFDB195}" srcOrd="0" destOrd="0" presId="urn:microsoft.com/office/officeart/2005/8/layout/pList2#1"/>
    <dgm:cxn modelId="{CAE7BC46-054C-4B38-A751-B5055A8E47DF}" type="presOf" srcId="{FD53903F-8A86-4D24-917A-36748269F973}" destId="{CAAEED2F-AC44-4514-84C2-160FDC42F579}" srcOrd="0" destOrd="0" presId="urn:microsoft.com/office/officeart/2005/8/layout/pList2#1"/>
    <dgm:cxn modelId="{B84C3E56-D3F4-4DC8-98CB-AF0632580648}" type="presOf" srcId="{5DF8D196-4D3D-4940-9F32-682169997D7A}" destId="{87B5BDBA-3C7A-41F1-8C33-F13937A84B36}" srcOrd="0" destOrd="0" presId="urn:microsoft.com/office/officeart/2005/8/layout/pList2#1"/>
    <dgm:cxn modelId="{D82D4701-27AF-487A-A81C-864DB673C1D5}" type="presParOf" srcId="{9E4DC8AD-1AC7-4E53-B32C-25202AFDB195}" destId="{ACBF4AF3-FAB8-444C-81AB-52C89640E279}" srcOrd="0" destOrd="0" presId="urn:microsoft.com/office/officeart/2005/8/layout/pList2#1"/>
    <dgm:cxn modelId="{606F38AE-A09C-4609-AF96-E92AEC6F139B}" type="presParOf" srcId="{9E4DC8AD-1AC7-4E53-B32C-25202AFDB195}" destId="{78248EF9-FFBB-4EB0-94C4-16A1D0A1A170}" srcOrd="1" destOrd="0" presId="urn:microsoft.com/office/officeart/2005/8/layout/pList2#1"/>
    <dgm:cxn modelId="{39B7ECB7-4EBF-43A9-9B7A-61DC49E8C227}" type="presParOf" srcId="{78248EF9-FFBB-4EB0-94C4-16A1D0A1A170}" destId="{CC8831C0-DF59-484B-83B2-A708366B3EB6}" srcOrd="0" destOrd="0" presId="urn:microsoft.com/office/officeart/2005/8/layout/pList2#1"/>
    <dgm:cxn modelId="{7952FD37-43F9-4A46-B9AE-CFC7EFF2760D}" type="presParOf" srcId="{CC8831C0-DF59-484B-83B2-A708366B3EB6}" destId="{2572025E-E8B8-4F94-94D0-DC22D7F762FB}" srcOrd="0" destOrd="0" presId="urn:microsoft.com/office/officeart/2005/8/layout/pList2#1"/>
    <dgm:cxn modelId="{0EF21731-9E12-4B20-890E-BFF3758FCECF}" type="presParOf" srcId="{CC8831C0-DF59-484B-83B2-A708366B3EB6}" destId="{2E2B4276-DB06-4C66-80FF-919CDE10A5FE}" srcOrd="1" destOrd="0" presId="urn:microsoft.com/office/officeart/2005/8/layout/pList2#1"/>
    <dgm:cxn modelId="{049777E5-D7A6-41DB-86F3-CE94499A818B}" type="presParOf" srcId="{CC8831C0-DF59-484B-83B2-A708366B3EB6}" destId="{C43EB61A-2E04-409F-8F87-79F190ED3CE0}" srcOrd="2" destOrd="0" presId="urn:microsoft.com/office/officeart/2005/8/layout/pList2#1"/>
    <dgm:cxn modelId="{72793C1B-6CC9-4DDC-A436-0367ED9E61B0}" type="presParOf" srcId="{78248EF9-FFBB-4EB0-94C4-16A1D0A1A170}" destId="{3DB5F289-A8C3-40D5-8393-8636D9BFFD29}" srcOrd="1" destOrd="0" presId="urn:microsoft.com/office/officeart/2005/8/layout/pList2#1"/>
    <dgm:cxn modelId="{2733AF50-4BA9-4A1C-A067-EF239F1284FC}" type="presParOf" srcId="{78248EF9-FFBB-4EB0-94C4-16A1D0A1A170}" destId="{0C509E44-86D3-42D8-94FF-9B9788BAB857}" srcOrd="2" destOrd="0" presId="urn:microsoft.com/office/officeart/2005/8/layout/pList2#1"/>
    <dgm:cxn modelId="{442DF48D-29D7-4607-A027-EFD665CF8406}" type="presParOf" srcId="{0C509E44-86D3-42D8-94FF-9B9788BAB857}" destId="{E4B0666F-2CF1-4C21-A251-46E6EBFF7C1D}" srcOrd="0" destOrd="0" presId="urn:microsoft.com/office/officeart/2005/8/layout/pList2#1"/>
    <dgm:cxn modelId="{EF52BA2D-1395-4858-9D95-72C6BFA30ABA}" type="presParOf" srcId="{0C509E44-86D3-42D8-94FF-9B9788BAB857}" destId="{BBFA0B92-8C45-4EAA-A200-A78384D846A7}" srcOrd="1" destOrd="0" presId="urn:microsoft.com/office/officeart/2005/8/layout/pList2#1"/>
    <dgm:cxn modelId="{852EFA69-EE9A-4439-B727-576D8B9F092A}" type="presParOf" srcId="{0C509E44-86D3-42D8-94FF-9B9788BAB857}" destId="{BF646D7A-C7D0-4489-A68F-61F32B7DB0C6}" srcOrd="2" destOrd="0" presId="urn:microsoft.com/office/officeart/2005/8/layout/pList2#1"/>
    <dgm:cxn modelId="{1FD23FFA-57F0-47DF-90EF-6EC754C7DDEC}" type="presParOf" srcId="{78248EF9-FFBB-4EB0-94C4-16A1D0A1A170}" destId="{CAAEED2F-AC44-4514-84C2-160FDC42F579}" srcOrd="3" destOrd="0" presId="urn:microsoft.com/office/officeart/2005/8/layout/pList2#1"/>
    <dgm:cxn modelId="{A31B7D8A-730B-4CD8-A271-D3AD398E7223}" type="presParOf" srcId="{78248EF9-FFBB-4EB0-94C4-16A1D0A1A170}" destId="{3617A269-0CD9-4948-9932-FA1AD12DE27E}" srcOrd="4" destOrd="0" presId="urn:microsoft.com/office/officeart/2005/8/layout/pList2#1"/>
    <dgm:cxn modelId="{B025E684-4B76-41FE-B6EB-4B28AA55CBC1}" type="presParOf" srcId="{3617A269-0CD9-4948-9932-FA1AD12DE27E}" destId="{5284ED54-4761-44DA-8086-D5FD397A1C95}" srcOrd="0" destOrd="0" presId="urn:microsoft.com/office/officeart/2005/8/layout/pList2#1"/>
    <dgm:cxn modelId="{251A8DE0-C533-4AC1-B830-040C446D035F}" type="presParOf" srcId="{3617A269-0CD9-4948-9932-FA1AD12DE27E}" destId="{9666B65F-B8AB-44AD-8F33-AF566667E781}" srcOrd="1" destOrd="0" presId="urn:microsoft.com/office/officeart/2005/8/layout/pList2#1"/>
    <dgm:cxn modelId="{08039587-343B-4255-BF5F-FB324A47BB95}" type="presParOf" srcId="{3617A269-0CD9-4948-9932-FA1AD12DE27E}" destId="{41BC1ABA-1F87-4B1E-94EC-41724CD12655}" srcOrd="2" destOrd="0" presId="urn:microsoft.com/office/officeart/2005/8/layout/pList2#1"/>
    <dgm:cxn modelId="{487E001F-DF68-4429-8F6A-F5836DD8421B}" type="presParOf" srcId="{78248EF9-FFBB-4EB0-94C4-16A1D0A1A170}" destId="{A9D6457D-CBBF-4A28-8C38-C3F75EA43CF1}" srcOrd="5" destOrd="0" presId="urn:microsoft.com/office/officeart/2005/8/layout/pList2#1"/>
    <dgm:cxn modelId="{90F98A04-CA39-4160-9C41-9F09C3AB94E7}" type="presParOf" srcId="{78248EF9-FFBB-4EB0-94C4-16A1D0A1A170}" destId="{CDFA4098-C274-4C84-9513-F0698696D98A}" srcOrd="6" destOrd="0" presId="urn:microsoft.com/office/officeart/2005/8/layout/pList2#1"/>
    <dgm:cxn modelId="{E3DBD007-87CD-4F68-BBB6-2B447CC3A572}" type="presParOf" srcId="{CDFA4098-C274-4C84-9513-F0698696D98A}" destId="{87B5BDBA-3C7A-41F1-8C33-F13937A84B36}" srcOrd="0" destOrd="0" presId="urn:microsoft.com/office/officeart/2005/8/layout/pList2#1"/>
    <dgm:cxn modelId="{FE1DA85B-4BCB-4398-814B-239345BA9149}" type="presParOf" srcId="{CDFA4098-C274-4C84-9513-F0698696D98A}" destId="{928528D1-DD5F-4687-9BFE-878C43D23D5D}" srcOrd="1" destOrd="0" presId="urn:microsoft.com/office/officeart/2005/8/layout/pList2#1"/>
    <dgm:cxn modelId="{EA8E6F80-9B30-4682-A876-55553E59601B}" type="presParOf" srcId="{CDFA4098-C274-4C84-9513-F0698696D98A}" destId="{D88C7409-AB93-4FE3-A61D-F51EE8A4B008}" srcOrd="2" destOrd="0" presId="urn:microsoft.com/office/officeart/2005/8/layout/pList2#1"/>
    <dgm:cxn modelId="{030DA991-1947-42CF-A1BB-E8AAC4D2060D}" type="presParOf" srcId="{78248EF9-FFBB-4EB0-94C4-16A1D0A1A170}" destId="{CA6E58D0-F06D-4082-9183-0F2955E6C631}" srcOrd="7" destOrd="0" presId="urn:microsoft.com/office/officeart/2005/8/layout/pList2#1"/>
    <dgm:cxn modelId="{CA10EFF1-2817-4437-BBC9-DFDF45493328}" type="presParOf" srcId="{78248EF9-FFBB-4EB0-94C4-16A1D0A1A170}" destId="{8AC8F713-1879-4B70-BB31-C5C195E24471}" srcOrd="8" destOrd="0" presId="urn:microsoft.com/office/officeart/2005/8/layout/pList2#1"/>
    <dgm:cxn modelId="{EFBCB8CF-A457-4771-9ED8-B82927644929}" type="presParOf" srcId="{8AC8F713-1879-4B70-BB31-C5C195E24471}" destId="{9B706799-997B-4F74-B652-58B58A51EA58}" srcOrd="0" destOrd="0" presId="urn:microsoft.com/office/officeart/2005/8/layout/pList2#1"/>
    <dgm:cxn modelId="{0FEEBC4E-1B1B-469C-BF68-95F2262716F2}" type="presParOf" srcId="{8AC8F713-1879-4B70-BB31-C5C195E24471}" destId="{AF8C36F4-A127-4733-8CAC-70994BB842F2}" srcOrd="1" destOrd="0" presId="urn:microsoft.com/office/officeart/2005/8/layout/pList2#1"/>
    <dgm:cxn modelId="{D55E8663-FA8A-4468-99C0-49B438E4608B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76E4177-EF8D-419E-AB8A-93E66CC82482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В процессе урока педагог совместно с детьми формулирует тему урока и они в процессе взаимодействия решают поставленные учебные задачи. </a:t>
          </a:r>
        </a:p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В результате такой деятельности формируются новые знания.</a:t>
          </a:r>
        </a:p>
        <a:p>
          <a:pPr algn="ctr"/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 sz="1600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 sz="1600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Благодаря использования этой технологии, у учащихся формируется самоконтроль, способность оценивать свои действия и их результат самостоятельно, находить свои ошибки. </a:t>
          </a:r>
        </a:p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В результате применения этой технологии у обучающихся развивается мотивация к успеху.</a:t>
          </a:r>
        </a:p>
        <a:p>
          <a:pPr algn="l" defTabSz="914400">
            <a:buNone/>
          </a:pP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 sz="1600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 sz="1600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Позволяет учиться понимать прочитанное, извлекать из текста полезную информацию и формировать свою позицию в результате ознакомления с новой информацией.</a:t>
          </a:r>
        </a:p>
        <a:p>
          <a:pPr algn="l" defTabSz="914400">
            <a:buNone/>
          </a:pPr>
          <a:endParaRPr lang="ru-RU" sz="1200" b="0" i="0" dirty="0">
            <a:latin typeface="+mn-lt"/>
            <a:ea typeface="+mn-ea"/>
            <a:cs typeface="+mn-cs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 sz="1600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 sz="160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F4AF3-FAB8-444C-81AB-52C89640E279}" type="pres">
      <dgm:prSet presAssocID="{AA690160-D328-4B69-A035-90D3C82FA0A6}" presName="bkgdShp" presStyleLbl="alignAccFollowNode1" presStyleIdx="0" presStyleCnt="1" custLinFactNeighborX="-96" custLinFactNeighborY="-21238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3"/>
      <dgm:spPr/>
    </dgm:pt>
    <dgm:pt modelId="{C43EB61A-2E04-409F-8F87-79F190ED3CE0}" type="pres">
      <dgm:prSet presAssocID="{476E4177-EF8D-419E-AB8A-93E66CC82482}" presName="imagNode" presStyleLbl="fgImgPlace1" presStyleIdx="0" presStyleCnt="3" custLinFactNeighborX="-1760" custLinFactNeighborY="-898"/>
      <dgm:spPr/>
      <dgm:t>
        <a:bodyPr/>
        <a:lstStyle/>
        <a:p>
          <a:endParaRPr lang="ru-RU"/>
        </a:p>
      </dgm:t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3"/>
      <dgm:spPr/>
    </dgm:pt>
    <dgm:pt modelId="{BF646D7A-C7D0-4489-A68F-61F32B7DB0C6}" type="pres">
      <dgm:prSet presAssocID="{5DD0A7D4-5781-4819-AF33-C5CE25A2D297}" presName="imagNode" presStyleLbl="fgImgPlace1" presStyleIdx="1" presStyleCnt="3"/>
      <dgm:spPr/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3"/>
      <dgm:spPr/>
    </dgm:pt>
    <dgm:pt modelId="{41BC1ABA-1F87-4B1E-94EC-41724CD12655}" type="pres">
      <dgm:prSet presAssocID="{77AF15ED-F058-4A0B-B979-9880C6062DF0}" presName="imagNode" presStyleLbl="fgImgPlace1" presStyleIdx="2" presStyleCnt="3"/>
      <dgm:spPr/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B269D5F1-805A-46A5-AE30-E2D3911EF5A1}" type="presOf" srcId="{A91F7A1B-DD1E-4B26-839C-2A5EF0A403AD}" destId="{3DB5F289-A8C3-40D5-8393-8636D9BFFD29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A9EEF3E3-26BE-4698-A93F-3FD95B303A1C}" type="presOf" srcId="{476E4177-EF8D-419E-AB8A-93E66CC82482}" destId="{2572025E-E8B8-4F94-94D0-DC22D7F762FB}" srcOrd="0" destOrd="0" presId="urn:microsoft.com/office/officeart/2005/8/layout/pList2#1"/>
    <dgm:cxn modelId="{EB911783-3013-4A78-AB44-9B3B82AD2801}" type="presOf" srcId="{5DD0A7D4-5781-4819-AF33-C5CE25A2D297}" destId="{E4B0666F-2CF1-4C21-A251-46E6EBFF7C1D}" srcOrd="0" destOrd="0" presId="urn:microsoft.com/office/officeart/2005/8/layout/pList2#1"/>
    <dgm:cxn modelId="{BCF24568-A8F2-4E93-BF50-ADBBD6E88041}" type="presOf" srcId="{77AF15ED-F058-4A0B-B979-9880C6062DF0}" destId="{5284ED54-4761-44DA-8086-D5FD397A1C95}" srcOrd="0" destOrd="0" presId="urn:microsoft.com/office/officeart/2005/8/layout/pList2#1"/>
    <dgm:cxn modelId="{EF4F98D7-B714-452A-9C7C-14986D274EBF}" type="presOf" srcId="{FD53903F-8A86-4D24-917A-36748269F973}" destId="{CAAEED2F-AC44-4514-84C2-160FDC42F579}" srcOrd="0" destOrd="0" presId="urn:microsoft.com/office/officeart/2005/8/layout/pList2#1"/>
    <dgm:cxn modelId="{12902C7F-C67C-4385-876E-2D5BAFFB531D}" type="presOf" srcId="{AA690160-D328-4B69-A035-90D3C82FA0A6}" destId="{9E4DC8AD-1AC7-4E53-B32C-25202AFDB195}" srcOrd="0" destOrd="0" presId="urn:microsoft.com/office/officeart/2005/8/layout/pList2#1"/>
    <dgm:cxn modelId="{F205DDE3-91EB-41CF-A883-5E7C5DBF4638}" type="presParOf" srcId="{9E4DC8AD-1AC7-4E53-B32C-25202AFDB195}" destId="{ACBF4AF3-FAB8-444C-81AB-52C89640E279}" srcOrd="0" destOrd="0" presId="urn:microsoft.com/office/officeart/2005/8/layout/pList2#1"/>
    <dgm:cxn modelId="{332A549B-E500-4AC4-B51A-1C13F027EAD3}" type="presParOf" srcId="{9E4DC8AD-1AC7-4E53-B32C-25202AFDB195}" destId="{78248EF9-FFBB-4EB0-94C4-16A1D0A1A170}" srcOrd="1" destOrd="0" presId="urn:microsoft.com/office/officeart/2005/8/layout/pList2#1"/>
    <dgm:cxn modelId="{21FCC4EA-4E2F-48F3-BF3B-4EE949EDE646}" type="presParOf" srcId="{78248EF9-FFBB-4EB0-94C4-16A1D0A1A170}" destId="{CC8831C0-DF59-484B-83B2-A708366B3EB6}" srcOrd="0" destOrd="0" presId="urn:microsoft.com/office/officeart/2005/8/layout/pList2#1"/>
    <dgm:cxn modelId="{403FCB42-7F9E-412F-B02F-D7DF63F41270}" type="presParOf" srcId="{CC8831C0-DF59-484B-83B2-A708366B3EB6}" destId="{2572025E-E8B8-4F94-94D0-DC22D7F762FB}" srcOrd="0" destOrd="0" presId="urn:microsoft.com/office/officeart/2005/8/layout/pList2#1"/>
    <dgm:cxn modelId="{F715649C-E42E-40B8-BBB9-DE1A95480943}" type="presParOf" srcId="{CC8831C0-DF59-484B-83B2-A708366B3EB6}" destId="{2E2B4276-DB06-4C66-80FF-919CDE10A5FE}" srcOrd="1" destOrd="0" presId="urn:microsoft.com/office/officeart/2005/8/layout/pList2#1"/>
    <dgm:cxn modelId="{0C0F8FBE-EC9A-4313-93E0-D72E1EDF48B2}" type="presParOf" srcId="{CC8831C0-DF59-484B-83B2-A708366B3EB6}" destId="{C43EB61A-2E04-409F-8F87-79F190ED3CE0}" srcOrd="2" destOrd="0" presId="urn:microsoft.com/office/officeart/2005/8/layout/pList2#1"/>
    <dgm:cxn modelId="{F91DD328-CAB8-4CDD-A27D-46F5036E2E2E}" type="presParOf" srcId="{78248EF9-FFBB-4EB0-94C4-16A1D0A1A170}" destId="{3DB5F289-A8C3-40D5-8393-8636D9BFFD29}" srcOrd="1" destOrd="0" presId="urn:microsoft.com/office/officeart/2005/8/layout/pList2#1"/>
    <dgm:cxn modelId="{6FB8C82B-E261-4B13-9DC8-DA288B68D4D9}" type="presParOf" srcId="{78248EF9-FFBB-4EB0-94C4-16A1D0A1A170}" destId="{0C509E44-86D3-42D8-94FF-9B9788BAB857}" srcOrd="2" destOrd="0" presId="urn:microsoft.com/office/officeart/2005/8/layout/pList2#1"/>
    <dgm:cxn modelId="{E85AEFF2-3D01-47FA-AF9D-40BC354BD975}" type="presParOf" srcId="{0C509E44-86D3-42D8-94FF-9B9788BAB857}" destId="{E4B0666F-2CF1-4C21-A251-46E6EBFF7C1D}" srcOrd="0" destOrd="0" presId="urn:microsoft.com/office/officeart/2005/8/layout/pList2#1"/>
    <dgm:cxn modelId="{D397F1D2-B89A-4E2D-A4DE-0B1967798D7F}" type="presParOf" srcId="{0C509E44-86D3-42D8-94FF-9B9788BAB857}" destId="{BBFA0B92-8C45-4EAA-A200-A78384D846A7}" srcOrd="1" destOrd="0" presId="urn:microsoft.com/office/officeart/2005/8/layout/pList2#1"/>
    <dgm:cxn modelId="{14B83CC4-B777-454D-B9DD-20737015C94E}" type="presParOf" srcId="{0C509E44-86D3-42D8-94FF-9B9788BAB857}" destId="{BF646D7A-C7D0-4489-A68F-61F32B7DB0C6}" srcOrd="2" destOrd="0" presId="urn:microsoft.com/office/officeart/2005/8/layout/pList2#1"/>
    <dgm:cxn modelId="{EA7E3108-D700-4113-9266-B67F38BEA426}" type="presParOf" srcId="{78248EF9-FFBB-4EB0-94C4-16A1D0A1A170}" destId="{CAAEED2F-AC44-4514-84C2-160FDC42F579}" srcOrd="3" destOrd="0" presId="urn:microsoft.com/office/officeart/2005/8/layout/pList2#1"/>
    <dgm:cxn modelId="{CDB82922-7BC3-4F67-8E41-185224867E79}" type="presParOf" srcId="{78248EF9-FFBB-4EB0-94C4-16A1D0A1A170}" destId="{3617A269-0CD9-4948-9932-FA1AD12DE27E}" srcOrd="4" destOrd="0" presId="urn:microsoft.com/office/officeart/2005/8/layout/pList2#1"/>
    <dgm:cxn modelId="{06FC1E47-904A-4872-A03C-8524C69CBEE9}" type="presParOf" srcId="{3617A269-0CD9-4948-9932-FA1AD12DE27E}" destId="{5284ED54-4761-44DA-8086-D5FD397A1C95}" srcOrd="0" destOrd="0" presId="urn:microsoft.com/office/officeart/2005/8/layout/pList2#1"/>
    <dgm:cxn modelId="{1B462529-20C8-4732-8A85-B3A4E211B8AD}" type="presParOf" srcId="{3617A269-0CD9-4948-9932-FA1AD12DE27E}" destId="{9666B65F-B8AB-44AD-8F33-AF566667E781}" srcOrd="1" destOrd="0" presId="urn:microsoft.com/office/officeart/2005/8/layout/pList2#1"/>
    <dgm:cxn modelId="{65305773-F061-4B87-B776-959C3766DD3C}" type="presParOf" srcId="{3617A269-0CD9-4948-9932-FA1AD12DE27E}" destId="{41BC1ABA-1F87-4B1E-94EC-41724CD12655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86F781-704C-454D-BE11-D2BD7D56B1BB}" type="doc">
      <dgm:prSet loTypeId="urn:microsoft.com/office/officeart/2005/8/layout/hList6" loCatId="list" qsTypeId="urn:microsoft.com/office/officeart/2005/8/quickstyle/3d1" qsCatId="3D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4D5EB2AF-077D-4542-BB5D-535499E0ACC9}">
      <dgm:prSet phldrT="[Text]" custT="1"/>
      <dgm:spPr/>
      <dgm:t>
        <a:bodyPr anchor="t" anchorCtr="0"/>
        <a:lstStyle/>
        <a:p>
          <a:pPr algn="l" defTabSz="914400">
            <a:buNone/>
          </a:pPr>
          <a:r>
            <a:rPr lang="en-US" sz="1800" b="0" i="0" dirty="0" smtClean="0">
              <a:latin typeface="Tw Cen MT Condensed"/>
              <a:ea typeface="+mn-ea"/>
              <a:cs typeface="+mn-cs"/>
            </a:rPr>
            <a:t>I</a:t>
          </a:r>
          <a:r>
            <a:rPr lang="ru-RU" sz="1800" b="0" i="0" dirty="0" smtClean="0">
              <a:latin typeface="Tw Cen MT Condensed"/>
              <a:ea typeface="+mn-ea"/>
              <a:cs typeface="+mn-cs"/>
            </a:rPr>
            <a:t> этап</a:t>
          </a:r>
        </a:p>
        <a:p>
          <a:pPr algn="l" defTabSz="914400">
            <a:buNone/>
          </a:pPr>
          <a:r>
            <a:rPr lang="ru-RU" sz="1200" b="1" dirty="0" smtClean="0"/>
            <a:t>Формирование</a:t>
          </a:r>
          <a:r>
            <a:rPr lang="ru-RU" sz="1200" dirty="0" smtClean="0"/>
            <a:t> содержания и развивающей цели урока.</a:t>
          </a:r>
          <a:endParaRPr lang="ru-RU" sz="1200" b="0" i="0" dirty="0">
            <a:latin typeface="Tw Cen MT Condensed"/>
            <a:ea typeface="+mn-ea"/>
            <a:cs typeface="+mn-cs"/>
          </a:endParaRPr>
        </a:p>
      </dgm:t>
    </dgm:pt>
    <dgm:pt modelId="{7E288A60-6DB8-441F-9CE0-F5D247CD384D}" type="parTrans" cxnId="{702E6E05-21D9-4550-B279-03BBD21370E5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B6880152-C9D7-4662-951D-CBBA7A43D00B}" type="sibTrans" cxnId="{702E6E05-21D9-4550-B279-03BBD21370E5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2CBD8AB0-34CF-4915-B4C0-55A9A0B3698A}">
      <dgm:prSet phldrT="[Text]" custT="1"/>
      <dgm:spPr/>
      <dgm:t>
        <a:bodyPr anchor="t" anchorCtr="0"/>
        <a:lstStyle/>
        <a:p>
          <a:pPr algn="l" defTabSz="914400">
            <a:buNone/>
          </a:pPr>
          <a:r>
            <a:rPr lang="en-US" sz="1800" b="0" i="0" dirty="0" smtClean="0">
              <a:latin typeface="Tw Cen MT Condensed"/>
              <a:ea typeface="+mn-ea"/>
              <a:cs typeface="+mn-cs"/>
            </a:rPr>
            <a:t>II</a:t>
          </a:r>
          <a:r>
            <a:rPr lang="ru-RU" sz="1800" b="0" i="0" dirty="0" smtClean="0">
              <a:latin typeface="Tw Cen MT Condensed"/>
              <a:ea typeface="+mn-ea"/>
              <a:cs typeface="+mn-cs"/>
            </a:rPr>
            <a:t> этап</a:t>
          </a:r>
        </a:p>
        <a:p>
          <a:pPr algn="l" defTabSz="914400">
            <a:buNone/>
          </a:pPr>
          <a:r>
            <a:rPr lang="ru-RU" sz="1200" b="1" i="0" dirty="0" smtClean="0">
              <a:ea typeface="+mn-ea"/>
              <a:cs typeface="+mn-cs"/>
            </a:rPr>
            <a:t>Мотивационный</a:t>
          </a:r>
          <a:endParaRPr lang="en-US" sz="1200" b="1" i="0" dirty="0" smtClean="0">
            <a:ea typeface="+mn-ea"/>
            <a:cs typeface="+mn-cs"/>
          </a:endParaRPr>
        </a:p>
        <a:p>
          <a:pPr algn="l" defTabSz="914400">
            <a:buNone/>
          </a:pPr>
          <a:r>
            <a:rPr lang="ru-RU" sz="1200" b="0" i="0" dirty="0" smtClean="0">
              <a:ea typeface="+mn-ea"/>
              <a:cs typeface="+mn-cs"/>
            </a:rPr>
            <a:t>Создание условия для самостоятельной познавательной деятельности детей.</a:t>
          </a:r>
          <a:endParaRPr lang="ru-RU" sz="1200" b="0" i="0" dirty="0">
            <a:latin typeface="Tw Cen MT Condensed"/>
            <a:ea typeface="+mn-ea"/>
            <a:cs typeface="+mn-cs"/>
          </a:endParaRPr>
        </a:p>
      </dgm:t>
    </dgm:pt>
    <dgm:pt modelId="{7AD6FA76-4D86-450B-A09B-062375C168E2}" type="parTrans" cxnId="{8A069F37-45EF-4BC3-A8E6-F1430E041DC9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EA2FDEAB-07CA-4562-BAF4-DEB1AC6BD60E}" type="sibTrans" cxnId="{8A069F37-45EF-4BC3-A8E6-F1430E041DC9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B8C20196-3C50-45A5-8253-DA1BE32D3D34}">
      <dgm:prSet phldrT="[Text]" custT="1"/>
      <dgm:spPr/>
      <dgm:t>
        <a:bodyPr anchor="t" anchorCtr="0"/>
        <a:lstStyle/>
        <a:p>
          <a:pPr algn="l" defTabSz="914400">
            <a:buNone/>
          </a:pPr>
          <a:r>
            <a:rPr lang="en-US" sz="1800" b="0" i="0" dirty="0" smtClean="0">
              <a:latin typeface="Tw Cen MT Condensed"/>
              <a:ea typeface="+mn-ea"/>
              <a:cs typeface="+mn-cs"/>
            </a:rPr>
            <a:t>III</a:t>
          </a:r>
          <a:r>
            <a:rPr lang="ru-RU" sz="1800" b="0" i="0" dirty="0" smtClean="0">
              <a:latin typeface="Tw Cen MT Condensed"/>
              <a:ea typeface="+mn-ea"/>
              <a:cs typeface="+mn-cs"/>
            </a:rPr>
            <a:t> этап</a:t>
          </a:r>
          <a:endParaRPr lang="en-US" sz="1800" b="0" i="0" dirty="0" smtClean="0">
            <a:latin typeface="Tw Cen MT Condensed"/>
            <a:ea typeface="+mn-ea"/>
            <a:cs typeface="+mn-cs"/>
          </a:endParaRPr>
        </a:p>
        <a:p>
          <a:pPr algn="l" defTabSz="914400">
            <a:buNone/>
          </a:pPr>
          <a:r>
            <a:rPr lang="ru-RU" sz="1200" b="1" i="0" dirty="0" smtClean="0">
              <a:ea typeface="+mn-ea"/>
              <a:cs typeface="+mn-cs"/>
            </a:rPr>
            <a:t>Подбор</a:t>
          </a:r>
          <a:r>
            <a:rPr lang="ru-RU" sz="1200" b="0" i="0" dirty="0" smtClean="0">
              <a:ea typeface="+mn-ea"/>
              <a:cs typeface="+mn-cs"/>
            </a:rPr>
            <a:t> содержания учебного материала, соответствую-</a:t>
          </a:r>
          <a:r>
            <a:rPr lang="ru-RU" sz="1200" b="0" i="0" dirty="0" err="1" smtClean="0">
              <a:ea typeface="+mn-ea"/>
              <a:cs typeface="+mn-cs"/>
            </a:rPr>
            <a:t>щего</a:t>
          </a:r>
          <a:r>
            <a:rPr lang="ru-RU" sz="1200" b="0" i="0" dirty="0" smtClean="0">
              <a:ea typeface="+mn-ea"/>
              <a:cs typeface="+mn-cs"/>
            </a:rPr>
            <a:t> теме и развивающей цели урока.</a:t>
          </a:r>
          <a:endParaRPr lang="ru-RU" sz="1200" b="0" i="0" dirty="0">
            <a:latin typeface="Tw Cen MT Condensed"/>
            <a:ea typeface="+mn-ea"/>
            <a:cs typeface="+mn-cs"/>
          </a:endParaRPr>
        </a:p>
      </dgm:t>
    </dgm:pt>
    <dgm:pt modelId="{F7AB0B72-42CA-4D46-A23E-FCFF830E3E1B}" type="parTrans" cxnId="{6A93E31C-5E3D-4C16-BFFF-A52EDB1DC297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8E67E7C8-356F-4AEF-9683-A2FB05C2EB78}" type="sibTrans" cxnId="{6A93E31C-5E3D-4C16-BFFF-A52EDB1DC297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372BDF82-A7AA-4383-B5CC-67C31F4C7A26}">
      <dgm:prSet phldrT="[Text]" custT="1"/>
      <dgm:spPr/>
      <dgm:t>
        <a:bodyPr anchor="t" anchorCtr="0"/>
        <a:lstStyle/>
        <a:p>
          <a:pPr algn="l" defTabSz="914400">
            <a:buNone/>
          </a:pPr>
          <a:r>
            <a:rPr lang="en-US" sz="1800" b="0" i="0" dirty="0" smtClean="0">
              <a:latin typeface="Tw Cen MT Condensed"/>
              <a:ea typeface="+mn-ea"/>
              <a:cs typeface="+mn-cs"/>
            </a:rPr>
            <a:t>IV </a:t>
          </a:r>
          <a:r>
            <a:rPr lang="ru-RU" sz="1800" b="0" i="0" dirty="0" smtClean="0">
              <a:latin typeface="Tw Cen MT Condensed"/>
              <a:ea typeface="+mn-ea"/>
              <a:cs typeface="+mn-cs"/>
            </a:rPr>
            <a:t>этап</a:t>
          </a:r>
          <a:endParaRPr lang="en-US" sz="1800" b="0" i="0" dirty="0" smtClean="0">
            <a:latin typeface="Tw Cen MT Condensed"/>
            <a:ea typeface="+mn-ea"/>
            <a:cs typeface="+mn-cs"/>
          </a:endParaRPr>
        </a:p>
        <a:p>
          <a:pPr algn="l" defTabSz="914400">
            <a:buNone/>
          </a:pPr>
          <a:r>
            <a:rPr lang="ru-RU" sz="1200" b="1" i="0" dirty="0" smtClean="0">
              <a:ea typeface="+mn-ea"/>
              <a:cs typeface="+mn-cs"/>
            </a:rPr>
            <a:t>Организация </a:t>
          </a:r>
          <a:r>
            <a:rPr lang="ru-RU" sz="1200" b="0" i="0" dirty="0" smtClean="0">
              <a:ea typeface="+mn-ea"/>
              <a:cs typeface="+mn-cs"/>
            </a:rPr>
            <a:t>познавательной деятельности и сотрудничества между детьми.</a:t>
          </a:r>
          <a:endParaRPr lang="ru-RU" sz="1200" b="0" i="0" dirty="0">
            <a:latin typeface="Tw Cen MT Condensed"/>
            <a:ea typeface="+mn-ea"/>
            <a:cs typeface="+mn-cs"/>
          </a:endParaRPr>
        </a:p>
      </dgm:t>
    </dgm:pt>
    <dgm:pt modelId="{35C24B3E-109D-4D04-B309-B618338E8F1F}" type="parTrans" cxnId="{F5DED375-BC28-4B9A-A4F5-DA45BC82297D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4EEE8603-9B42-4E78-83CB-313B0F877855}" type="sibTrans" cxnId="{F5DED375-BC28-4B9A-A4F5-DA45BC82297D}">
      <dgm:prSet/>
      <dgm:spPr/>
      <dgm:t>
        <a:bodyPr/>
        <a:lstStyle/>
        <a:p>
          <a:endParaRPr lang="en-US" sz="1200">
            <a:latin typeface="Tw Cen MT Condensed" pitchFamily="34" charset="0"/>
          </a:endParaRPr>
        </a:p>
      </dgm:t>
    </dgm:pt>
    <dgm:pt modelId="{49F2D58F-AFEB-4893-A813-459C74565481}">
      <dgm:prSet phldrT="[Text]" custT="1"/>
      <dgm:spPr/>
      <dgm:t>
        <a:bodyPr anchor="t" anchorCtr="0"/>
        <a:lstStyle/>
        <a:p>
          <a:pPr algn="l" defTabSz="914400">
            <a:buNone/>
          </a:pPr>
          <a:r>
            <a:rPr lang="en-US" sz="1600" b="0" i="0" dirty="0" smtClean="0">
              <a:latin typeface="Tw Cen MT Condensed"/>
              <a:ea typeface="+mn-ea"/>
              <a:cs typeface="+mn-cs"/>
            </a:rPr>
            <a:t>V </a:t>
          </a:r>
          <a:r>
            <a:rPr lang="ru-RU" sz="1600" b="0" i="0" dirty="0" smtClean="0">
              <a:latin typeface="Tw Cen MT Condensed"/>
              <a:ea typeface="+mn-ea"/>
              <a:cs typeface="+mn-cs"/>
            </a:rPr>
            <a:t>этап</a:t>
          </a:r>
          <a:endParaRPr lang="en-US" sz="1600" b="0" i="0" dirty="0" smtClean="0">
            <a:latin typeface="Tw Cen MT Condensed"/>
            <a:ea typeface="+mn-ea"/>
            <a:cs typeface="+mn-cs"/>
          </a:endParaRPr>
        </a:p>
        <a:p>
          <a:pPr algn="l" defTabSz="914400">
            <a:buNone/>
          </a:pPr>
          <a:r>
            <a:rPr lang="ru-RU" sz="1400" b="1" i="0" dirty="0" smtClean="0">
              <a:ea typeface="+mn-ea"/>
              <a:cs typeface="+mn-cs"/>
            </a:rPr>
            <a:t>Отбор</a:t>
          </a:r>
          <a:r>
            <a:rPr lang="ru-RU" sz="1400" b="0" i="0" dirty="0" smtClean="0">
              <a:ea typeface="+mn-ea"/>
              <a:cs typeface="+mn-cs"/>
            </a:rPr>
            <a:t> методов обучения. </a:t>
          </a:r>
          <a:endParaRPr lang="ru-RU" sz="1400" b="0" i="0" dirty="0">
            <a:latin typeface="Tw Cen MT Condensed"/>
            <a:ea typeface="+mn-ea"/>
            <a:cs typeface="+mn-cs"/>
          </a:endParaRPr>
        </a:p>
      </dgm:t>
    </dgm:pt>
    <dgm:pt modelId="{104E6297-9A43-4FFB-AB68-456CC6380B6B}" type="parTrans" cxnId="{4CE80178-BA51-4E4D-B60C-41AA4361B5DA}">
      <dgm:prSet/>
      <dgm:spPr/>
      <dgm:t>
        <a:bodyPr/>
        <a:lstStyle/>
        <a:p>
          <a:endParaRPr lang="ru-RU"/>
        </a:p>
      </dgm:t>
    </dgm:pt>
    <dgm:pt modelId="{130A5AE8-4AE8-4E87-8AB9-EF79A0EA77C9}" type="sibTrans" cxnId="{4CE80178-BA51-4E4D-B60C-41AA4361B5DA}">
      <dgm:prSet/>
      <dgm:spPr/>
      <dgm:t>
        <a:bodyPr/>
        <a:lstStyle/>
        <a:p>
          <a:endParaRPr lang="ru-RU"/>
        </a:p>
      </dgm:t>
    </dgm:pt>
    <dgm:pt modelId="{1D9BB724-4FDB-43F9-BD7C-06858204814D}">
      <dgm:prSet phldrT="[Text]" custT="1"/>
      <dgm:spPr/>
      <dgm:t>
        <a:bodyPr anchor="t" anchorCtr="0"/>
        <a:lstStyle/>
        <a:p>
          <a:r>
            <a:rPr lang="en-US" sz="1600" b="0" i="0" dirty="0" smtClean="0">
              <a:latin typeface="Tw Cen MT Condensed"/>
              <a:ea typeface="+mn-ea"/>
              <a:cs typeface="+mn-cs"/>
            </a:rPr>
            <a:t>VI </a:t>
          </a:r>
          <a:r>
            <a:rPr lang="ru-RU" sz="1600" b="0" i="0" dirty="0" smtClean="0">
              <a:latin typeface="Tw Cen MT Condensed"/>
              <a:ea typeface="+mn-ea"/>
              <a:cs typeface="+mn-cs"/>
            </a:rPr>
            <a:t>этап</a:t>
          </a:r>
          <a:endParaRPr lang="en-US" sz="1600" b="0" i="0" dirty="0" smtClean="0">
            <a:latin typeface="Tw Cen MT Condensed"/>
            <a:ea typeface="+mn-ea"/>
            <a:cs typeface="+mn-cs"/>
          </a:endParaRPr>
        </a:p>
        <a:p>
          <a:r>
            <a:rPr lang="ru-RU" sz="1400" b="1" i="0" dirty="0" smtClean="0">
              <a:ea typeface="+mn-ea"/>
              <a:cs typeface="+mn-cs"/>
            </a:rPr>
            <a:t>Рефлексия.</a:t>
          </a:r>
          <a:endParaRPr lang="ru-RU" sz="1400" b="1" i="0" dirty="0">
            <a:latin typeface="Tw Cen MT Condensed"/>
            <a:ea typeface="+mn-ea"/>
            <a:cs typeface="+mn-cs"/>
          </a:endParaRPr>
        </a:p>
      </dgm:t>
    </dgm:pt>
    <dgm:pt modelId="{3EB2A1C5-0E04-4837-9DF3-67B4B381703E}" type="parTrans" cxnId="{91F6DEA6-822C-4C29-98D2-84810D8056F2}">
      <dgm:prSet/>
      <dgm:spPr/>
      <dgm:t>
        <a:bodyPr/>
        <a:lstStyle/>
        <a:p>
          <a:endParaRPr lang="ru-RU"/>
        </a:p>
      </dgm:t>
    </dgm:pt>
    <dgm:pt modelId="{26E2D038-BE01-4630-AE19-5931D7A5D902}" type="sibTrans" cxnId="{91F6DEA6-822C-4C29-98D2-84810D8056F2}">
      <dgm:prSet/>
      <dgm:spPr/>
      <dgm:t>
        <a:bodyPr/>
        <a:lstStyle/>
        <a:p>
          <a:endParaRPr lang="ru-RU"/>
        </a:p>
      </dgm:t>
    </dgm:pt>
    <dgm:pt modelId="{F7BD8932-3F8E-4837-9100-2A4DD2C7353D}">
      <dgm:prSet phldrT="[Text]"/>
      <dgm:spPr/>
      <dgm:t>
        <a:bodyPr anchor="t" anchorCtr="0"/>
        <a:lstStyle/>
        <a:p>
          <a:endParaRPr lang="ru-RU" sz="2600" b="0" i="0" dirty="0">
            <a:latin typeface="Tw Cen MT Condensed"/>
            <a:ea typeface="+mn-ea"/>
            <a:cs typeface="+mn-cs"/>
          </a:endParaRPr>
        </a:p>
      </dgm:t>
    </dgm:pt>
    <dgm:pt modelId="{5CCA09A0-E606-4266-9986-28E5BCC80AE7}" type="parTrans" cxnId="{178D2754-8D47-417C-B0C1-E2B5D834322D}">
      <dgm:prSet/>
      <dgm:spPr/>
      <dgm:t>
        <a:bodyPr/>
        <a:lstStyle/>
        <a:p>
          <a:endParaRPr lang="ru-RU"/>
        </a:p>
      </dgm:t>
    </dgm:pt>
    <dgm:pt modelId="{7D100655-C700-468F-BD50-05665CFAEC63}" type="sibTrans" cxnId="{178D2754-8D47-417C-B0C1-E2B5D834322D}">
      <dgm:prSet/>
      <dgm:spPr/>
      <dgm:t>
        <a:bodyPr/>
        <a:lstStyle/>
        <a:p>
          <a:endParaRPr lang="ru-RU"/>
        </a:p>
      </dgm:t>
    </dgm:pt>
    <dgm:pt modelId="{8139AEBC-817E-4EE9-ABEF-B20C9B8E6B75}" type="pres">
      <dgm:prSet presAssocID="{2F86F781-704C-454D-BE11-D2BD7D56B1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89E225-4415-4192-B50B-602DB591CBA2}" type="pres">
      <dgm:prSet presAssocID="{4D5EB2AF-077D-4542-BB5D-535499E0ACC9}" presName="node" presStyleLbl="node1" presStyleIdx="0" presStyleCnt="6" custScaleX="118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A73F2-4918-459F-A8C5-67E3B210AD1A}" type="pres">
      <dgm:prSet presAssocID="{B6880152-C9D7-4662-951D-CBBA7A43D00B}" presName="sibTrans" presStyleCnt="0"/>
      <dgm:spPr/>
    </dgm:pt>
    <dgm:pt modelId="{1EB62D43-4E38-49DB-8E30-7C0D6038ACCD}" type="pres">
      <dgm:prSet presAssocID="{2CBD8AB0-34CF-4915-B4C0-55A9A0B3698A}" presName="node" presStyleLbl="node1" presStyleIdx="1" presStyleCnt="6" custScaleX="115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05E05-5B1E-4A7D-A04E-6381D7122068}" type="pres">
      <dgm:prSet presAssocID="{EA2FDEAB-07CA-4562-BAF4-DEB1AC6BD60E}" presName="sibTrans" presStyleCnt="0"/>
      <dgm:spPr/>
    </dgm:pt>
    <dgm:pt modelId="{5E193A34-0702-4BCA-AD5D-77BD35FFB6A6}" type="pres">
      <dgm:prSet presAssocID="{B8C20196-3C50-45A5-8253-DA1BE32D3D3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98DAD-F97C-4C36-AA10-8CFDD5081EB4}" type="pres">
      <dgm:prSet presAssocID="{8E67E7C8-356F-4AEF-9683-A2FB05C2EB78}" presName="sibTrans" presStyleCnt="0"/>
      <dgm:spPr/>
    </dgm:pt>
    <dgm:pt modelId="{7D319365-36DD-468B-8BCF-1A1263F25619}" type="pres">
      <dgm:prSet presAssocID="{372BDF82-A7AA-4383-B5CC-67C31F4C7A26}" presName="node" presStyleLbl="node1" presStyleIdx="3" presStyleCnt="6" custScaleX="118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07690-1F89-46FF-915C-129EE754D4B4}" type="pres">
      <dgm:prSet presAssocID="{4EEE8603-9B42-4E78-83CB-313B0F877855}" presName="sibTrans" presStyleCnt="0"/>
      <dgm:spPr/>
    </dgm:pt>
    <dgm:pt modelId="{CBEC02C0-EED9-43C7-B1A9-55CE82557A1C}" type="pres">
      <dgm:prSet presAssocID="{49F2D58F-AFEB-4893-A813-459C7456548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7C350-DBF1-4355-8F4B-87B495BA78CB}" type="pres">
      <dgm:prSet presAssocID="{130A5AE8-4AE8-4E87-8AB9-EF79A0EA77C9}" presName="sibTrans" presStyleCnt="0"/>
      <dgm:spPr/>
    </dgm:pt>
    <dgm:pt modelId="{C439C899-DDF8-4004-8392-B2A83742BFDE}" type="pres">
      <dgm:prSet presAssocID="{1D9BB724-4FDB-43F9-BD7C-06858204814D}" presName="node" presStyleLbl="node1" presStyleIdx="5" presStyleCnt="6" custLinFactNeighborX="-18348" custLinFactNeighborY="1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93E31C-5E3D-4C16-BFFF-A52EDB1DC297}" srcId="{2F86F781-704C-454D-BE11-D2BD7D56B1BB}" destId="{B8C20196-3C50-45A5-8253-DA1BE32D3D34}" srcOrd="2" destOrd="0" parTransId="{F7AB0B72-42CA-4D46-A23E-FCFF830E3E1B}" sibTransId="{8E67E7C8-356F-4AEF-9683-A2FB05C2EB78}"/>
    <dgm:cxn modelId="{4AD79520-52CB-4902-94E4-2A6D777CF3F6}" type="presOf" srcId="{1D9BB724-4FDB-43F9-BD7C-06858204814D}" destId="{C439C899-DDF8-4004-8392-B2A83742BFDE}" srcOrd="0" destOrd="0" presId="urn:microsoft.com/office/officeart/2005/8/layout/hList6"/>
    <dgm:cxn modelId="{093D058E-7A2C-4103-85F0-C5502A380063}" type="presOf" srcId="{372BDF82-A7AA-4383-B5CC-67C31F4C7A26}" destId="{7D319365-36DD-468B-8BCF-1A1263F25619}" srcOrd="0" destOrd="0" presId="urn:microsoft.com/office/officeart/2005/8/layout/hList6"/>
    <dgm:cxn modelId="{4CE80178-BA51-4E4D-B60C-41AA4361B5DA}" srcId="{2F86F781-704C-454D-BE11-D2BD7D56B1BB}" destId="{49F2D58F-AFEB-4893-A813-459C74565481}" srcOrd="4" destOrd="0" parTransId="{104E6297-9A43-4FFB-AB68-456CC6380B6B}" sibTransId="{130A5AE8-4AE8-4E87-8AB9-EF79A0EA77C9}"/>
    <dgm:cxn modelId="{2E45B884-001E-48A8-807B-3B22AA83D176}" type="presOf" srcId="{B8C20196-3C50-45A5-8253-DA1BE32D3D34}" destId="{5E193A34-0702-4BCA-AD5D-77BD35FFB6A6}" srcOrd="0" destOrd="0" presId="urn:microsoft.com/office/officeart/2005/8/layout/hList6"/>
    <dgm:cxn modelId="{702E6E05-21D9-4550-B279-03BBD21370E5}" srcId="{2F86F781-704C-454D-BE11-D2BD7D56B1BB}" destId="{4D5EB2AF-077D-4542-BB5D-535499E0ACC9}" srcOrd="0" destOrd="0" parTransId="{7E288A60-6DB8-441F-9CE0-F5D247CD384D}" sibTransId="{B6880152-C9D7-4662-951D-CBBA7A43D00B}"/>
    <dgm:cxn modelId="{91F6DEA6-822C-4C29-98D2-84810D8056F2}" srcId="{2F86F781-704C-454D-BE11-D2BD7D56B1BB}" destId="{1D9BB724-4FDB-43F9-BD7C-06858204814D}" srcOrd="5" destOrd="0" parTransId="{3EB2A1C5-0E04-4837-9DF3-67B4B381703E}" sibTransId="{26E2D038-BE01-4630-AE19-5931D7A5D902}"/>
    <dgm:cxn modelId="{2EDA9EB2-7239-4FF5-954B-27E1F0A2E7C0}" type="presOf" srcId="{2F86F781-704C-454D-BE11-D2BD7D56B1BB}" destId="{8139AEBC-817E-4EE9-ABEF-B20C9B8E6B75}" srcOrd="0" destOrd="0" presId="urn:microsoft.com/office/officeart/2005/8/layout/hList6"/>
    <dgm:cxn modelId="{C3C56560-4672-4EC0-A944-C0090317A7F2}" type="presOf" srcId="{2CBD8AB0-34CF-4915-B4C0-55A9A0B3698A}" destId="{1EB62D43-4E38-49DB-8E30-7C0D6038ACCD}" srcOrd="0" destOrd="0" presId="urn:microsoft.com/office/officeart/2005/8/layout/hList6"/>
    <dgm:cxn modelId="{59453CC4-885F-4875-A92D-2987D6B4949F}" type="presOf" srcId="{F7BD8932-3F8E-4837-9100-2A4DD2C7353D}" destId="{C439C899-DDF8-4004-8392-B2A83742BFDE}" srcOrd="0" destOrd="1" presId="urn:microsoft.com/office/officeart/2005/8/layout/hList6"/>
    <dgm:cxn modelId="{354DA7DD-A261-48BD-B1C6-15C0017D3B18}" type="presOf" srcId="{49F2D58F-AFEB-4893-A813-459C74565481}" destId="{CBEC02C0-EED9-43C7-B1A9-55CE82557A1C}" srcOrd="0" destOrd="0" presId="urn:microsoft.com/office/officeart/2005/8/layout/hList6"/>
    <dgm:cxn modelId="{8A069F37-45EF-4BC3-A8E6-F1430E041DC9}" srcId="{2F86F781-704C-454D-BE11-D2BD7D56B1BB}" destId="{2CBD8AB0-34CF-4915-B4C0-55A9A0B3698A}" srcOrd="1" destOrd="0" parTransId="{7AD6FA76-4D86-450B-A09B-062375C168E2}" sibTransId="{EA2FDEAB-07CA-4562-BAF4-DEB1AC6BD60E}"/>
    <dgm:cxn modelId="{55723EFE-FE1E-458D-AF16-37C6AED395D6}" type="presOf" srcId="{4D5EB2AF-077D-4542-BB5D-535499E0ACC9}" destId="{E789E225-4415-4192-B50B-602DB591CBA2}" srcOrd="0" destOrd="0" presId="urn:microsoft.com/office/officeart/2005/8/layout/hList6"/>
    <dgm:cxn modelId="{F5DED375-BC28-4B9A-A4F5-DA45BC82297D}" srcId="{2F86F781-704C-454D-BE11-D2BD7D56B1BB}" destId="{372BDF82-A7AA-4383-B5CC-67C31F4C7A26}" srcOrd="3" destOrd="0" parTransId="{35C24B3E-109D-4D04-B309-B618338E8F1F}" sibTransId="{4EEE8603-9B42-4E78-83CB-313B0F877855}"/>
    <dgm:cxn modelId="{178D2754-8D47-417C-B0C1-E2B5D834322D}" srcId="{1D9BB724-4FDB-43F9-BD7C-06858204814D}" destId="{F7BD8932-3F8E-4837-9100-2A4DD2C7353D}" srcOrd="0" destOrd="0" parTransId="{5CCA09A0-E606-4266-9986-28E5BCC80AE7}" sibTransId="{7D100655-C700-468F-BD50-05665CFAEC63}"/>
    <dgm:cxn modelId="{403E9C64-513D-4704-87DD-D368CC6092F0}" type="presParOf" srcId="{8139AEBC-817E-4EE9-ABEF-B20C9B8E6B75}" destId="{E789E225-4415-4192-B50B-602DB591CBA2}" srcOrd="0" destOrd="0" presId="urn:microsoft.com/office/officeart/2005/8/layout/hList6"/>
    <dgm:cxn modelId="{09377FEA-193E-4EC6-BEA5-E91E08172B1F}" type="presParOf" srcId="{8139AEBC-817E-4EE9-ABEF-B20C9B8E6B75}" destId="{04BA73F2-4918-459F-A8C5-67E3B210AD1A}" srcOrd="1" destOrd="0" presId="urn:microsoft.com/office/officeart/2005/8/layout/hList6"/>
    <dgm:cxn modelId="{8F26F77C-375A-46E6-8A48-68C5F943FD99}" type="presParOf" srcId="{8139AEBC-817E-4EE9-ABEF-B20C9B8E6B75}" destId="{1EB62D43-4E38-49DB-8E30-7C0D6038ACCD}" srcOrd="2" destOrd="0" presId="urn:microsoft.com/office/officeart/2005/8/layout/hList6"/>
    <dgm:cxn modelId="{04E9FDB9-2134-4300-A679-E282F96AF47B}" type="presParOf" srcId="{8139AEBC-817E-4EE9-ABEF-B20C9B8E6B75}" destId="{9E005E05-5B1E-4A7D-A04E-6381D7122068}" srcOrd="3" destOrd="0" presId="urn:microsoft.com/office/officeart/2005/8/layout/hList6"/>
    <dgm:cxn modelId="{6365B7C9-FA48-485A-9E75-FF283B69D868}" type="presParOf" srcId="{8139AEBC-817E-4EE9-ABEF-B20C9B8E6B75}" destId="{5E193A34-0702-4BCA-AD5D-77BD35FFB6A6}" srcOrd="4" destOrd="0" presId="urn:microsoft.com/office/officeart/2005/8/layout/hList6"/>
    <dgm:cxn modelId="{139C4D37-9402-4FDC-A36B-98A106EB6751}" type="presParOf" srcId="{8139AEBC-817E-4EE9-ABEF-B20C9B8E6B75}" destId="{1C798DAD-F97C-4C36-AA10-8CFDD5081EB4}" srcOrd="5" destOrd="0" presId="urn:microsoft.com/office/officeart/2005/8/layout/hList6"/>
    <dgm:cxn modelId="{38A96A3D-845E-4326-B32A-D024ED3735F4}" type="presParOf" srcId="{8139AEBC-817E-4EE9-ABEF-B20C9B8E6B75}" destId="{7D319365-36DD-468B-8BCF-1A1263F25619}" srcOrd="6" destOrd="0" presId="urn:microsoft.com/office/officeart/2005/8/layout/hList6"/>
    <dgm:cxn modelId="{1C485060-F51E-4594-BE19-4C23B04E2897}" type="presParOf" srcId="{8139AEBC-817E-4EE9-ABEF-B20C9B8E6B75}" destId="{C7307690-1F89-46FF-915C-129EE754D4B4}" srcOrd="7" destOrd="0" presId="urn:microsoft.com/office/officeart/2005/8/layout/hList6"/>
    <dgm:cxn modelId="{759C8518-B03C-4649-BF49-9260B270DB47}" type="presParOf" srcId="{8139AEBC-817E-4EE9-ABEF-B20C9B8E6B75}" destId="{CBEC02C0-EED9-43C7-B1A9-55CE82557A1C}" srcOrd="8" destOrd="0" presId="urn:microsoft.com/office/officeart/2005/8/layout/hList6"/>
    <dgm:cxn modelId="{5A8570E8-245E-425B-B884-6C0495A04FD8}" type="presParOf" srcId="{8139AEBC-817E-4EE9-ABEF-B20C9B8E6B75}" destId="{FAC7C350-DBF1-4355-8F4B-87B495BA78CB}" srcOrd="9" destOrd="0" presId="urn:microsoft.com/office/officeart/2005/8/layout/hList6"/>
    <dgm:cxn modelId="{3BCC0B0A-887E-4179-9203-C2D18D3580D6}" type="presParOf" srcId="{8139AEBC-817E-4EE9-ABEF-B20C9B8E6B75}" destId="{C439C899-DDF8-4004-8392-B2A83742BFDE}" srcOrd="10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76E4177-EF8D-419E-AB8A-93E66CC82482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Проявление учениками способности к самообучению и саморазвитию, развитие у детей мотивации к получению новых знаний, </a:t>
          </a:r>
          <a:r>
            <a:rPr lang="ru-RU" sz="1200" b="0" i="0" dirty="0" err="1" smtClean="0">
              <a:latin typeface="+mn-lt"/>
              <a:ea typeface="+mn-ea"/>
              <a:cs typeface="+mn-cs"/>
            </a:rPr>
            <a:t>сформированность</a:t>
          </a:r>
          <a:r>
            <a:rPr lang="ru-RU" sz="1200" b="0" i="0" dirty="0" smtClean="0">
              <a:latin typeface="+mn-lt"/>
              <a:ea typeface="+mn-ea"/>
              <a:cs typeface="+mn-cs"/>
            </a:rPr>
            <a:t> их индивидуальных взглядов и ценностей.</a:t>
          </a: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 sz="1600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 sz="1600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Освоение основных учебных действий: способность познавать науки, регулировать свою учебную деятельность и общаться с одноклассниками и педагогами в процессе обучения.</a:t>
          </a:r>
        </a:p>
        <a:p>
          <a:pPr algn="l" defTabSz="914400">
            <a:buNone/>
          </a:pP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 sz="1600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 sz="1600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/>
          <a:r>
            <a:rPr lang="ru-RU" sz="1200" b="0" i="0" dirty="0" smtClean="0">
              <a:latin typeface="+mn-lt"/>
              <a:ea typeface="+mn-ea"/>
              <a:cs typeface="+mn-cs"/>
            </a:rPr>
            <a:t>Получение базовых знаний по основным предметам, способность преобразовывать полученные знания, применять их на практике. </a:t>
          </a:r>
          <a:endParaRPr lang="ru-RU" sz="1200" b="0" i="0" dirty="0">
            <a:latin typeface="+mn-lt"/>
            <a:ea typeface="+mn-ea"/>
            <a:cs typeface="+mn-cs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 sz="1600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 sz="160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F4AF3-FAB8-444C-81AB-52C89640E279}" type="pres">
      <dgm:prSet presAssocID="{AA690160-D328-4B69-A035-90D3C82FA0A6}" presName="bkgdShp" presStyleLbl="alignAccFollowNode1" presStyleIdx="0" presStyleCnt="1" custLinFactNeighborX="-756" custLinFactNeighborY="-22870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3"/>
      <dgm:spPr/>
    </dgm:pt>
    <dgm:pt modelId="{C43EB61A-2E04-409F-8F87-79F190ED3CE0}" type="pres">
      <dgm:prSet presAssocID="{476E4177-EF8D-419E-AB8A-93E66CC82482}" presName="imagNode" presStyleLbl="fgImgPlace1" presStyleIdx="0" presStyleCnt="3" custLinFactNeighborX="-1760" custLinFactNeighborY="-898"/>
      <dgm:spPr/>
      <dgm:t>
        <a:bodyPr/>
        <a:lstStyle/>
        <a:p>
          <a:endParaRPr lang="ru-RU"/>
        </a:p>
      </dgm:t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3"/>
      <dgm:spPr/>
    </dgm:pt>
    <dgm:pt modelId="{BF646D7A-C7D0-4489-A68F-61F32B7DB0C6}" type="pres">
      <dgm:prSet presAssocID="{5DD0A7D4-5781-4819-AF33-C5CE25A2D297}" presName="imagNode" presStyleLbl="fgImgPlace1" presStyleIdx="1" presStyleCnt="3"/>
      <dgm:spPr/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3"/>
      <dgm:spPr/>
    </dgm:pt>
    <dgm:pt modelId="{41BC1ABA-1F87-4B1E-94EC-41724CD12655}" type="pres">
      <dgm:prSet presAssocID="{77AF15ED-F058-4A0B-B979-9880C6062DF0}" presName="imagNode" presStyleLbl="fgImgPlace1" presStyleIdx="2" presStyleCnt="3"/>
      <dgm:spPr/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742526B3-7EED-4A6A-B84A-91AFBBC4DA9E}" type="presOf" srcId="{FD53903F-8A86-4D24-917A-36748269F973}" destId="{CAAEED2F-AC44-4514-84C2-160FDC42F579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1EAA8B52-7A3C-41AC-8DA3-A09B9FBA24EC}" type="presOf" srcId="{77AF15ED-F058-4A0B-B979-9880C6062DF0}" destId="{5284ED54-4761-44DA-8086-D5FD397A1C95}" srcOrd="0" destOrd="0" presId="urn:microsoft.com/office/officeart/2005/8/layout/pList2#1"/>
    <dgm:cxn modelId="{AF2835DA-203D-47A1-A2A9-CF6C81FFE253}" type="presOf" srcId="{5DD0A7D4-5781-4819-AF33-C5CE25A2D297}" destId="{E4B0666F-2CF1-4C21-A251-46E6EBFF7C1D}" srcOrd="0" destOrd="0" presId="urn:microsoft.com/office/officeart/2005/8/layout/pList2#1"/>
    <dgm:cxn modelId="{20127F2B-0F97-4638-B2AC-D9232818D60A}" type="presOf" srcId="{A91F7A1B-DD1E-4B26-839C-2A5EF0A403AD}" destId="{3DB5F289-A8C3-40D5-8393-8636D9BFFD29}" srcOrd="0" destOrd="0" presId="urn:microsoft.com/office/officeart/2005/8/layout/pList2#1"/>
    <dgm:cxn modelId="{8531F6EA-5F81-4283-A1B2-BBD1E5E49004}" type="presOf" srcId="{476E4177-EF8D-419E-AB8A-93E66CC82482}" destId="{2572025E-E8B8-4F94-94D0-DC22D7F762FB}" srcOrd="0" destOrd="0" presId="urn:microsoft.com/office/officeart/2005/8/layout/pList2#1"/>
    <dgm:cxn modelId="{977147A1-2E70-4A73-A3EC-962A240A9DA1}" type="presOf" srcId="{AA690160-D328-4B69-A035-90D3C82FA0A6}" destId="{9E4DC8AD-1AC7-4E53-B32C-25202AFDB195}" srcOrd="0" destOrd="0" presId="urn:microsoft.com/office/officeart/2005/8/layout/pList2#1"/>
    <dgm:cxn modelId="{11ECF068-04B4-433C-8CD9-AC11EB4295D8}" type="presParOf" srcId="{9E4DC8AD-1AC7-4E53-B32C-25202AFDB195}" destId="{ACBF4AF3-FAB8-444C-81AB-52C89640E279}" srcOrd="0" destOrd="0" presId="urn:microsoft.com/office/officeart/2005/8/layout/pList2#1"/>
    <dgm:cxn modelId="{F0D71771-54F8-40A6-983A-A98B22233571}" type="presParOf" srcId="{9E4DC8AD-1AC7-4E53-B32C-25202AFDB195}" destId="{78248EF9-FFBB-4EB0-94C4-16A1D0A1A170}" srcOrd="1" destOrd="0" presId="urn:microsoft.com/office/officeart/2005/8/layout/pList2#1"/>
    <dgm:cxn modelId="{90889998-C2FB-4D63-A2F2-A0FF3142D7C1}" type="presParOf" srcId="{78248EF9-FFBB-4EB0-94C4-16A1D0A1A170}" destId="{CC8831C0-DF59-484B-83B2-A708366B3EB6}" srcOrd="0" destOrd="0" presId="urn:microsoft.com/office/officeart/2005/8/layout/pList2#1"/>
    <dgm:cxn modelId="{6E9003DD-BBF9-4B26-ACBB-2DCE8CA53923}" type="presParOf" srcId="{CC8831C0-DF59-484B-83B2-A708366B3EB6}" destId="{2572025E-E8B8-4F94-94D0-DC22D7F762FB}" srcOrd="0" destOrd="0" presId="urn:microsoft.com/office/officeart/2005/8/layout/pList2#1"/>
    <dgm:cxn modelId="{8BFF9139-67E2-483B-9394-8E49E4C8C9B7}" type="presParOf" srcId="{CC8831C0-DF59-484B-83B2-A708366B3EB6}" destId="{2E2B4276-DB06-4C66-80FF-919CDE10A5FE}" srcOrd="1" destOrd="0" presId="urn:microsoft.com/office/officeart/2005/8/layout/pList2#1"/>
    <dgm:cxn modelId="{1A3305A5-B446-49FD-B205-86341524ECBC}" type="presParOf" srcId="{CC8831C0-DF59-484B-83B2-A708366B3EB6}" destId="{C43EB61A-2E04-409F-8F87-79F190ED3CE0}" srcOrd="2" destOrd="0" presId="urn:microsoft.com/office/officeart/2005/8/layout/pList2#1"/>
    <dgm:cxn modelId="{57459C8A-5DA5-4A5F-AB9E-0AC7DD6F0366}" type="presParOf" srcId="{78248EF9-FFBB-4EB0-94C4-16A1D0A1A170}" destId="{3DB5F289-A8C3-40D5-8393-8636D9BFFD29}" srcOrd="1" destOrd="0" presId="urn:microsoft.com/office/officeart/2005/8/layout/pList2#1"/>
    <dgm:cxn modelId="{3BAF63C1-5D9C-4A4A-9066-7516A93C95B4}" type="presParOf" srcId="{78248EF9-FFBB-4EB0-94C4-16A1D0A1A170}" destId="{0C509E44-86D3-42D8-94FF-9B9788BAB857}" srcOrd="2" destOrd="0" presId="urn:microsoft.com/office/officeart/2005/8/layout/pList2#1"/>
    <dgm:cxn modelId="{FBCBBEF2-E5E7-4080-9FD9-A4C87ACB8589}" type="presParOf" srcId="{0C509E44-86D3-42D8-94FF-9B9788BAB857}" destId="{E4B0666F-2CF1-4C21-A251-46E6EBFF7C1D}" srcOrd="0" destOrd="0" presId="urn:microsoft.com/office/officeart/2005/8/layout/pList2#1"/>
    <dgm:cxn modelId="{DC354252-AAE4-4DB0-B068-43734EE14EF1}" type="presParOf" srcId="{0C509E44-86D3-42D8-94FF-9B9788BAB857}" destId="{BBFA0B92-8C45-4EAA-A200-A78384D846A7}" srcOrd="1" destOrd="0" presId="urn:microsoft.com/office/officeart/2005/8/layout/pList2#1"/>
    <dgm:cxn modelId="{74334C30-B2B3-4A31-9A54-BE2FDF334B92}" type="presParOf" srcId="{0C509E44-86D3-42D8-94FF-9B9788BAB857}" destId="{BF646D7A-C7D0-4489-A68F-61F32B7DB0C6}" srcOrd="2" destOrd="0" presId="urn:microsoft.com/office/officeart/2005/8/layout/pList2#1"/>
    <dgm:cxn modelId="{A90A05A7-DF74-44AE-AEC2-1E527BD706CB}" type="presParOf" srcId="{78248EF9-FFBB-4EB0-94C4-16A1D0A1A170}" destId="{CAAEED2F-AC44-4514-84C2-160FDC42F579}" srcOrd="3" destOrd="0" presId="urn:microsoft.com/office/officeart/2005/8/layout/pList2#1"/>
    <dgm:cxn modelId="{76AE0A51-A647-49D1-A141-CCA87EA75565}" type="presParOf" srcId="{78248EF9-FFBB-4EB0-94C4-16A1D0A1A170}" destId="{3617A269-0CD9-4948-9932-FA1AD12DE27E}" srcOrd="4" destOrd="0" presId="urn:microsoft.com/office/officeart/2005/8/layout/pList2#1"/>
    <dgm:cxn modelId="{F1DF70B3-32B8-4E6E-AC58-D3CCF3F814EA}" type="presParOf" srcId="{3617A269-0CD9-4948-9932-FA1AD12DE27E}" destId="{5284ED54-4761-44DA-8086-D5FD397A1C95}" srcOrd="0" destOrd="0" presId="urn:microsoft.com/office/officeart/2005/8/layout/pList2#1"/>
    <dgm:cxn modelId="{28D2A32B-BDE9-4151-BA5A-2B31D7F1D042}" type="presParOf" srcId="{3617A269-0CD9-4948-9932-FA1AD12DE27E}" destId="{9666B65F-B8AB-44AD-8F33-AF566667E781}" srcOrd="1" destOrd="0" presId="urn:microsoft.com/office/officeart/2005/8/layout/pList2#1"/>
    <dgm:cxn modelId="{48FBF466-73AE-4815-B12B-9F0F8819F0D2}" type="presParOf" srcId="{3617A269-0CD9-4948-9932-FA1AD12DE27E}" destId="{41BC1ABA-1F87-4B1E-94EC-41724CD12655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C747-9AA8-47B0-8236-EB479BDCCDD3}">
      <dsp:nvSpPr>
        <dsp:cNvPr id="0" name=""/>
        <dsp:cNvSpPr/>
      </dsp:nvSpPr>
      <dsp:spPr>
        <a:xfrm rot="5400000">
          <a:off x="3715378" y="-1648990"/>
          <a:ext cx="1695635" cy="513764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Пробудить у человека интерес к предмету и процессу обучения, а также развить у него навыки самообразования.</a:t>
          </a:r>
          <a:endParaRPr lang="en-US" sz="1900" kern="1200" dirty="0"/>
        </a:p>
      </dsp:txBody>
      <dsp:txXfrm rot="-5400000">
        <a:off x="1994374" y="154788"/>
        <a:ext cx="5054869" cy="1530087"/>
      </dsp:txXfrm>
    </dsp:sp>
    <dsp:sp modelId="{89AF2FD7-4AC6-4C4E-8A89-D351A0BC1398}">
      <dsp:nvSpPr>
        <dsp:cNvPr id="0" name=""/>
        <dsp:cNvSpPr/>
      </dsp:nvSpPr>
      <dsp:spPr>
        <a:xfrm>
          <a:off x="226365" y="72011"/>
          <a:ext cx="1814929" cy="155161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Цель</a:t>
          </a:r>
          <a:endParaRPr lang="en-US" sz="2400" kern="1200" dirty="0"/>
        </a:p>
      </dsp:txBody>
      <dsp:txXfrm>
        <a:off x="302108" y="147754"/>
        <a:ext cx="1663443" cy="1400126"/>
      </dsp:txXfrm>
    </dsp:sp>
    <dsp:sp modelId="{94F352E3-E207-489F-AFAC-76BB3D3E04DE}">
      <dsp:nvSpPr>
        <dsp:cNvPr id="0" name=""/>
        <dsp:cNvSpPr/>
      </dsp:nvSpPr>
      <dsp:spPr>
        <a:xfrm rot="5400000">
          <a:off x="3640152" y="-97383"/>
          <a:ext cx="1695635" cy="5281675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Воспитание человека с активной жизненной позицией не только в обучении, но и в жизни. </a:t>
          </a:r>
          <a:endParaRPr lang="en-US" sz="1900" kern="1200" dirty="0"/>
        </a:p>
      </dsp:txBody>
      <dsp:txXfrm rot="-5400000">
        <a:off x="1847132" y="1778411"/>
        <a:ext cx="5198901" cy="1530087"/>
      </dsp:txXfrm>
    </dsp:sp>
    <dsp:sp modelId="{73825223-DA8A-4619-9D6E-106BD161412E}">
      <dsp:nvSpPr>
        <dsp:cNvPr id="0" name=""/>
        <dsp:cNvSpPr/>
      </dsp:nvSpPr>
      <dsp:spPr>
        <a:xfrm>
          <a:off x="226365" y="1728192"/>
          <a:ext cx="1764769" cy="163052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Результат</a:t>
          </a:r>
          <a:endParaRPr lang="en-US" sz="2400" kern="1200" dirty="0"/>
        </a:p>
      </dsp:txBody>
      <dsp:txXfrm>
        <a:off x="305961" y="1807788"/>
        <a:ext cx="1605577" cy="1471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30567" y="231796"/>
          <a:ext cx="147134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6463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Для его реализации учитель должен создавать на уроке такие условия, при которых ученики не просто получают готовую информацию, а сами добывают ее.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301712" y="1828799"/>
        <a:ext cx="1380848" cy="2189951"/>
      </dsp:txXfrm>
    </dsp:sp>
    <dsp:sp modelId="{BF646D7A-C7D0-4489-A68F-61F32B7DB0C6}">
      <dsp:nvSpPr>
        <dsp:cNvPr id="0" name=""/>
        <dsp:cNvSpPr/>
      </dsp:nvSpPr>
      <dsp:spPr>
        <a:xfrm>
          <a:off x="1874945" y="243840"/>
          <a:ext cx="147134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1250719"/>
            <a:satOff val="-1118"/>
            <a:lumOff val="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874945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Преподаватель дает ученикам целостную, системную информацию о мире. Для этого возможно проведение уроков на стыке наук.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1920194" y="1828799"/>
        <a:ext cx="1380848" cy="2189951"/>
      </dsp:txXfrm>
    </dsp:sp>
    <dsp:sp modelId="{41BC1ABA-1F87-4B1E-94EC-41724CD12655}">
      <dsp:nvSpPr>
        <dsp:cNvPr id="0" name=""/>
        <dsp:cNvSpPr/>
      </dsp:nvSpPr>
      <dsp:spPr>
        <a:xfrm>
          <a:off x="3493426" y="243840"/>
          <a:ext cx="147134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493426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Школа должна предоставить ученику максимальные возможности для обучения и обеспечить усвоение материала на минимальном уровне, который указан в ФГОС.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0" i="0" kern="1200" dirty="0">
            <a:latin typeface="+mn-lt"/>
            <a:ea typeface="+mn-ea"/>
            <a:cs typeface="+mn-cs"/>
          </a:endParaRPr>
        </a:p>
      </dsp:txBody>
      <dsp:txXfrm rot="10800000">
        <a:off x="3538675" y="1828799"/>
        <a:ext cx="1380848" cy="2189951"/>
      </dsp:txXfrm>
    </dsp:sp>
    <dsp:sp modelId="{D88C7409-AB93-4FE3-A61D-F51EE8A4B008}">
      <dsp:nvSpPr>
        <dsp:cNvPr id="0" name=""/>
        <dsp:cNvSpPr/>
      </dsp:nvSpPr>
      <dsp:spPr>
        <a:xfrm>
          <a:off x="5111908" y="243840"/>
          <a:ext cx="147134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3752156"/>
            <a:satOff val="-3355"/>
            <a:lumOff val="1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5111908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Преподаватель должен создавать на уроках доброжелатель-</a:t>
          </a:r>
          <a:r>
            <a:rPr lang="ru-RU" sz="1200" b="0" i="0" kern="1200" dirty="0" err="1" smtClean="0">
              <a:latin typeface="+mn-lt"/>
              <a:ea typeface="+mn-ea"/>
              <a:cs typeface="+mn-cs"/>
            </a:rPr>
            <a:t>ную</a:t>
          </a:r>
          <a:r>
            <a:rPr lang="ru-RU" sz="1200" b="0" i="0" kern="1200" dirty="0" smtClean="0">
              <a:latin typeface="+mn-lt"/>
              <a:ea typeface="+mn-ea"/>
              <a:cs typeface="+mn-cs"/>
            </a:rPr>
            <a:t> атмосферу и минимизировать возможные стрессовые ситуации.</a:t>
          </a:r>
          <a:endParaRPr lang="ru-RU" sz="1200" b="0" i="0" kern="1200" dirty="0">
            <a:latin typeface="+mn-lt"/>
            <a:ea typeface="+mn-ea"/>
            <a:cs typeface="+mn-cs"/>
          </a:endParaRPr>
        </a:p>
      </dsp:txBody>
      <dsp:txXfrm rot="10800000">
        <a:off x="5157157" y="1828799"/>
        <a:ext cx="1380848" cy="2189951"/>
      </dsp:txXfrm>
    </dsp:sp>
    <dsp:sp modelId="{B68F94D2-D73D-420A-802B-DFDC9BE4ED4C}">
      <dsp:nvSpPr>
        <dsp:cNvPr id="0" name=""/>
        <dsp:cNvSpPr/>
      </dsp:nvSpPr>
      <dsp:spPr>
        <a:xfrm>
          <a:off x="6730389" y="243840"/>
          <a:ext cx="147134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6730389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Преподаватель должен стимулировать творческие подходы к обучению.</a:t>
          </a:r>
          <a:endParaRPr lang="ru-RU" sz="1200" b="0" i="0" kern="1200" dirty="0">
            <a:latin typeface="+mn-lt"/>
            <a:ea typeface="+mn-ea"/>
            <a:cs typeface="+mn-cs"/>
          </a:endParaRPr>
        </a:p>
      </dsp:txBody>
      <dsp:txXfrm rot="10800000">
        <a:off x="6775638" y="1828799"/>
        <a:ext cx="1380848" cy="2189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10017" y="231796"/>
          <a:ext cx="248459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3746" y="1828799"/>
          <a:ext cx="248459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В процессе урока педагог совместно с детьми формулирует тему урока и они в процессе взаимодействия решают поставленные учебные задачи.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В результате такой деятельности формируются новые знания.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322486" y="1828799"/>
        <a:ext cx="2347116" cy="2166460"/>
      </dsp:txXfrm>
    </dsp:sp>
    <dsp:sp modelId="{BF646D7A-C7D0-4489-A68F-61F32B7DB0C6}">
      <dsp:nvSpPr>
        <dsp:cNvPr id="0" name=""/>
        <dsp:cNvSpPr/>
      </dsp:nvSpPr>
      <dsp:spPr>
        <a:xfrm>
          <a:off x="2986801" y="243840"/>
          <a:ext cx="248459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986801" y="1828799"/>
          <a:ext cx="248459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Благодаря использования этой технологии, у учащихся формируется самоконтроль, способность оценивать свои действия и их результат самостоятельно, находить свои ошибки. </a:t>
          </a:r>
        </a:p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В результате применения этой технологии у обучающихся развивается мотивация к успеху.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3055541" y="1828799"/>
        <a:ext cx="2347116" cy="2166460"/>
      </dsp:txXfrm>
    </dsp:sp>
    <dsp:sp modelId="{41BC1ABA-1F87-4B1E-94EC-41724CD12655}">
      <dsp:nvSpPr>
        <dsp:cNvPr id="0" name=""/>
        <dsp:cNvSpPr/>
      </dsp:nvSpPr>
      <dsp:spPr>
        <a:xfrm>
          <a:off x="5719857" y="243840"/>
          <a:ext cx="248459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5719857" y="1828799"/>
          <a:ext cx="248459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Позволяет учиться понимать прочитанное, извлекать из текста полезную информацию и формировать свою позицию в результате ознакомления с новой информацией.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0" i="0" kern="1200" dirty="0">
            <a:latin typeface="+mn-lt"/>
            <a:ea typeface="+mn-ea"/>
            <a:cs typeface="+mn-cs"/>
          </a:endParaRPr>
        </a:p>
      </dsp:txBody>
      <dsp:txXfrm rot="10800000">
        <a:off x="5788597" y="1828799"/>
        <a:ext cx="2347116" cy="21664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9E225-4415-4192-B50B-602DB591CBA2}">
      <dsp:nvSpPr>
        <dsp:cNvPr id="0" name=""/>
        <dsp:cNvSpPr/>
      </dsp:nvSpPr>
      <dsp:spPr>
        <a:xfrm rot="16200000">
          <a:off x="-811466" y="811785"/>
          <a:ext cx="3024335" cy="1400764"/>
        </a:xfrm>
        <a:prstGeom prst="flowChartManualOperation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smtClean="0">
              <a:latin typeface="Tw Cen MT Condensed"/>
              <a:ea typeface="+mn-ea"/>
              <a:cs typeface="+mn-cs"/>
            </a:rPr>
            <a:t>I</a:t>
          </a:r>
          <a:r>
            <a:rPr lang="ru-RU" sz="1800" b="0" i="0" kern="1200" dirty="0" smtClean="0">
              <a:latin typeface="Tw Cen MT Condensed"/>
              <a:ea typeface="+mn-ea"/>
              <a:cs typeface="+mn-cs"/>
            </a:rPr>
            <a:t> этап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smtClean="0"/>
            <a:t>Формирование</a:t>
          </a:r>
          <a:r>
            <a:rPr lang="ru-RU" sz="1200" kern="1200" dirty="0" smtClean="0"/>
            <a:t> содержания и развивающей цели урока.</a:t>
          </a:r>
          <a:endParaRPr lang="ru-RU" sz="1200" b="0" i="0" kern="1200" dirty="0">
            <a:latin typeface="Tw Cen MT Condensed"/>
            <a:ea typeface="+mn-ea"/>
            <a:cs typeface="+mn-cs"/>
          </a:endParaRPr>
        </a:p>
      </dsp:txBody>
      <dsp:txXfrm rot="5400000">
        <a:off x="319" y="604867"/>
        <a:ext cx="1400764" cy="1814601"/>
      </dsp:txXfrm>
    </dsp:sp>
    <dsp:sp modelId="{1EB62D43-4E38-49DB-8E30-7C0D6038ACCD}">
      <dsp:nvSpPr>
        <dsp:cNvPr id="0" name=""/>
        <dsp:cNvSpPr/>
      </dsp:nvSpPr>
      <dsp:spPr>
        <a:xfrm rot="16200000">
          <a:off x="657310" y="832124"/>
          <a:ext cx="3024335" cy="1360086"/>
        </a:xfrm>
        <a:prstGeom prst="flowChartManualOperation">
          <a:avLst/>
        </a:prstGeom>
        <a:gradFill rotWithShape="0">
          <a:gsLst>
            <a:gs pos="0">
              <a:schemeClr val="accent5">
                <a:shade val="80000"/>
                <a:hueOff val="41045"/>
                <a:satOff val="-448"/>
                <a:lumOff val="5116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41045"/>
                <a:satOff val="-448"/>
                <a:lumOff val="5116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41045"/>
                <a:satOff val="-448"/>
                <a:lumOff val="51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smtClean="0">
              <a:latin typeface="Tw Cen MT Condensed"/>
              <a:ea typeface="+mn-ea"/>
              <a:cs typeface="+mn-cs"/>
            </a:rPr>
            <a:t>II</a:t>
          </a:r>
          <a:r>
            <a:rPr lang="ru-RU" sz="1800" b="0" i="0" kern="1200" dirty="0" smtClean="0">
              <a:latin typeface="Tw Cen MT Condensed"/>
              <a:ea typeface="+mn-ea"/>
              <a:cs typeface="+mn-cs"/>
            </a:rPr>
            <a:t> этап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 smtClean="0">
              <a:ea typeface="+mn-ea"/>
              <a:cs typeface="+mn-cs"/>
            </a:rPr>
            <a:t>Мотивационный</a:t>
          </a:r>
          <a:endParaRPr lang="en-US" sz="1200" b="1" i="0" kern="1200" dirty="0" smtClean="0">
            <a:ea typeface="+mn-ea"/>
            <a:cs typeface="+mn-cs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 smtClean="0">
              <a:ea typeface="+mn-ea"/>
              <a:cs typeface="+mn-cs"/>
            </a:rPr>
            <a:t>Создание условия для самостоятельной познавательной деятельности детей.</a:t>
          </a:r>
          <a:endParaRPr lang="ru-RU" sz="1200" b="0" i="0" kern="1200" dirty="0">
            <a:latin typeface="Tw Cen MT Condensed"/>
            <a:ea typeface="+mn-ea"/>
            <a:cs typeface="+mn-cs"/>
          </a:endParaRPr>
        </a:p>
      </dsp:txBody>
      <dsp:txXfrm rot="5400000">
        <a:off x="1489434" y="604867"/>
        <a:ext cx="1360086" cy="1814601"/>
      </dsp:txXfrm>
    </dsp:sp>
    <dsp:sp modelId="{5E193A34-0702-4BCA-AD5D-77BD35FFB6A6}">
      <dsp:nvSpPr>
        <dsp:cNvPr id="0" name=""/>
        <dsp:cNvSpPr/>
      </dsp:nvSpPr>
      <dsp:spPr>
        <a:xfrm rot="16200000">
          <a:off x="2014717" y="923155"/>
          <a:ext cx="3024335" cy="1178023"/>
        </a:xfrm>
        <a:prstGeom prst="flowChartManualOperation">
          <a:avLst/>
        </a:prstGeom>
        <a:gradFill rotWithShape="0">
          <a:gsLst>
            <a:gs pos="0">
              <a:schemeClr val="accent5">
                <a:shade val="80000"/>
                <a:hueOff val="82089"/>
                <a:satOff val="-895"/>
                <a:lumOff val="10232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82089"/>
                <a:satOff val="-895"/>
                <a:lumOff val="10232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82089"/>
                <a:satOff val="-895"/>
                <a:lumOff val="102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smtClean="0">
              <a:latin typeface="Tw Cen MT Condensed"/>
              <a:ea typeface="+mn-ea"/>
              <a:cs typeface="+mn-cs"/>
            </a:rPr>
            <a:t>III</a:t>
          </a:r>
          <a:r>
            <a:rPr lang="ru-RU" sz="1800" b="0" i="0" kern="1200" dirty="0" smtClean="0">
              <a:latin typeface="Tw Cen MT Condensed"/>
              <a:ea typeface="+mn-ea"/>
              <a:cs typeface="+mn-cs"/>
            </a:rPr>
            <a:t> этап</a:t>
          </a:r>
          <a:endParaRPr lang="en-US" sz="1800" b="0" i="0" kern="1200" dirty="0" smtClean="0">
            <a:latin typeface="Tw Cen MT Condensed"/>
            <a:ea typeface="+mn-ea"/>
            <a:cs typeface="+mn-cs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 smtClean="0">
              <a:ea typeface="+mn-ea"/>
              <a:cs typeface="+mn-cs"/>
            </a:rPr>
            <a:t>Подбор</a:t>
          </a:r>
          <a:r>
            <a:rPr lang="ru-RU" sz="1200" b="0" i="0" kern="1200" dirty="0" smtClean="0">
              <a:ea typeface="+mn-ea"/>
              <a:cs typeface="+mn-cs"/>
            </a:rPr>
            <a:t> содержания учебного материала, соответствую-</a:t>
          </a:r>
          <a:r>
            <a:rPr lang="ru-RU" sz="1200" b="0" i="0" kern="1200" dirty="0" err="1" smtClean="0">
              <a:ea typeface="+mn-ea"/>
              <a:cs typeface="+mn-cs"/>
            </a:rPr>
            <a:t>щего</a:t>
          </a:r>
          <a:r>
            <a:rPr lang="ru-RU" sz="1200" b="0" i="0" kern="1200" dirty="0" smtClean="0">
              <a:ea typeface="+mn-ea"/>
              <a:cs typeface="+mn-cs"/>
            </a:rPr>
            <a:t> теме и развивающей цели урока.</a:t>
          </a:r>
          <a:endParaRPr lang="ru-RU" sz="1200" b="0" i="0" kern="1200" dirty="0">
            <a:latin typeface="Tw Cen MT Condensed"/>
            <a:ea typeface="+mn-ea"/>
            <a:cs typeface="+mn-cs"/>
          </a:endParaRPr>
        </a:p>
      </dsp:txBody>
      <dsp:txXfrm rot="5400000">
        <a:off x="2937873" y="604866"/>
        <a:ext cx="1178023" cy="1814601"/>
      </dsp:txXfrm>
    </dsp:sp>
    <dsp:sp modelId="{7D319365-36DD-468B-8BCF-1A1263F25619}">
      <dsp:nvSpPr>
        <dsp:cNvPr id="0" name=""/>
        <dsp:cNvSpPr/>
      </dsp:nvSpPr>
      <dsp:spPr>
        <a:xfrm rot="16200000">
          <a:off x="3391874" y="812374"/>
          <a:ext cx="3024335" cy="1399586"/>
        </a:xfrm>
        <a:prstGeom prst="flowChartManualOperation">
          <a:avLst/>
        </a:prstGeom>
        <a:gradFill rotWithShape="0">
          <a:gsLst>
            <a:gs pos="0">
              <a:schemeClr val="accent5">
                <a:shade val="80000"/>
                <a:hueOff val="123134"/>
                <a:satOff val="-1343"/>
                <a:lumOff val="15347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23134"/>
                <a:satOff val="-1343"/>
                <a:lumOff val="15347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23134"/>
                <a:satOff val="-1343"/>
                <a:lumOff val="153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smtClean="0">
              <a:latin typeface="Tw Cen MT Condensed"/>
              <a:ea typeface="+mn-ea"/>
              <a:cs typeface="+mn-cs"/>
            </a:rPr>
            <a:t>IV </a:t>
          </a:r>
          <a:r>
            <a:rPr lang="ru-RU" sz="1800" b="0" i="0" kern="1200" dirty="0" smtClean="0">
              <a:latin typeface="Tw Cen MT Condensed"/>
              <a:ea typeface="+mn-ea"/>
              <a:cs typeface="+mn-cs"/>
            </a:rPr>
            <a:t>этап</a:t>
          </a:r>
          <a:endParaRPr lang="en-US" sz="1800" b="0" i="0" kern="1200" dirty="0" smtClean="0">
            <a:latin typeface="Tw Cen MT Condensed"/>
            <a:ea typeface="+mn-ea"/>
            <a:cs typeface="+mn-cs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 smtClean="0">
              <a:ea typeface="+mn-ea"/>
              <a:cs typeface="+mn-cs"/>
            </a:rPr>
            <a:t>Организация </a:t>
          </a:r>
          <a:r>
            <a:rPr lang="ru-RU" sz="1200" b="0" i="0" kern="1200" dirty="0" smtClean="0">
              <a:ea typeface="+mn-ea"/>
              <a:cs typeface="+mn-cs"/>
            </a:rPr>
            <a:t>познавательной деятельности и сотрудничества между детьми.</a:t>
          </a:r>
          <a:endParaRPr lang="ru-RU" sz="1200" b="0" i="0" kern="1200" dirty="0">
            <a:latin typeface="Tw Cen MT Condensed"/>
            <a:ea typeface="+mn-ea"/>
            <a:cs typeface="+mn-cs"/>
          </a:endParaRPr>
        </a:p>
      </dsp:txBody>
      <dsp:txXfrm rot="5400000">
        <a:off x="4204248" y="604867"/>
        <a:ext cx="1399586" cy="1814601"/>
      </dsp:txXfrm>
    </dsp:sp>
    <dsp:sp modelId="{CBEC02C0-EED9-43C7-B1A9-55CE82557A1C}">
      <dsp:nvSpPr>
        <dsp:cNvPr id="0" name=""/>
        <dsp:cNvSpPr/>
      </dsp:nvSpPr>
      <dsp:spPr>
        <a:xfrm rot="16200000">
          <a:off x="4769030" y="923155"/>
          <a:ext cx="3024335" cy="1178023"/>
        </a:xfrm>
        <a:prstGeom prst="flowChartManualOperation">
          <a:avLst/>
        </a:prstGeom>
        <a:gradFill rotWithShape="0">
          <a:gsLst>
            <a:gs pos="0">
              <a:schemeClr val="accent5">
                <a:shade val="80000"/>
                <a:hueOff val="164179"/>
                <a:satOff val="-1790"/>
                <a:lumOff val="20463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64179"/>
                <a:satOff val="-1790"/>
                <a:lumOff val="20463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64179"/>
                <a:satOff val="-1790"/>
                <a:lumOff val="204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smtClean="0">
              <a:latin typeface="Tw Cen MT Condensed"/>
              <a:ea typeface="+mn-ea"/>
              <a:cs typeface="+mn-cs"/>
            </a:rPr>
            <a:t>V </a:t>
          </a:r>
          <a:r>
            <a:rPr lang="ru-RU" sz="1600" b="0" i="0" kern="1200" dirty="0" smtClean="0">
              <a:latin typeface="Tw Cen MT Condensed"/>
              <a:ea typeface="+mn-ea"/>
              <a:cs typeface="+mn-cs"/>
            </a:rPr>
            <a:t>этап</a:t>
          </a:r>
          <a:endParaRPr lang="en-US" sz="1600" b="0" i="0" kern="1200" dirty="0" smtClean="0">
            <a:latin typeface="Tw Cen MT Condensed"/>
            <a:ea typeface="+mn-ea"/>
            <a:cs typeface="+mn-cs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 smtClean="0">
              <a:ea typeface="+mn-ea"/>
              <a:cs typeface="+mn-cs"/>
            </a:rPr>
            <a:t>Отбор</a:t>
          </a:r>
          <a:r>
            <a:rPr lang="ru-RU" sz="1400" b="0" i="0" kern="1200" dirty="0" smtClean="0">
              <a:ea typeface="+mn-ea"/>
              <a:cs typeface="+mn-cs"/>
            </a:rPr>
            <a:t> методов обучения. </a:t>
          </a:r>
          <a:endParaRPr lang="ru-RU" sz="1400" b="0" i="0" kern="1200" dirty="0">
            <a:latin typeface="Tw Cen MT Condensed"/>
            <a:ea typeface="+mn-ea"/>
            <a:cs typeface="+mn-cs"/>
          </a:endParaRPr>
        </a:p>
      </dsp:txBody>
      <dsp:txXfrm rot="5400000">
        <a:off x="5692186" y="604866"/>
        <a:ext cx="1178023" cy="1814601"/>
      </dsp:txXfrm>
    </dsp:sp>
    <dsp:sp modelId="{C439C899-DDF8-4004-8392-B2A83742BFDE}">
      <dsp:nvSpPr>
        <dsp:cNvPr id="0" name=""/>
        <dsp:cNvSpPr/>
      </dsp:nvSpPr>
      <dsp:spPr>
        <a:xfrm rot="16200000">
          <a:off x="6019195" y="923155"/>
          <a:ext cx="3024335" cy="1178023"/>
        </a:xfrm>
        <a:prstGeom prst="flowChartManualOperation">
          <a:avLst/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205224"/>
                <a:satOff val="-2238"/>
                <a:lumOff val="2557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>
              <a:latin typeface="Tw Cen MT Condensed"/>
              <a:ea typeface="+mn-ea"/>
              <a:cs typeface="+mn-cs"/>
            </a:rPr>
            <a:t>VI </a:t>
          </a:r>
          <a:r>
            <a:rPr lang="ru-RU" sz="1600" b="0" i="0" kern="1200" dirty="0" smtClean="0">
              <a:latin typeface="Tw Cen MT Condensed"/>
              <a:ea typeface="+mn-ea"/>
              <a:cs typeface="+mn-cs"/>
            </a:rPr>
            <a:t>этап</a:t>
          </a:r>
          <a:endParaRPr lang="en-US" sz="1600" b="0" i="0" kern="1200" dirty="0" smtClean="0">
            <a:latin typeface="Tw Cen MT Condensed"/>
            <a:ea typeface="+mn-ea"/>
            <a:cs typeface="+mn-cs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ea typeface="+mn-ea"/>
              <a:cs typeface="+mn-cs"/>
            </a:rPr>
            <a:t>Рефлексия.</a:t>
          </a:r>
          <a:endParaRPr lang="ru-RU" sz="1400" b="1" i="0" kern="1200" dirty="0">
            <a:latin typeface="Tw Cen MT Condensed"/>
            <a:ea typeface="+mn-ea"/>
            <a:cs typeface="+mn-cs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b="0" i="0" kern="1200" dirty="0">
            <a:latin typeface="Tw Cen MT Condensed"/>
            <a:ea typeface="+mn-ea"/>
            <a:cs typeface="+mn-cs"/>
          </a:endParaRPr>
        </a:p>
      </dsp:txBody>
      <dsp:txXfrm rot="5400000">
        <a:off x="6942351" y="604866"/>
        <a:ext cx="1178023" cy="1814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10017" y="231796"/>
          <a:ext cx="248459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3746" y="1828799"/>
          <a:ext cx="248459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Проявление учениками способности к самообучению и саморазвитию, развитие у детей мотивации к получению новых знаний, </a:t>
          </a:r>
          <a:r>
            <a:rPr lang="ru-RU" sz="1200" b="0" i="0" kern="1200" dirty="0" err="1" smtClean="0">
              <a:latin typeface="+mn-lt"/>
              <a:ea typeface="+mn-ea"/>
              <a:cs typeface="+mn-cs"/>
            </a:rPr>
            <a:t>сформированность</a:t>
          </a:r>
          <a:r>
            <a:rPr lang="ru-RU" sz="1200" b="0" i="0" kern="1200" dirty="0" smtClean="0">
              <a:latin typeface="+mn-lt"/>
              <a:ea typeface="+mn-ea"/>
              <a:cs typeface="+mn-cs"/>
            </a:rPr>
            <a:t> их индивидуальных взглядов и ценностей.</a:t>
          </a: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322486" y="1828799"/>
        <a:ext cx="2347116" cy="2166460"/>
      </dsp:txXfrm>
    </dsp:sp>
    <dsp:sp modelId="{BF646D7A-C7D0-4489-A68F-61F32B7DB0C6}">
      <dsp:nvSpPr>
        <dsp:cNvPr id="0" name=""/>
        <dsp:cNvSpPr/>
      </dsp:nvSpPr>
      <dsp:spPr>
        <a:xfrm>
          <a:off x="2986801" y="243840"/>
          <a:ext cx="248459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986801" y="1828799"/>
          <a:ext cx="248459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Освоение основных учебных действий: способность познавать науки, регулировать свою учебную деятельность и общаться с одноклассниками и педагогами в процессе обучения.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3055541" y="1828799"/>
        <a:ext cx="2347116" cy="2166460"/>
      </dsp:txXfrm>
    </dsp:sp>
    <dsp:sp modelId="{41BC1ABA-1F87-4B1E-94EC-41724CD12655}">
      <dsp:nvSpPr>
        <dsp:cNvPr id="0" name=""/>
        <dsp:cNvSpPr/>
      </dsp:nvSpPr>
      <dsp:spPr>
        <a:xfrm>
          <a:off x="5719857" y="243840"/>
          <a:ext cx="2484596" cy="134112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5719857" y="1828799"/>
          <a:ext cx="248459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n-lt"/>
              <a:ea typeface="+mn-ea"/>
              <a:cs typeface="+mn-cs"/>
            </a:rPr>
            <a:t>Получение базовых знаний по основным предметам, способность преобразовывать полученные знания, применять их на практике. </a:t>
          </a:r>
          <a:endParaRPr lang="ru-RU" sz="1200" b="0" i="0" kern="1200" dirty="0">
            <a:latin typeface="+mn-lt"/>
            <a:ea typeface="+mn-ea"/>
            <a:cs typeface="+mn-cs"/>
          </a:endParaRPr>
        </a:p>
      </dsp:txBody>
      <dsp:txXfrm rot="10800000">
        <a:off x="5788597" y="1828799"/>
        <a:ext cx="2347116" cy="2166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#1" minVer="12.0">
  <dgm:title val=""/>
  <dgm:desc val=""/>
  <dgm:catLst>
    <dgm:cat type="list" pri="14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h" for="ch" forName="linNode" refType="h"/>
      <dgm:constr type="w" for="ch" forName="linNode" refType="w"/>
      <dgm:constr type="primFontSz" for="des" forName="parentText" op="equ" val="100"/>
      <dgm:constr type="primFontSz" for="des" forName="descendantText" op="equ" val="100"/>
      <dgm:constr type="primFontSz" for="des" forName="descendantText" refType="primFontSz" refFor="des" refForName="parentText" op="lte"/>
    </dgm:constr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/>
          <dgm:ruleLst>
            <dgm:rule type="primFontSz" val="2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lMarg" refType="primFontSz" fact="0.56"/>
                <dgm:constr type="rMarg" refType="primFontSz" fact="0.56"/>
              </dgm:constrLst>
              <dgm:ruleLst>
                <dgm:rule type="primFontSz" val="2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A75F8-03D1-4C5C-9FE1-8736D6EDDC3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BD34-04C7-47AD-9F12-440735BA3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7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sz="1200" b="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07F0-D6FC-4CFE-A0AD-AC4A90A4E24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C189-E0AC-4F14-85D3-97A4D28FE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05F6-5E03-455E-89F6-0B59434D7AC5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6690-1871-41B9-A9FD-AB4CDB80C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0014-67BD-4A99-B3A6-623E74409F83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5A71-1BF3-481F-8254-04503E077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CBC2-C1B6-444E-A56A-6D19EECB4B4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5CD-2B32-44B7-9DDE-08648FD5C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0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004C-284F-4FDB-BA9F-63B3C1255AD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9F28E-98AE-4FAA-9780-13967D3FA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7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3A9A-CE93-42FF-9B5D-78712C1EA0EA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59C1-C944-4ADD-BA8E-807B3376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4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F558-0D27-4D58-8348-A660DA1E7418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EFBD-F374-4FAD-B004-A3387DE7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0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2731-FF63-417D-BF43-AB43357E591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C7C9-439F-4226-B732-5D0BE47AA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15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775E-80D5-4EFD-B5BA-91A8759CAFC9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44BA-E582-4D3C-89FC-0C6B60C25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AAC56-B008-4486-9634-B3200B3C6A47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2FCF-86E6-4BE8-AFDD-95B69433C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5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69CE-6866-4DC5-AE85-0B8BF493F09B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2314-5871-427B-842B-263D675D7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F48AD0-1D67-47DC-A1BF-8B8FB5C316BC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0B421D-5A9C-4437-AD20-6F6FAF64A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informatika-i-ikt/library/2013/12/01/sistemno-deyatelnostnyy-podkhod-na-urokakh-informatik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vse-temu.org/new-sistemno-deyatelnostnyj-podxod-kak-osnova-fgos-sistemno-deyatelnostnyj-podxod-v-obrazovanii.html" TargetMode="External"/><Relationship Id="rId4" Type="http://schemas.openxmlformats.org/officeDocument/2006/relationships/hyperlink" Target="https://open-lesson.net/1912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Системно-</a:t>
            </a:r>
            <a:r>
              <a:rPr lang="ru-RU" sz="4800" b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деятельностный</a:t>
            </a:r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подход как основа ФГОС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5442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002060"/>
                </a:solidFill>
                <a:latin typeface="+mj-lt"/>
              </a:rPr>
              <a:t>Полезные ссылки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2084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latin typeface="+mn-lt"/>
                <a:hlinkClick r:id="rId3"/>
              </a:rPr>
              <a:t>http</a:t>
            </a:r>
            <a:r>
              <a:rPr lang="en-US" u="sng" dirty="0">
                <a:latin typeface="+mn-lt"/>
                <a:hlinkClick r:id="rId3"/>
              </a:rPr>
              <a:t>://nsportal.ru/shkola/informatika-i-ikt/library/2013/12/01/sistemno-deyatelnostnyy-podkhod-na-urokakh-informatiki</a:t>
            </a:r>
            <a:endParaRPr lang="ru-RU" dirty="0">
              <a:latin typeface="+mn-lt"/>
            </a:endParaRPr>
          </a:p>
          <a:p>
            <a:r>
              <a:rPr lang="en-US" u="sng" dirty="0" smtClean="0">
                <a:latin typeface="+mn-lt"/>
                <a:hlinkClick r:id="rId4"/>
              </a:rPr>
              <a:t>https</a:t>
            </a:r>
            <a:r>
              <a:rPr lang="en-US" u="sng" dirty="0">
                <a:latin typeface="+mn-lt"/>
                <a:hlinkClick r:id="rId4"/>
              </a:rPr>
              <a:t>://open-lesson.net/1912/</a:t>
            </a:r>
            <a:endParaRPr lang="ru-RU" dirty="0">
              <a:latin typeface="+mn-lt"/>
            </a:endParaRPr>
          </a:p>
          <a:p>
            <a:r>
              <a:rPr lang="en-US" u="sng" dirty="0">
                <a:latin typeface="+mn-lt"/>
                <a:hlinkClick r:id="rId5"/>
              </a:rPr>
              <a:t>http://vse-temu.org/new-sistemno-deyatelnostnyj-podxod-kak-osnova-fgos-sistemno-deyatelnostnyj-podxod-v-obrazovanii.html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79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Желаем успеха!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19572" y="476672"/>
            <a:ext cx="7704856" cy="136815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Системно-</a:t>
            </a:r>
            <a:r>
              <a:rPr lang="ru-RU" sz="2800" dirty="0" err="1">
                <a:solidFill>
                  <a:srgbClr val="002060"/>
                </a:solidFill>
                <a:cs typeface="Times New Roman" pitchFamily="18" charset="0"/>
              </a:rPr>
              <a:t>деятельностный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 подход – это такой метод, при котором ученик является активным субъектом педагогического процесса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508029"/>
              </p:ext>
            </p:extLst>
          </p:nvPr>
        </p:nvGraphicFramePr>
        <p:xfrm>
          <a:off x="971600" y="2276872"/>
          <a:ext cx="7499176" cy="3391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7700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190"/>
            <a:ext cx="9144000" cy="693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38051" y="1279566"/>
            <a:ext cx="568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Развитие и воспитание личности в соответствии с требованиями современного информационного сообщества.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627911" y="2557483"/>
            <a:ext cx="497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Развитие у школьников способности самостоятельно получать и обрабатывать информацию по учебным вопросам.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627911" y="3835400"/>
            <a:ext cx="5120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Индивидуальный подход к ученикам.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Развитие коммуникативных навыков у учащихся</a:t>
            </a:r>
            <a:endParaRPr lang="ru-RU" sz="2200" b="0" i="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193471" y="5113317"/>
            <a:ext cx="555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Ориентировка на применение творческого подхода при осуществлении педагогической деятельности.</a:t>
            </a:r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271788" y="28027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  <a:latin typeface="+mj-lt"/>
              </a:rPr>
              <a:t>ФГОС ставит перед учителями новые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задачи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76183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286489786"/>
              </p:ext>
            </p:extLst>
          </p:nvPr>
        </p:nvGraphicFramePr>
        <p:xfrm>
          <a:off x="342900" y="1772816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788024" y="188640"/>
            <a:ext cx="3962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+mj-lt"/>
              </a:rPr>
              <a:t>Основные принципы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6644" y="800147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+mj-lt"/>
              </a:rPr>
              <a:t>Системно-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деятельностный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 подход в школе будет эффективен лишь при условии применения определенных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методов: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19324804">
            <a:off x="495722" y="2462513"/>
            <a:ext cx="160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деятельности</a:t>
            </a:r>
          </a:p>
        </p:txBody>
      </p:sp>
      <p:sp>
        <p:nvSpPr>
          <p:cNvPr id="7" name="TextBox 6"/>
          <p:cNvSpPr txBox="1"/>
          <p:nvPr/>
        </p:nvSpPr>
        <p:spPr>
          <a:xfrm rot="19076993">
            <a:off x="2140860" y="2455314"/>
            <a:ext cx="160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системности</a:t>
            </a:r>
          </a:p>
        </p:txBody>
      </p:sp>
      <p:sp>
        <p:nvSpPr>
          <p:cNvPr id="8" name="TextBox 7"/>
          <p:cNvSpPr txBox="1"/>
          <p:nvPr/>
        </p:nvSpPr>
        <p:spPr>
          <a:xfrm rot="19141292">
            <a:off x="3933079" y="247394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j-lt"/>
              </a:rPr>
              <a:t>минимакса</a:t>
            </a:r>
          </a:p>
        </p:txBody>
      </p:sp>
      <p:sp>
        <p:nvSpPr>
          <p:cNvPr id="9" name="TextBox 8"/>
          <p:cNvSpPr txBox="1"/>
          <p:nvPr/>
        </p:nvSpPr>
        <p:spPr>
          <a:xfrm rot="19327929">
            <a:off x="5323795" y="2383058"/>
            <a:ext cx="1718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+mj-lt"/>
              </a:rPr>
              <a:t>психологического комфорта</a:t>
            </a:r>
          </a:p>
        </p:txBody>
      </p:sp>
      <p:sp>
        <p:nvSpPr>
          <p:cNvPr id="10" name="TextBox 9"/>
          <p:cNvSpPr txBox="1"/>
          <p:nvPr/>
        </p:nvSpPr>
        <p:spPr>
          <a:xfrm rot="19287787">
            <a:off x="7018685" y="2462512"/>
            <a:ext cx="151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творчества</a:t>
            </a:r>
          </a:p>
        </p:txBody>
      </p:sp>
    </p:spTree>
    <p:extLst>
      <p:ext uri="{BB962C8B-B14F-4D97-AF65-F5344CB8AC3E}">
        <p14:creationId xmlns:p14="http://schemas.microsoft.com/office/powerpoint/2010/main" val="31906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714049479"/>
              </p:ext>
            </p:extLst>
          </p:nvPr>
        </p:nvGraphicFramePr>
        <p:xfrm>
          <a:off x="342900" y="1772816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30046" y="548680"/>
            <a:ext cx="8053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Основные технологии  системно-</a:t>
            </a:r>
            <a:r>
              <a:rPr lang="ru-RU" sz="2400" b="1" dirty="0" err="1">
                <a:solidFill>
                  <a:srgbClr val="002060"/>
                </a:solidFill>
                <a:latin typeface="+mj-lt"/>
              </a:rPr>
              <a:t>деятельностного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подхода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08595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проблемно-диалогическая</a:t>
            </a:r>
          </a:p>
          <a:p>
            <a:pPr algn="ctr"/>
            <a:r>
              <a:rPr lang="ru-RU" sz="1600" b="1" dirty="0"/>
              <a:t>технология</a:t>
            </a: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9319" y="2347095"/>
            <a:ext cx="1605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технология </a:t>
            </a:r>
            <a:r>
              <a:rPr lang="ru-RU" b="1" dirty="0">
                <a:latin typeface="+mj-lt"/>
              </a:rPr>
              <a:t>оценивания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4208" y="223272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технология </a:t>
            </a:r>
            <a:r>
              <a:rPr lang="ru-RU" b="1" dirty="0">
                <a:latin typeface="+mj-lt"/>
              </a:rPr>
              <a:t>продуктивного чтения </a:t>
            </a:r>
          </a:p>
        </p:txBody>
      </p:sp>
    </p:spTree>
    <p:extLst>
      <p:ext uri="{BB962C8B-B14F-4D97-AF65-F5344CB8AC3E}">
        <p14:creationId xmlns:p14="http://schemas.microsoft.com/office/powerpoint/2010/main" val="408472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590741890"/>
              </p:ext>
            </p:extLst>
          </p:nvPr>
        </p:nvGraphicFramePr>
        <p:xfrm>
          <a:off x="683568" y="2060848"/>
          <a:ext cx="8136904" cy="302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0168" y="414217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Реализация системно-</a:t>
            </a:r>
            <a:r>
              <a:rPr lang="ru-RU" sz="2400" b="1" dirty="0" err="1">
                <a:solidFill>
                  <a:srgbClr val="002060"/>
                </a:solidFill>
                <a:latin typeface="+mj-lt"/>
              </a:rPr>
              <a:t>деятельностного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 подхода на практике</a:t>
            </a:r>
          </a:p>
        </p:txBody>
      </p:sp>
    </p:spTree>
    <p:extLst>
      <p:ext uri="{BB962C8B-B14F-4D97-AF65-F5344CB8AC3E}">
        <p14:creationId xmlns:p14="http://schemas.microsoft.com/office/powerpoint/2010/main" val="272480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1EB62D43-4E38-49DB-8E30-7C0D6038A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graphicEl>
                                              <a:dgm id="{1EB62D43-4E38-49DB-8E30-7C0D6038A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graphicEl>
                                              <a:dgm id="{1EB62D43-4E38-49DB-8E30-7C0D6038A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>
                                            <p:graphicEl>
                                              <a:dgm id="{1EB62D43-4E38-49DB-8E30-7C0D6038A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BEC02C0-EED9-43C7-B1A9-55CE82557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>
                                            <p:graphicEl>
                                              <a:dgm id="{CBEC02C0-EED9-43C7-B1A9-55CE82557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graphicEl>
                                              <a:dgm id="{CBEC02C0-EED9-43C7-B1A9-55CE82557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graphicEl>
                                              <a:dgm id="{CBEC02C0-EED9-43C7-B1A9-55CE82557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439C899-DDF8-4004-8392-B2A83742B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>
                                            <p:graphicEl>
                                              <a:dgm id="{C439C899-DDF8-4004-8392-B2A83742B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graphicEl>
                                              <a:dgm id="{C439C899-DDF8-4004-8392-B2A83742B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>
                                            <p:graphicEl>
                                              <a:dgm id="{C439C899-DDF8-4004-8392-B2A83742BF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3359" y="548680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+mj-lt"/>
              </a:rPr>
              <a:t>Системно-</a:t>
            </a:r>
            <a:r>
              <a:rPr lang="ru-RU" sz="2000" b="1" dirty="0" err="1">
                <a:solidFill>
                  <a:srgbClr val="002060"/>
                </a:solidFill>
                <a:latin typeface="+mj-lt"/>
              </a:rPr>
              <a:t>деятельностный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 подход в школьных предметах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86412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Дети усваивают школьную программу с различной степенью интенсивности. Некоторые более склонны к предметам гуманитарного профиля. Этим детям легче усваивать такие предметы, как литература, история, обществознание и т. д. Другим легче даются точные дисциплины. Сгладить эти различия помогает системно-</a:t>
            </a:r>
            <a:r>
              <a:rPr lang="ru-RU" dirty="0" err="1">
                <a:latin typeface="+mn-lt"/>
              </a:rPr>
              <a:t>деятельностный</a:t>
            </a:r>
            <a:r>
              <a:rPr lang="ru-RU" dirty="0">
                <a:latin typeface="+mn-lt"/>
              </a:rPr>
              <a:t> подход. Математика, физика, химия и другие точные науки будут более понятны детям-гуманитариям, если они будут сами находить нужный материал, систематизировать его, обсуждать проблемные вопросы во время учебных дискуссий. Именно при использовании активных методов осуществляется интеграция различных областей знаний. Также системно-</a:t>
            </a:r>
            <a:r>
              <a:rPr lang="ru-RU" dirty="0" err="1">
                <a:latin typeface="+mn-lt"/>
              </a:rPr>
              <a:t>деятельностный</a:t>
            </a:r>
            <a:r>
              <a:rPr lang="ru-RU" dirty="0">
                <a:latin typeface="+mn-lt"/>
              </a:rPr>
              <a:t> подход и его методы помогут освоить гуманитарные предметы тем ученикам, которые имеют математический склад ума и предпочитают точные науки. Таким образом, новые методы и технологии позволяют каждому школьнику осваивать тот обязательный минимум знаний, который предусмотрен ФГОС.</a:t>
            </a:r>
          </a:p>
        </p:txBody>
      </p:sp>
    </p:spTree>
    <p:extLst>
      <p:ext uri="{BB962C8B-B14F-4D97-AF65-F5344CB8AC3E}">
        <p14:creationId xmlns:p14="http://schemas.microsoft.com/office/powerpoint/2010/main" val="30752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64334974"/>
              </p:ext>
            </p:extLst>
          </p:nvPr>
        </p:nvGraphicFramePr>
        <p:xfrm>
          <a:off x="342900" y="1772816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4048" y="548680"/>
            <a:ext cx="3733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Результаты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применения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4855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личностные</a:t>
            </a:r>
            <a:endParaRPr lang="ru-RU" sz="16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4595" y="2485594"/>
            <a:ext cx="195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+mj-lt"/>
              </a:rPr>
              <a:t>метапредметные</a:t>
            </a:r>
            <a:r>
              <a:rPr lang="ru-RU" b="1" dirty="0" smtClean="0">
                <a:latin typeface="+mj-lt"/>
              </a:rPr>
              <a:t> </a:t>
            </a:r>
            <a:endParaRPr lang="ru-RU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00" y="248559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предметные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400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69269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+mj-lt"/>
              </a:rPr>
              <a:t>Значение системно-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деятельностного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 подхода в современном образовании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66320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Системно-</a:t>
            </a:r>
            <a:r>
              <a:rPr lang="ru-RU" dirty="0" err="1">
                <a:latin typeface="+mn-lt"/>
              </a:rPr>
              <a:t>деятельностный</a:t>
            </a:r>
            <a:r>
              <a:rPr lang="ru-RU" dirty="0">
                <a:latin typeface="+mn-lt"/>
              </a:rPr>
              <a:t> подход помогает решить важную образовательную задачу современности – развитие детей, формирование активных личностей и компетентных профессионалов. В результате такого обучения дети не только усваивают школьную программу, но и приобретают множество полезных навыков, которые помогут им в жизни и профессиональной деятельности. Также в процессе такого обучения формируется система культурных ценностей человека.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501008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Все эти качества очень важны в условиях постоянного обновления информации. Интернет, пресса, телевидение оперируют огромным количеством информации. Человеку важно уметь находить актуальные знания, систематизировать и обрабатывать их. Человек с такими качествами востребован в современном обществе и будет способствовать его развитию.</a:t>
            </a:r>
          </a:p>
          <a:p>
            <a:r>
              <a:rPr lang="ru-RU" dirty="0">
                <a:latin typeface="+mn-lt"/>
              </a:rPr>
              <a:t>Именно поэтому системно-</a:t>
            </a:r>
            <a:r>
              <a:rPr lang="ru-RU" dirty="0" err="1">
                <a:latin typeface="+mn-lt"/>
              </a:rPr>
              <a:t>деятельностный</a:t>
            </a:r>
            <a:r>
              <a:rPr lang="ru-RU" dirty="0">
                <a:latin typeface="+mn-lt"/>
              </a:rPr>
              <a:t> подход – основа современного российского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2526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714</Words>
  <Application>Microsoft Office PowerPoint</Application>
  <PresentationFormat>Экран (4:3)</PresentationFormat>
  <Paragraphs>67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Системно-деятельностный подход – это такой метод, при котором ученик является активным субъектом педагогического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sla</cp:lastModifiedBy>
  <cp:revision>121</cp:revision>
  <dcterms:created xsi:type="dcterms:W3CDTF">2011-11-16T10:31:41Z</dcterms:created>
  <dcterms:modified xsi:type="dcterms:W3CDTF">2017-01-23T10:40:02Z</dcterms:modified>
</cp:coreProperties>
</file>