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9" r:id="rId3"/>
    <p:sldId id="259" r:id="rId4"/>
    <p:sldId id="260" r:id="rId5"/>
    <p:sldId id="266" r:id="rId6"/>
    <p:sldId id="265" r:id="rId7"/>
    <p:sldId id="270" r:id="rId8"/>
    <p:sldId id="271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52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рисунка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ключ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30.01.14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smtClean="0"/>
              <a:t>ТЕМА ОЭР</a:t>
            </a:r>
            <a:br>
              <a:rPr lang="ru-RU" sz="2400" dirty="0" smtClean="0"/>
            </a:br>
            <a:r>
              <a:rPr lang="ru-RU" sz="2400" dirty="0" smtClean="0"/>
              <a:t>Развитие </a:t>
            </a:r>
            <a:r>
              <a:rPr lang="ru-RU" sz="2400" u="sng" dirty="0" smtClean="0"/>
              <a:t>образовательной мотивации </a:t>
            </a:r>
            <a:r>
              <a:rPr lang="ru-RU" sz="2400" dirty="0" smtClean="0"/>
              <a:t>учащихся в ходе проектной деятельности в условиях социального партнерства</a:t>
            </a:r>
            <a:endParaRPr lang="ru-RU" sz="24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2014 год</a:t>
            </a:r>
          </a:p>
          <a:p>
            <a:endParaRPr lang="ru-RU" dirty="0"/>
          </a:p>
          <a:p>
            <a:r>
              <a:rPr lang="ru-RU" dirty="0" smtClean="0"/>
              <a:t>2 этап ОЭР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69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Образовательная мотивация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Традиционный </a:t>
            </a:r>
          </a:p>
          <a:p>
            <a:pPr marL="0" indent="0">
              <a:buNone/>
            </a:pPr>
            <a:r>
              <a:rPr lang="ru-RU" b="1" u="sng" dirty="0" smtClean="0"/>
              <a:t>Подход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Цели  успеваемости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 smtClean="0"/>
              <a:t>Новые требования ФГОС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Цели мастерства</a:t>
            </a:r>
          </a:p>
          <a:p>
            <a:pPr marL="0" indent="0">
              <a:buNone/>
            </a:pPr>
            <a:r>
              <a:rPr lang="ru-RU" dirty="0" smtClean="0"/>
              <a:t>(компетентности)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70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Сложность изучения мотивации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Недостаточная разработанность методик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ru-RU" dirty="0" smtClean="0"/>
              <a:t>Индивидуальный характер мотивационной структуры личности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71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Факторы развития мотивации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4294967295"/>
          </p:nvPr>
        </p:nvSpPr>
        <p:spPr>
          <a:xfrm>
            <a:off x="5508625" y="2649538"/>
            <a:ext cx="3635375" cy="35052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Содержание обучения</a:t>
            </a:r>
          </a:p>
          <a:p>
            <a:r>
              <a:rPr lang="ru-RU" dirty="0" smtClean="0"/>
              <a:t>Организация процесса обучения </a:t>
            </a:r>
          </a:p>
          <a:p>
            <a:r>
              <a:rPr lang="ru-RU" dirty="0" smtClean="0"/>
              <a:t>Взаимодействие в процессе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79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заголовок 2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ru-RU" sz="3200" dirty="0" smtClean="0"/>
              <a:t>Инновационный </a:t>
            </a:r>
            <a:r>
              <a:rPr lang="ru-RU" dirty="0" smtClean="0"/>
              <a:t>продукт</a:t>
            </a:r>
            <a:endParaRPr lang="ru-RU" dirty="0"/>
          </a:p>
        </p:txBody>
      </p:sp>
      <p:sp>
        <p:nvSpPr>
          <p:cNvPr id="4" name="Вертикальный текст 3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986373" y="1565782"/>
            <a:ext cx="4709938" cy="337814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</a:t>
            </a:r>
            <a:endParaRPr lang="ru-RU" dirty="0" smtClean="0"/>
          </a:p>
          <a:p>
            <a:pPr algn="ctr"/>
            <a:r>
              <a:rPr lang="ru-RU" sz="1400" dirty="0"/>
              <a:t>М</a:t>
            </a:r>
            <a:r>
              <a:rPr lang="ru-RU" sz="1400" dirty="0" smtClean="0"/>
              <a:t>етоды развития </a:t>
            </a:r>
            <a:r>
              <a:rPr lang="ru-RU" sz="5400" dirty="0" smtClean="0"/>
              <a:t>  </a:t>
            </a:r>
            <a:r>
              <a:rPr lang="ru-RU" sz="2400" dirty="0" err="1" smtClean="0"/>
              <a:t>Метррразр</a:t>
            </a:r>
            <a:r>
              <a:rPr lang="ru-RU" sz="5400" dirty="0" smtClean="0"/>
              <a:t>    </a:t>
            </a:r>
            <a:r>
              <a:rPr lang="ru-RU" sz="5400" dirty="0" smtClean="0"/>
              <a:t>М</a:t>
            </a:r>
          </a:p>
          <a:p>
            <a:pPr algn="ctr"/>
            <a:endParaRPr lang="ru-RU" sz="3600" dirty="0" smtClean="0"/>
          </a:p>
        </p:txBody>
      </p:sp>
      <p:sp>
        <p:nvSpPr>
          <p:cNvPr id="6" name="Овал 5"/>
          <p:cNvSpPr/>
          <p:nvPr/>
        </p:nvSpPr>
        <p:spPr>
          <a:xfrm>
            <a:off x="1072681" y="2650733"/>
            <a:ext cx="3575608" cy="18740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Методики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sz="1400" dirty="0"/>
              <a:t>д</a:t>
            </a:r>
            <a:r>
              <a:rPr lang="ru-RU" sz="1400" dirty="0" smtClean="0"/>
              <a:t>иагностики </a:t>
            </a:r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1072681" y="3167523"/>
            <a:ext cx="2761849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Модель мотивации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19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40620" y="155408"/>
            <a:ext cx="966536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МОДЕЛЬ РАЗВИТИЯ ОБРАЗОВАТЕЛЬНОЙ МОТИВАЦИИ СРЕДСТВАМИ СЕТЕВЫХ ПРОЕКТОВ</a:t>
            </a:r>
            <a:endParaRPr lang="ru-RU" b="1" dirty="0">
              <a:ln/>
              <a:solidFill>
                <a:schemeClr val="accent3"/>
              </a:solidFill>
              <a:latin typeface="Helvetica CY"/>
              <a:cs typeface="Helvetica CY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09453" y="2291997"/>
            <a:ext cx="917073" cy="91707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09453" y="3478852"/>
            <a:ext cx="917073" cy="91707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351079" y="2905066"/>
            <a:ext cx="917073" cy="91707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41994" y="2905066"/>
            <a:ext cx="917073" cy="917073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906114" y="3114377"/>
            <a:ext cx="81448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У</a:t>
            </a:r>
            <a:endParaRPr lang="ru-RU" sz="2800" b="1" dirty="0">
              <a:ln/>
              <a:solidFill>
                <a:schemeClr val="accent3"/>
              </a:solidFill>
              <a:latin typeface="Helvetica CY"/>
              <a:cs typeface="Helvetica CY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63805" y="3700492"/>
            <a:ext cx="966536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У</a:t>
            </a:r>
            <a:endParaRPr lang="ru-RU" sz="2800" b="1" dirty="0">
              <a:ln/>
              <a:solidFill>
                <a:schemeClr val="accent3"/>
              </a:solidFill>
              <a:latin typeface="Helvetica CY"/>
              <a:cs typeface="Helvetica CY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63805" y="2499827"/>
            <a:ext cx="966536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В</a:t>
            </a:r>
            <a:endParaRPr lang="ru-RU" sz="2800" b="1" dirty="0">
              <a:ln/>
              <a:solidFill>
                <a:schemeClr val="accent3"/>
              </a:solidFill>
              <a:latin typeface="Helvetica CY"/>
              <a:cs typeface="Helvetica CY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5874" y="3092657"/>
            <a:ext cx="99395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Р</a:t>
            </a:r>
            <a:endParaRPr lang="ru-RU" sz="2800" b="1" dirty="0">
              <a:ln/>
              <a:solidFill>
                <a:schemeClr val="accent3"/>
              </a:solidFill>
              <a:latin typeface="Helvetica CY"/>
              <a:cs typeface="Helvetica CY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851558" y="577899"/>
            <a:ext cx="1471366" cy="123748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-226815" y="923179"/>
            <a:ext cx="9665368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7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Устойчивость</a:t>
            </a:r>
          </a:p>
          <a:p>
            <a:pPr algn="ctr"/>
            <a:r>
              <a:rPr lang="ru-RU" sz="17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интереса</a:t>
            </a:r>
            <a:endParaRPr lang="ru-RU" sz="1700" b="1" dirty="0">
              <a:ln/>
              <a:solidFill>
                <a:schemeClr val="accent3"/>
              </a:solidFill>
              <a:latin typeface="Helvetica CY"/>
              <a:cs typeface="Helvetica CY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316771" y="2760499"/>
            <a:ext cx="1471366" cy="123748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718024" y="2986394"/>
            <a:ext cx="2677639" cy="8771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7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Постановка</a:t>
            </a:r>
          </a:p>
          <a:p>
            <a:pPr algn="ctr"/>
            <a:r>
              <a:rPr lang="ru-RU" sz="17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Личных </a:t>
            </a:r>
          </a:p>
          <a:p>
            <a:pPr algn="ctr"/>
            <a:r>
              <a:rPr lang="ru-RU" sz="17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целей</a:t>
            </a:r>
            <a:endParaRPr lang="ru-RU" sz="1700" b="1" dirty="0">
              <a:ln/>
              <a:solidFill>
                <a:schemeClr val="accent3"/>
              </a:solidFill>
              <a:latin typeface="Helvetica CY"/>
              <a:cs typeface="Helvetica CY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57851" y="2760499"/>
            <a:ext cx="1471366" cy="123748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-442380" y="3086740"/>
            <a:ext cx="3071826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700" b="1" dirty="0" err="1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Сотрудни</a:t>
            </a:r>
            <a:r>
              <a:rPr lang="ru-RU" sz="17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-</a:t>
            </a:r>
          </a:p>
          <a:p>
            <a:pPr algn="ctr"/>
            <a:r>
              <a:rPr lang="ru-RU" sz="1700" b="1" dirty="0" err="1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чество</a:t>
            </a:r>
            <a:endParaRPr lang="ru-RU" sz="1700" b="1" dirty="0">
              <a:ln/>
              <a:solidFill>
                <a:schemeClr val="accent3"/>
              </a:solidFill>
              <a:latin typeface="Helvetica CY"/>
              <a:cs typeface="Helvetica CY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786677" y="4860048"/>
            <a:ext cx="1471366" cy="123748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-282035" y="5022395"/>
            <a:ext cx="9665368" cy="8771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7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Новые </a:t>
            </a:r>
          </a:p>
          <a:p>
            <a:pPr algn="ctr"/>
            <a:r>
              <a:rPr lang="ru-RU" sz="17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Способы</a:t>
            </a:r>
          </a:p>
          <a:p>
            <a:pPr algn="ctr"/>
            <a:r>
              <a:rPr lang="ru-RU" sz="1700" b="1" dirty="0" smtClean="0">
                <a:ln/>
                <a:solidFill>
                  <a:schemeClr val="accent3"/>
                </a:solidFill>
                <a:latin typeface="Helvetica CY"/>
                <a:cs typeface="Helvetica CY"/>
              </a:rPr>
              <a:t>действия</a:t>
            </a:r>
            <a:endParaRPr lang="ru-RU" sz="1700" b="1" dirty="0">
              <a:ln/>
              <a:solidFill>
                <a:schemeClr val="accent3"/>
              </a:solidFill>
              <a:latin typeface="Helvetica CY"/>
              <a:cs typeface="Helvetica CY"/>
            </a:endParaRPr>
          </a:p>
        </p:txBody>
      </p:sp>
      <p:sp>
        <p:nvSpPr>
          <p:cNvPr id="32" name="Двойная стрелка влево/вправо 31"/>
          <p:cNvSpPr/>
          <p:nvPr/>
        </p:nvSpPr>
        <p:spPr>
          <a:xfrm>
            <a:off x="6331650" y="3261830"/>
            <a:ext cx="896766" cy="241253"/>
          </a:xfrm>
          <a:prstGeom prst="left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войная стрелка влево/вправо 32"/>
          <p:cNvSpPr/>
          <p:nvPr/>
        </p:nvSpPr>
        <p:spPr>
          <a:xfrm>
            <a:off x="1871549" y="3219496"/>
            <a:ext cx="896766" cy="241253"/>
          </a:xfrm>
          <a:prstGeom prst="left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войная стрелка влево/вправо 34"/>
          <p:cNvSpPr/>
          <p:nvPr/>
        </p:nvSpPr>
        <p:spPr>
          <a:xfrm rot="5400000">
            <a:off x="4325187" y="4507362"/>
            <a:ext cx="464123" cy="241253"/>
          </a:xfrm>
          <a:prstGeom prst="left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войная стрелка влево/вправо 35"/>
          <p:cNvSpPr/>
          <p:nvPr/>
        </p:nvSpPr>
        <p:spPr>
          <a:xfrm rot="5400000">
            <a:off x="4325187" y="1939309"/>
            <a:ext cx="464123" cy="241253"/>
          </a:xfrm>
          <a:prstGeom prst="left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Скругленная соединительная линия 45"/>
          <p:cNvCxnSpPr>
            <a:endCxn id="25" idx="0"/>
          </p:cNvCxnSpPr>
          <p:nvPr/>
        </p:nvCxnSpPr>
        <p:spPr>
          <a:xfrm>
            <a:off x="5258043" y="1097280"/>
            <a:ext cx="2794411" cy="1663219"/>
          </a:xfrm>
          <a:prstGeom prst="curvedConnector2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Скругленная соединительная линия 46"/>
          <p:cNvCxnSpPr>
            <a:endCxn id="27" idx="0"/>
          </p:cNvCxnSpPr>
          <p:nvPr/>
        </p:nvCxnSpPr>
        <p:spPr>
          <a:xfrm rot="10800000" flipV="1">
            <a:off x="1093534" y="1046767"/>
            <a:ext cx="2758024" cy="1713731"/>
          </a:xfrm>
          <a:prstGeom prst="curvedConnector2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Скругленная соединительная линия 51"/>
          <p:cNvCxnSpPr>
            <a:endCxn id="27" idx="4"/>
          </p:cNvCxnSpPr>
          <p:nvPr/>
        </p:nvCxnSpPr>
        <p:spPr>
          <a:xfrm rot="10800000">
            <a:off x="1093534" y="3997980"/>
            <a:ext cx="2651728" cy="1516336"/>
          </a:xfrm>
          <a:prstGeom prst="curvedConnector2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>
            <a:endCxn id="25" idx="4"/>
          </p:cNvCxnSpPr>
          <p:nvPr/>
        </p:nvCxnSpPr>
        <p:spPr>
          <a:xfrm flipV="1">
            <a:off x="5258043" y="3997980"/>
            <a:ext cx="2794411" cy="1516336"/>
          </a:xfrm>
          <a:prstGeom prst="curvedConnector2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5026526" y="2760499"/>
            <a:ext cx="447853" cy="353878"/>
          </a:xfrm>
          <a:prstGeom prst="straightConnector1">
            <a:avLst/>
          </a:prstGeom>
          <a:ln>
            <a:solidFill>
              <a:srgbClr val="FFFFFF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3627631" y="3621889"/>
            <a:ext cx="447853" cy="353878"/>
          </a:xfrm>
          <a:prstGeom prst="straightConnector1">
            <a:avLst/>
          </a:prstGeom>
          <a:ln>
            <a:solidFill>
              <a:srgbClr val="FFFFFF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H="1">
            <a:off x="5026526" y="3774289"/>
            <a:ext cx="571150" cy="353878"/>
          </a:xfrm>
          <a:prstGeom prst="straightConnector1">
            <a:avLst/>
          </a:prstGeom>
          <a:ln>
            <a:solidFill>
              <a:srgbClr val="FFFFFF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flipH="1">
            <a:off x="3720602" y="2760499"/>
            <a:ext cx="388851" cy="353878"/>
          </a:xfrm>
          <a:prstGeom prst="straightConnector1">
            <a:avLst/>
          </a:prstGeom>
          <a:ln>
            <a:solidFill>
              <a:srgbClr val="FFFFFF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19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640296"/>
              </p:ext>
            </p:extLst>
          </p:nvPr>
        </p:nvGraphicFramePr>
        <p:xfrm>
          <a:off x="628808" y="1615532"/>
          <a:ext cx="8009406" cy="4925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Документ" r:id="rId3" imgW="9398000" imgH="5778500" progId="Word.Document.12">
                  <p:embed/>
                </p:oleObj>
              </mc:Choice>
              <mc:Fallback>
                <p:oleObj name="Документ" r:id="rId3" imgW="9398000" imgH="577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808" y="1615532"/>
                        <a:ext cx="8009406" cy="4925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8807" y="209593"/>
            <a:ext cx="8236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Возможности сетевых проектов в развитии мотивации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55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err="1" smtClean="0"/>
              <a:t>Диагностическиий</a:t>
            </a:r>
            <a:r>
              <a:rPr lang="ru-RU" sz="1600" dirty="0" smtClean="0"/>
              <a:t> комплекс</a:t>
            </a: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377085" y="2784475"/>
            <a:ext cx="3767328" cy="1554480"/>
          </a:xfrm>
        </p:spPr>
        <p:txBody>
          <a:bodyPr/>
          <a:lstStyle/>
          <a:p>
            <a:r>
              <a:rPr lang="ru-RU" dirty="0" smtClean="0"/>
              <a:t>Диагностика процесса </a:t>
            </a:r>
          </a:p>
          <a:p>
            <a:pPr marL="0" indent="0">
              <a:buNone/>
            </a:pPr>
            <a:r>
              <a:rPr lang="ru-RU" sz="1100" dirty="0" smtClean="0"/>
              <a:t>Рефлексивные отчеты</a:t>
            </a:r>
          </a:p>
          <a:p>
            <a:pPr marL="0" indent="0">
              <a:buNone/>
            </a:pPr>
            <a:r>
              <a:rPr lang="ru-RU" sz="1100" dirty="0" err="1" smtClean="0"/>
              <a:t>взаимооценка</a:t>
            </a:r>
            <a:endParaRPr lang="ru-RU" sz="11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Диагностика на выходе</a:t>
            </a:r>
          </a:p>
          <a:p>
            <a:pPr marL="0" indent="0">
              <a:buNone/>
            </a:pPr>
            <a:r>
              <a:rPr lang="ru-RU" sz="4400" dirty="0" smtClean="0"/>
              <a:t>Самооценка участия в проекте</a:t>
            </a:r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Анализ продуктов деятельности  </a:t>
            </a:r>
            <a:endParaRPr lang="ru-RU" sz="4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Диагностика </a:t>
            </a:r>
          </a:p>
          <a:p>
            <a:pPr marL="0" indent="0">
              <a:buNone/>
            </a:pPr>
            <a:r>
              <a:rPr lang="ru-RU" dirty="0" smtClean="0"/>
              <a:t>На входе</a:t>
            </a:r>
          </a:p>
          <a:p>
            <a:pPr marL="0" indent="0">
              <a:buNone/>
            </a:pPr>
            <a:r>
              <a:rPr lang="ru-RU" sz="1400" dirty="0" smtClean="0"/>
              <a:t>Анкета Ильюшина Л.С.</a:t>
            </a:r>
          </a:p>
          <a:p>
            <a:pPr marL="0" indent="0">
              <a:buNone/>
            </a:pPr>
            <a:r>
              <a:rPr lang="ru-RU" sz="1400" dirty="0" smtClean="0"/>
              <a:t>Методика «Моя проектная биография»</a:t>
            </a:r>
          </a:p>
          <a:p>
            <a:pPr marL="0" indent="0">
              <a:buNone/>
            </a:pPr>
            <a:r>
              <a:rPr lang="ru-RU" sz="1400" dirty="0" smtClean="0"/>
              <a:t>Самооценка мотивации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840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Качество сетевого проекта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Наличие реальных образовательных объектов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ru-RU" dirty="0" smtClean="0"/>
              <a:t>Ясность формулировки конечного продукта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ru-RU" dirty="0" smtClean="0"/>
              <a:t>Связь с потребностями учащихся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36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Бытие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Бытие.thmx</Template>
  <TotalTime>159</TotalTime>
  <Words>133</Words>
  <Application>Microsoft Macintosh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Бытие</vt:lpstr>
      <vt:lpstr>Документ</vt:lpstr>
      <vt:lpstr>ТЕМА ОЭР Развитие образовательной мотивации учащихся в ходе проектной деятельности в условиях социального партнерства</vt:lpstr>
      <vt:lpstr>Образовательная мотивация</vt:lpstr>
      <vt:lpstr>Сложность изучения мотивации</vt:lpstr>
      <vt:lpstr>Факторы развития мотивации</vt:lpstr>
      <vt:lpstr>Инновационный продукт</vt:lpstr>
      <vt:lpstr>Презентация PowerPoint</vt:lpstr>
      <vt:lpstr>Презентация PowerPoint</vt:lpstr>
      <vt:lpstr>Диагностическиий комплекс</vt:lpstr>
      <vt:lpstr>Качество сетевого проекта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Valeria Meng</dc:creator>
  <cp:lastModifiedBy>tamme</cp:lastModifiedBy>
  <cp:revision>16</cp:revision>
  <dcterms:created xsi:type="dcterms:W3CDTF">2014-01-27T19:58:13Z</dcterms:created>
  <dcterms:modified xsi:type="dcterms:W3CDTF">2014-01-30T06:00:17Z</dcterms:modified>
</cp:coreProperties>
</file>