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6" r:id="rId9"/>
    <p:sldId id="269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531460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Рекомендации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разработке рабочих программ к основным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общеобразовательным программам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Требования к структуре, содержанию, оформлению.</a:t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89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071" y="130621"/>
            <a:ext cx="2952328" cy="70609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Титульный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лист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32444" y="332656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структурный </a:t>
            </a:r>
            <a:r>
              <a:rPr lang="ru-RU" dirty="0"/>
              <a:t>элемент программы, представляющий первоначальные сведения </a:t>
            </a:r>
            <a:r>
              <a:rPr lang="ru-RU" dirty="0" smtClean="0"/>
              <a:t>о </a:t>
            </a:r>
            <a:r>
              <a:rPr lang="ru-RU" dirty="0"/>
              <a:t>программе. 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122978"/>
            <a:ext cx="8113774" cy="39703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Титульный лист включает:</a:t>
            </a:r>
          </a:p>
          <a:p>
            <a:r>
              <a:rPr lang="ru-RU" b="1" dirty="0" smtClean="0"/>
              <a:t>1. Полное </a:t>
            </a:r>
            <a:r>
              <a:rPr lang="ru-RU" b="1" dirty="0"/>
              <a:t>наименование образовательного учреждения (в соответствии с Уставом).</a:t>
            </a:r>
          </a:p>
          <a:p>
            <a:r>
              <a:rPr lang="ru-RU" b="1" dirty="0" smtClean="0"/>
              <a:t>2. Наименование </a:t>
            </a:r>
            <a:r>
              <a:rPr lang="ru-RU" b="1" dirty="0"/>
              <a:t>«Рабочая </a:t>
            </a:r>
            <a:r>
              <a:rPr lang="ru-RU" b="1" dirty="0" smtClean="0"/>
              <a:t>программа младшей группы»</a:t>
            </a:r>
            <a:endParaRPr lang="ru-RU" b="1" dirty="0"/>
          </a:p>
          <a:p>
            <a:r>
              <a:rPr lang="ru-RU" b="1" dirty="0" smtClean="0"/>
              <a:t>3. Срок </a:t>
            </a:r>
            <a:r>
              <a:rPr lang="ru-RU" b="1" dirty="0"/>
              <a:t>реализации </a:t>
            </a:r>
            <a:r>
              <a:rPr lang="ru-RU" b="1" dirty="0" smtClean="0"/>
              <a:t>программы:  на 2013-2014 учебный год</a:t>
            </a:r>
            <a:endParaRPr lang="ru-RU" b="1" dirty="0"/>
          </a:p>
          <a:p>
            <a:r>
              <a:rPr lang="ru-RU" b="1" dirty="0" smtClean="0"/>
              <a:t>4. Грифы </a:t>
            </a:r>
            <a:r>
              <a:rPr lang="ru-RU" b="1" dirty="0"/>
              <a:t>рассмотрения, согласования (с указание номера протокола и даты рассмотрения) </a:t>
            </a:r>
          </a:p>
          <a:p>
            <a:r>
              <a:rPr lang="ru-RU" b="1" dirty="0"/>
              <a:t>и утверждение рабочей программы (с указанием номера приказа и подписи </a:t>
            </a:r>
            <a:r>
              <a:rPr lang="ru-RU" b="1" dirty="0" smtClean="0"/>
              <a:t>руководителя образовательного учреждения).</a:t>
            </a:r>
            <a:endParaRPr lang="ru-RU" b="1" dirty="0"/>
          </a:p>
          <a:p>
            <a:r>
              <a:rPr lang="ru-RU" b="1" dirty="0" smtClean="0"/>
              <a:t>5. Ф.И.О</a:t>
            </a:r>
            <a:r>
              <a:rPr lang="ru-RU" b="1" dirty="0"/>
              <a:t>. педагога.</a:t>
            </a:r>
          </a:p>
          <a:p>
            <a:r>
              <a:rPr lang="ru-RU" b="1" dirty="0" smtClean="0"/>
              <a:t>6. Название </a:t>
            </a:r>
            <a:r>
              <a:rPr lang="ru-RU" b="1" dirty="0"/>
              <a:t>города.</a:t>
            </a:r>
          </a:p>
          <a:p>
            <a:r>
              <a:rPr lang="ru-RU" b="1" dirty="0" smtClean="0"/>
              <a:t>7. Год </a:t>
            </a:r>
            <a:r>
              <a:rPr lang="ru-RU" b="1" dirty="0"/>
              <a:t>составления программы</a:t>
            </a:r>
            <a:r>
              <a:rPr lang="ru-RU" b="1" dirty="0" smtClean="0"/>
              <a:t>.</a:t>
            </a:r>
            <a:endParaRPr lang="ru-RU" b="1" dirty="0"/>
          </a:p>
          <a:p>
            <a:r>
              <a:rPr lang="ru-RU" b="1" dirty="0" smtClean="0">
                <a:solidFill>
                  <a:srgbClr val="FF0000"/>
                </a:solidFill>
              </a:rPr>
              <a:t>Рабочую программу прошиваем по всем правилам: нумеруем страницы,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печать, подпись руководителя.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296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784" y="332656"/>
            <a:ext cx="4186808" cy="56207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Уточняем!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679897"/>
            <a:ext cx="8208912" cy="36933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Нормативно-правовыми </a:t>
            </a:r>
            <a:r>
              <a:rPr lang="ru-RU" dirty="0"/>
              <a:t>документами не определены требования к рабочей программе. Педагог самостоятельно выбирает форму записей текстового варианта рабочей программы. </a:t>
            </a:r>
            <a:endParaRPr lang="ru-RU" dirty="0" smtClean="0"/>
          </a:p>
          <a:p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Вариант </a:t>
            </a:r>
            <a:r>
              <a:rPr lang="ru-RU" dirty="0"/>
              <a:t>рабочей программы может быть составлен по аналогии с </a:t>
            </a:r>
            <a:r>
              <a:rPr lang="ru-RU" dirty="0" smtClean="0"/>
              <a:t>основной общеобразовательной  программой, </a:t>
            </a:r>
            <a:r>
              <a:rPr lang="ru-RU" dirty="0"/>
              <a:t>но при этом следует помнить, что рабочая программа должна показывать, </a:t>
            </a:r>
            <a:r>
              <a:rPr lang="ru-RU" dirty="0">
                <a:solidFill>
                  <a:srgbClr val="FF0000"/>
                </a:solidFill>
              </a:rPr>
              <a:t>как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с учетом конкретных условий</a:t>
            </a:r>
            <a:r>
              <a:rPr lang="ru-RU" dirty="0"/>
              <a:t>, образовательных потребностей и особенностей контингента </a:t>
            </a:r>
            <a:r>
              <a:rPr lang="ru-RU" dirty="0" smtClean="0"/>
              <a:t>воспитанников </a:t>
            </a:r>
            <a:r>
              <a:rPr lang="ru-RU" dirty="0" smtClean="0">
                <a:solidFill>
                  <a:srgbClr val="FF0000"/>
                </a:solidFill>
              </a:rPr>
              <a:t>педагог </a:t>
            </a:r>
            <a:r>
              <a:rPr lang="ru-RU" dirty="0">
                <a:solidFill>
                  <a:srgbClr val="FF0000"/>
                </a:solidFill>
              </a:rPr>
              <a:t>создает </a:t>
            </a:r>
            <a:r>
              <a:rPr lang="ru-RU" dirty="0" smtClean="0">
                <a:solidFill>
                  <a:srgbClr val="FF0000"/>
                </a:solidFill>
              </a:rPr>
              <a:t>модель </a:t>
            </a:r>
            <a:r>
              <a:rPr lang="ru-RU" dirty="0">
                <a:solidFill>
                  <a:srgbClr val="FF0000"/>
                </a:solidFill>
              </a:rPr>
              <a:t>образования </a:t>
            </a:r>
            <a:r>
              <a:rPr lang="ru-RU" dirty="0"/>
              <a:t>на основе государственных стандартов.</a:t>
            </a:r>
          </a:p>
          <a:p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Во </a:t>
            </a:r>
            <a:r>
              <a:rPr lang="ru-RU" dirty="0"/>
              <a:t>избежание разночтений на уровне образовательного учреждения </a:t>
            </a:r>
            <a:r>
              <a:rPr lang="ru-RU" dirty="0" smtClean="0"/>
              <a:t>рекомендуется </a:t>
            </a:r>
            <a:r>
              <a:rPr lang="ru-RU" dirty="0"/>
              <a:t>разработать единые подходы к написанию и оформлению рабочих программ, закрепив их  </a:t>
            </a:r>
            <a:r>
              <a:rPr lang="ru-RU" b="1" dirty="0">
                <a:solidFill>
                  <a:srgbClr val="FF0000"/>
                </a:solidFill>
              </a:rPr>
              <a:t>Положением о рабочей программе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3723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45224"/>
            <a:ext cx="7056784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620688"/>
            <a:ext cx="7704856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В итоге: Рабочие программы должны </a:t>
            </a:r>
            <a:r>
              <a:rPr lang="ru-RU" b="1" dirty="0">
                <a:solidFill>
                  <a:srgbClr val="FF0000"/>
                </a:solidFill>
              </a:rPr>
              <a:t>обеспечивать достижение планируемых результатов освоения основной образовательной программы </a:t>
            </a:r>
            <a:r>
              <a:rPr lang="ru-RU" b="1" dirty="0" smtClean="0">
                <a:solidFill>
                  <a:srgbClr val="FF0000"/>
                </a:solidFill>
              </a:rPr>
              <a:t>дошкольного учреждения </a:t>
            </a:r>
            <a:r>
              <a:rPr lang="ru-RU" b="1" dirty="0">
                <a:solidFill>
                  <a:srgbClr val="FF0000"/>
                </a:solidFill>
              </a:rPr>
              <a:t>с учетом требований федерального государственного образовательного стандарта.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64605"/>
            <a:ext cx="2160240" cy="32730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88164"/>
            <a:ext cx="1728192" cy="2071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0711"/>
            <a:ext cx="1728192" cy="2071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люс 4"/>
          <p:cNvSpPr/>
          <p:nvPr/>
        </p:nvSpPr>
        <p:spPr>
          <a:xfrm>
            <a:off x="2339752" y="3179262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 5"/>
          <p:cNvSpPr/>
          <p:nvPr/>
        </p:nvSpPr>
        <p:spPr>
          <a:xfrm>
            <a:off x="4996834" y="3168994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14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908720"/>
            <a:ext cx="3960440" cy="5630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529208" y="116632"/>
            <a:ext cx="8229600" cy="792088"/>
          </a:xfrm>
          <a:prstGeom prst="rect">
            <a:avLst/>
          </a:prstGeom>
        </p:spPr>
        <p:txBody>
          <a:bodyPr>
            <a:normAutofit fontScale="92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Методические рекомендации были предложены в ноябре 2012 года. 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72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Рабочая программа –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документ?...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764704"/>
            <a:ext cx="59766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Содержание </a:t>
            </a:r>
            <a:r>
              <a:rPr lang="ru-RU" b="1" dirty="0"/>
              <a:t>образования определенного уровня и направленности в конкретном образовательном учреждении определяется </a:t>
            </a:r>
            <a:r>
              <a:rPr lang="ru-RU" b="1" dirty="0" smtClean="0">
                <a:solidFill>
                  <a:srgbClr val="FF0000"/>
                </a:solidFill>
              </a:rPr>
              <a:t>основной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образовательной программой</a:t>
            </a:r>
            <a:r>
              <a:rPr lang="ru-RU" b="1" dirty="0" smtClean="0"/>
              <a:t>, </a:t>
            </a:r>
            <a:r>
              <a:rPr lang="ru-RU" b="1" dirty="0"/>
              <a:t>разрабатываемой, принимаемой и реализуемой образовательным учреждением самостоятельно.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492896"/>
            <a:ext cx="69847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Рабочая программа </a:t>
            </a:r>
            <a:r>
              <a:rPr lang="ru-RU" b="1" dirty="0"/>
              <a:t>– документ, </a:t>
            </a:r>
            <a:r>
              <a:rPr lang="ru-RU" b="1" u="sng" dirty="0"/>
              <a:t>характеризующий систему организации</a:t>
            </a:r>
            <a:r>
              <a:rPr lang="ru-RU" b="1" dirty="0"/>
              <a:t> образовательной </a:t>
            </a:r>
            <a:r>
              <a:rPr lang="ru-RU" b="1" dirty="0" smtClean="0"/>
              <a:t>деятельности</a:t>
            </a:r>
            <a:r>
              <a:rPr lang="ru-RU" b="1" dirty="0"/>
              <a:t>.</a:t>
            </a:r>
            <a:endParaRPr lang="ru-RU" b="1" dirty="0" smtClean="0"/>
          </a:p>
          <a:p>
            <a:pPr algn="just"/>
            <a:endParaRPr lang="ru-RU" b="1" dirty="0" smtClean="0">
              <a:solidFill>
                <a:srgbClr val="FF0000"/>
              </a:solidFill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Рабочая программа </a:t>
            </a:r>
            <a:r>
              <a:rPr lang="ru-RU" b="1" dirty="0" smtClean="0"/>
              <a:t>- </a:t>
            </a:r>
            <a:r>
              <a:rPr lang="ru-RU" b="1" dirty="0"/>
              <a:t>документ, разрабатываемый образовательным учреждением в целях определения объема, структуры и содержания </a:t>
            </a:r>
            <a:r>
              <a:rPr lang="ru-RU" b="1" dirty="0" smtClean="0"/>
              <a:t>образовательного </a:t>
            </a:r>
            <a:r>
              <a:rPr lang="ru-RU" b="1" dirty="0"/>
              <a:t>процесса по </a:t>
            </a:r>
            <a:r>
              <a:rPr lang="ru-RU" b="1" dirty="0" smtClean="0"/>
              <a:t>определенному направлению или в данной конкретной группе (младшая, старшая, логопедическая, оздоровительная и т.д.) </a:t>
            </a:r>
          </a:p>
          <a:p>
            <a:pPr algn="just"/>
            <a:r>
              <a:rPr lang="ru-RU" b="1" dirty="0" smtClean="0"/>
              <a:t>Цель </a:t>
            </a:r>
            <a:r>
              <a:rPr lang="ru-RU" b="1" dirty="0"/>
              <a:t>рабочей программы – планирование, организация и управление </a:t>
            </a:r>
            <a:r>
              <a:rPr lang="ru-RU" b="1" dirty="0" smtClean="0"/>
              <a:t>образовательным  процессом.</a:t>
            </a:r>
            <a:endParaRPr lang="ru-RU" b="1" dirty="0"/>
          </a:p>
          <a:p>
            <a:pPr algn="ctr"/>
            <a:endParaRPr lang="ru-RU" sz="1600" b="1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526812" y="5517232"/>
            <a:ext cx="784887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Задачи</a:t>
            </a:r>
            <a:r>
              <a:rPr lang="ru-RU" dirty="0"/>
              <a:t> </a:t>
            </a:r>
            <a:r>
              <a:rPr lang="ru-RU" dirty="0" smtClean="0"/>
              <a:t>рабочей  </a:t>
            </a:r>
            <a:r>
              <a:rPr lang="ru-RU" dirty="0"/>
              <a:t>программы – определение содержания объема, методических </a:t>
            </a:r>
            <a:r>
              <a:rPr lang="ru-RU" dirty="0" smtClean="0"/>
              <a:t>подходов с </a:t>
            </a:r>
            <a:r>
              <a:rPr lang="ru-RU" dirty="0"/>
              <a:t>учетом особенностей образовательного </a:t>
            </a:r>
            <a:r>
              <a:rPr lang="ru-RU" dirty="0" smtClean="0"/>
              <a:t>процесса учреждения </a:t>
            </a:r>
            <a:r>
              <a:rPr lang="ru-RU" dirty="0"/>
              <a:t>и контингента </a:t>
            </a:r>
            <a:r>
              <a:rPr lang="ru-RU" dirty="0" smtClean="0"/>
              <a:t>воспитанников </a:t>
            </a:r>
            <a:r>
              <a:rPr lang="ru-RU" dirty="0"/>
              <a:t>в </a:t>
            </a:r>
            <a:r>
              <a:rPr lang="ru-RU" u="sng" dirty="0"/>
              <a:t>текущем учебном году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5135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02296" y="260648"/>
            <a:ext cx="78301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Основная общеобразовательная программа </a:t>
            </a:r>
            <a:r>
              <a:rPr lang="ru-RU" dirty="0"/>
              <a:t>составляется на основе </a:t>
            </a:r>
            <a:r>
              <a:rPr lang="ru-RU" dirty="0" smtClean="0"/>
              <a:t>требований </a:t>
            </a:r>
            <a:r>
              <a:rPr lang="ru-RU" dirty="0"/>
              <a:t>к результатам </a:t>
            </a:r>
            <a:r>
              <a:rPr lang="ru-RU" dirty="0" smtClean="0"/>
              <a:t>образования </a:t>
            </a:r>
            <a:r>
              <a:rPr lang="ru-RU" dirty="0"/>
              <a:t>представленных в федеральном государственном образовательном стандарте </a:t>
            </a:r>
            <a:r>
              <a:rPr lang="ru-RU" dirty="0" smtClean="0"/>
              <a:t>образования</a:t>
            </a:r>
            <a:r>
              <a:rPr lang="ru-RU" dirty="0"/>
              <a:t>. В ней также учитываются основные идеи и положения программы развития и формирование </a:t>
            </a:r>
            <a:r>
              <a:rPr lang="ru-RU" dirty="0" smtClean="0"/>
              <a:t>действий</a:t>
            </a:r>
            <a:r>
              <a:rPr lang="ru-RU" dirty="0"/>
              <a:t>, даются общие рекомендации методического </a:t>
            </a:r>
            <a:r>
              <a:rPr lang="ru-RU" dirty="0" smtClean="0"/>
              <a:t>характера.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49812" y="2081521"/>
            <a:ext cx="22168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федерального </a:t>
            </a:r>
            <a:r>
              <a:rPr lang="ru-RU" sz="1600" dirty="0"/>
              <a:t>государственного образовательного </a:t>
            </a:r>
            <a:r>
              <a:rPr lang="ru-RU" sz="1600" dirty="0" smtClean="0"/>
              <a:t>стандарта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49813" y="3172167"/>
            <a:ext cx="22785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Основной общеобразовательной программы ДОУ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87310" y="2393585"/>
            <a:ext cx="29406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Разработка рабочей </a:t>
            </a:r>
            <a:r>
              <a:rPr lang="ru-RU" dirty="0" smtClean="0">
                <a:solidFill>
                  <a:srgbClr val="FF0000"/>
                </a:solidFill>
              </a:rPr>
              <a:t>программы </a:t>
            </a:r>
            <a:r>
              <a:rPr lang="ru-RU" dirty="0" smtClean="0"/>
              <a:t>осуществляется </a:t>
            </a:r>
            <a:r>
              <a:rPr lang="ru-RU" dirty="0"/>
              <a:t>образовательным учреждением на </a:t>
            </a:r>
            <a:r>
              <a:rPr lang="ru-RU" dirty="0" smtClean="0"/>
              <a:t>основе: 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852555" y="2620130"/>
            <a:ext cx="779593" cy="3048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45506">
            <a:off x="4833570" y="3296928"/>
            <a:ext cx="8175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491880" y="4077072"/>
            <a:ext cx="5400600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Разрабатывается</a:t>
            </a:r>
            <a:r>
              <a:rPr lang="ru-RU" b="1" dirty="0" smtClean="0"/>
              <a:t> – рабочей группой, конкретным специалистом учреждения (муз. руководитель, логопед, руковод. </a:t>
            </a:r>
            <a:r>
              <a:rPr lang="ru-RU" b="1" dirty="0"/>
              <a:t>ф</a:t>
            </a:r>
            <a:r>
              <a:rPr lang="ru-RU" b="1" dirty="0" smtClean="0"/>
              <a:t>изического воспитания и т.д.)</a:t>
            </a:r>
          </a:p>
          <a:p>
            <a:endParaRPr lang="ru-RU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Принимается</a:t>
            </a:r>
            <a:r>
              <a:rPr lang="ru-RU" b="1" dirty="0" smtClean="0"/>
              <a:t> на заседании органа самоуправления ДОУ в соответствии с Уставом.</a:t>
            </a:r>
          </a:p>
          <a:p>
            <a:endParaRPr lang="ru-RU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Утверждается</a:t>
            </a:r>
            <a:r>
              <a:rPr lang="ru-RU" b="1" dirty="0" smtClean="0"/>
              <a:t> приказом руководителя ДОУ.</a:t>
            </a:r>
          </a:p>
        </p:txBody>
      </p:sp>
      <p:pic>
        <p:nvPicPr>
          <p:cNvPr id="4102" name="Picture 6" descr="H:\DCIM\100KZ650\100_284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108" y="4233051"/>
            <a:ext cx="3025462" cy="227336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9408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79712" y="624567"/>
            <a:ext cx="6420360" cy="8033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Рабочая программа выполняет следующие основные функции:</a:t>
            </a:r>
            <a:b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628800"/>
            <a:ext cx="8496944" cy="45243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нормативную </a:t>
            </a:r>
            <a:r>
              <a:rPr lang="ru-RU" dirty="0"/>
              <a:t>(рабочая программа документ, на основе которого осуществляется контроль </a:t>
            </a:r>
            <a:r>
              <a:rPr lang="ru-RU" dirty="0" smtClean="0"/>
              <a:t>по реализации основной общеобразовательной </a:t>
            </a:r>
            <a:r>
              <a:rPr lang="ru-RU" dirty="0"/>
              <a:t>программы, полнотой усвоения </a:t>
            </a:r>
            <a:r>
              <a:rPr lang="ru-RU" dirty="0" smtClean="0"/>
              <a:t>материала</a:t>
            </a:r>
            <a:r>
              <a:rPr lang="ru-RU" dirty="0"/>
              <a:t>, а также определяется </a:t>
            </a:r>
            <a:r>
              <a:rPr lang="ru-RU" dirty="0" smtClean="0"/>
              <a:t>график системы мониторинга планируемых результатов)</a:t>
            </a:r>
          </a:p>
          <a:p>
            <a:endParaRPr lang="ru-RU" dirty="0"/>
          </a:p>
          <a:p>
            <a:r>
              <a:rPr lang="ru-RU" dirty="0" smtClean="0"/>
              <a:t>2. информационную </a:t>
            </a:r>
            <a:r>
              <a:rPr lang="ru-RU" dirty="0"/>
              <a:t>(позволяет получить представление о целях содержания, последовательности изучения </a:t>
            </a:r>
            <a:r>
              <a:rPr lang="ru-RU" dirty="0" smtClean="0"/>
              <a:t>материала </a:t>
            </a:r>
            <a:r>
              <a:rPr lang="ru-RU" dirty="0"/>
              <a:t>по </a:t>
            </a:r>
            <a:r>
              <a:rPr lang="ru-RU" dirty="0" smtClean="0"/>
              <a:t>направлению, в данной группе).</a:t>
            </a:r>
          </a:p>
          <a:p>
            <a:endParaRPr lang="ru-RU" dirty="0"/>
          </a:p>
          <a:p>
            <a:r>
              <a:rPr lang="ru-RU" dirty="0" smtClean="0"/>
              <a:t>3. методическую </a:t>
            </a:r>
            <a:r>
              <a:rPr lang="ru-RU" dirty="0"/>
              <a:t>(определяет пути достижения </a:t>
            </a:r>
            <a:r>
              <a:rPr lang="ru-RU" dirty="0" smtClean="0"/>
              <a:t>результатов </a:t>
            </a:r>
            <a:r>
              <a:rPr lang="ru-RU" dirty="0"/>
              <a:t>освоения образовательной программы 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4. организационную </a:t>
            </a:r>
            <a:r>
              <a:rPr lang="ru-RU" dirty="0"/>
              <a:t>(определяет основные направления </a:t>
            </a:r>
            <a:r>
              <a:rPr lang="ru-RU" dirty="0" smtClean="0"/>
              <a:t>деятельности, </a:t>
            </a:r>
            <a:r>
              <a:rPr lang="ru-RU" dirty="0"/>
              <a:t>формы их взаимодействия, использование средств обучения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dirty="0" smtClean="0"/>
              <a:t>5. планирующую </a:t>
            </a:r>
            <a:r>
              <a:rPr lang="ru-RU" dirty="0"/>
              <a:t>(регламентирует требования </a:t>
            </a:r>
            <a:r>
              <a:rPr lang="ru-RU" dirty="0" smtClean="0"/>
              <a:t>на </a:t>
            </a:r>
            <a:r>
              <a:rPr lang="ru-RU" dirty="0"/>
              <a:t>всех этапах </a:t>
            </a:r>
            <a:r>
              <a:rPr lang="ru-RU" dirty="0" smtClean="0"/>
              <a:t>обучения и воспитания).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440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41287" y="52909"/>
            <a:ext cx="6655049" cy="63408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Возможны ли изменения 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дополнения?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08518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1547663" y="686991"/>
            <a:ext cx="7355579" cy="2160240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Образовательное учреждение </a:t>
            </a:r>
            <a:r>
              <a:rPr lang="ru-RU" dirty="0">
                <a:solidFill>
                  <a:srgbClr val="FF0000"/>
                </a:solidFill>
              </a:rPr>
              <a:t>может вносить </a:t>
            </a:r>
            <a:r>
              <a:rPr lang="ru-RU" dirty="0"/>
              <a:t>изменения и дополнения в рабочие программы, </a:t>
            </a:r>
            <a:r>
              <a:rPr lang="ru-RU" dirty="0">
                <a:solidFill>
                  <a:srgbClr val="FF0000"/>
                </a:solidFill>
              </a:rPr>
              <a:t>рассмотрев</a:t>
            </a:r>
            <a:r>
              <a:rPr lang="ru-RU" dirty="0"/>
              <a:t> их на заседании органа самоуправления</a:t>
            </a:r>
            <a:r>
              <a:rPr lang="ru-RU" dirty="0" smtClean="0"/>
              <a:t>.</a:t>
            </a:r>
            <a:r>
              <a:rPr lang="ru-RU" dirty="0"/>
              <a:t>	По итогам рассмотрения </a:t>
            </a:r>
            <a:r>
              <a:rPr lang="ru-RU" dirty="0">
                <a:solidFill>
                  <a:srgbClr val="FF0000"/>
                </a:solidFill>
              </a:rPr>
              <a:t>оформляется протокол</a:t>
            </a:r>
            <a:r>
              <a:rPr lang="ru-RU" dirty="0"/>
              <a:t>. Орган самоуправления принимает решение «рекомендовать к использованию» или </a:t>
            </a:r>
            <a:r>
              <a:rPr lang="ru-RU" dirty="0" smtClean="0"/>
              <a:t>«принять» </a:t>
            </a:r>
            <a:r>
              <a:rPr lang="ru-RU" dirty="0"/>
              <a:t>при последующем издании приказа образовательного учреждения об утверждении рабочих программ.</a:t>
            </a: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1547662" y="2996952"/>
            <a:ext cx="7355579" cy="792088"/>
          </a:xfrm>
          <a:prstGeom prst="wedge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Образовательное учреждение </a:t>
            </a:r>
            <a:r>
              <a:rPr lang="ru-RU" dirty="0">
                <a:solidFill>
                  <a:srgbClr val="FF0000"/>
                </a:solidFill>
              </a:rPr>
              <a:t>самостоятельно устанавливает срок </a:t>
            </a:r>
            <a:r>
              <a:rPr lang="ru-RU" dirty="0"/>
              <a:t>действия рабочей программы.</a:t>
            </a: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1342402" y="3946205"/>
            <a:ext cx="7560840" cy="2436262"/>
          </a:xfrm>
          <a:prstGeom prst="wedge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solidFill>
                  <a:srgbClr val="FF0000"/>
                </a:solidFill>
              </a:rPr>
              <a:t>Составитель</a:t>
            </a:r>
            <a:r>
              <a:rPr lang="ru-RU" sz="1600" dirty="0"/>
              <a:t> рабочей программы </a:t>
            </a:r>
            <a:r>
              <a:rPr lang="ru-RU" sz="1600" dirty="0" smtClean="0"/>
              <a:t> (специалист, педагог) </a:t>
            </a:r>
            <a:r>
              <a:rPr lang="ru-RU" sz="1600" dirty="0" smtClean="0">
                <a:solidFill>
                  <a:srgbClr val="FF0000"/>
                </a:solidFill>
              </a:rPr>
              <a:t>может самостоятельно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дополнить </a:t>
            </a:r>
            <a:r>
              <a:rPr lang="ru-RU" sz="1600" dirty="0"/>
              <a:t>перечень изучаемых тем, понятий в рамках </a:t>
            </a:r>
            <a:r>
              <a:rPr lang="ru-RU" sz="1600" dirty="0" smtClean="0"/>
              <a:t>раздела.</a:t>
            </a: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раскрыть </a:t>
            </a:r>
            <a:r>
              <a:rPr lang="ru-RU" sz="1600" dirty="0"/>
              <a:t>содержание </a:t>
            </a:r>
            <a:r>
              <a:rPr lang="ru-RU" sz="1600" dirty="0" smtClean="0"/>
              <a:t>разделов, с </a:t>
            </a:r>
            <a:r>
              <a:rPr lang="ru-RU" sz="1600" dirty="0"/>
              <a:t>той степенью конкретизации,  которая отвечает </a:t>
            </a:r>
            <a:r>
              <a:rPr lang="ru-RU" sz="1600" dirty="0" smtClean="0"/>
              <a:t>требованиям образовательного </a:t>
            </a:r>
            <a:r>
              <a:rPr lang="ru-RU" sz="1600" dirty="0"/>
              <a:t>учреждения.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устанавливать </a:t>
            </a:r>
            <a:r>
              <a:rPr lang="ru-RU" sz="1600" dirty="0"/>
              <a:t>последовательность </a:t>
            </a:r>
            <a:r>
              <a:rPr lang="ru-RU" sz="1600" dirty="0" smtClean="0"/>
              <a:t>подачи материала </a:t>
            </a:r>
            <a:r>
              <a:rPr lang="ru-RU" sz="1600" dirty="0"/>
              <a:t>(например, с учетом структуры используемого учебно-методического комплекта).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корректировать </a:t>
            </a:r>
            <a:r>
              <a:rPr lang="ru-RU" sz="1600" dirty="0"/>
              <a:t>объем </a:t>
            </a:r>
            <a:r>
              <a:rPr lang="ru-RU" sz="1600" dirty="0" smtClean="0"/>
              <a:t>времени, </a:t>
            </a:r>
            <a:r>
              <a:rPr lang="ru-RU" sz="1600" dirty="0"/>
              <a:t>исходя из дидактической значимости, степени сложности усвоение материала </a:t>
            </a:r>
            <a:r>
              <a:rPr lang="ru-RU" sz="1600" dirty="0" smtClean="0"/>
              <a:t>воспитанниками.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73874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8166" y="299623"/>
            <a:ext cx="6707088" cy="49006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Рабочая программа. Структура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36912"/>
            <a:ext cx="8496943" cy="40324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dirty="0" smtClean="0"/>
              <a:t>Рабочие программы должны </a:t>
            </a:r>
            <a:r>
              <a:rPr lang="ru-RU" sz="1800" dirty="0"/>
              <a:t>содержать</a:t>
            </a:r>
            <a:r>
              <a:rPr lang="ru-RU" sz="1800" dirty="0" smtClean="0"/>
              <a:t>: 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1) пояснительную </a:t>
            </a:r>
            <a:r>
              <a:rPr lang="ru-RU" sz="1800" dirty="0"/>
              <a:t>записку, в которой конкретизируются общие цели </a:t>
            </a:r>
            <a:r>
              <a:rPr lang="ru-RU" sz="1800" dirty="0" smtClean="0"/>
              <a:t>направления (образовательной области);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2) общую </a:t>
            </a:r>
            <a:r>
              <a:rPr lang="ru-RU" sz="1800" dirty="0"/>
              <a:t>характеристику </a:t>
            </a:r>
            <a:r>
              <a:rPr lang="ru-RU" sz="1800" dirty="0" smtClean="0"/>
              <a:t>направления;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3) описание </a:t>
            </a:r>
            <a:r>
              <a:rPr lang="ru-RU" sz="1800" dirty="0"/>
              <a:t>места </a:t>
            </a:r>
            <a:r>
              <a:rPr lang="ru-RU" sz="1800" dirty="0" smtClean="0"/>
              <a:t>в основной образовательной программе ;</a:t>
            </a:r>
          </a:p>
          <a:p>
            <a:pPr marL="0" indent="0">
              <a:buNone/>
            </a:pPr>
            <a:r>
              <a:rPr lang="ru-RU" sz="1800" dirty="0" smtClean="0"/>
              <a:t>4) Личностные результаты </a:t>
            </a:r>
            <a:r>
              <a:rPr lang="ru-RU" sz="1800" dirty="0"/>
              <a:t>освоения конкретного </a:t>
            </a:r>
            <a:r>
              <a:rPr lang="ru-RU" sz="1800" dirty="0" smtClean="0"/>
              <a:t>направления;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5) содержание;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6) тематическое </a:t>
            </a:r>
            <a:r>
              <a:rPr lang="ru-RU" sz="1800" dirty="0"/>
              <a:t>планирование </a:t>
            </a:r>
            <a:r>
              <a:rPr lang="ru-RU" sz="1800" dirty="0" smtClean="0"/>
              <a:t>деятельности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 smtClean="0"/>
              <a:t>7) определение </a:t>
            </a:r>
            <a:r>
              <a:rPr lang="ru-RU" sz="1800" dirty="0"/>
              <a:t>учебно-методического  и материально-технического обеспечения образовательного процесса;</a:t>
            </a:r>
          </a:p>
          <a:p>
            <a:pPr marL="0" indent="0">
              <a:buNone/>
            </a:pPr>
            <a:r>
              <a:rPr lang="ru-RU" sz="1800" dirty="0" smtClean="0"/>
              <a:t>8) планируемые результаты.</a:t>
            </a:r>
            <a:endParaRPr lang="ru-RU" sz="1800" dirty="0"/>
          </a:p>
          <a:p>
            <a:pPr marL="0" indent="0" algn="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нам уточняют….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994534"/>
            <a:ext cx="7272808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dirty="0"/>
              <a:t>В соответствии с государственным образовательным стандартом </a:t>
            </a:r>
            <a:r>
              <a:rPr lang="ru-RU" dirty="0" smtClean="0"/>
              <a:t>рабочие программы </a:t>
            </a:r>
            <a:r>
              <a:rPr lang="ru-RU" dirty="0" smtClean="0">
                <a:solidFill>
                  <a:srgbClr val="FF0000"/>
                </a:solidFill>
              </a:rPr>
              <a:t>разрабатываются </a:t>
            </a:r>
            <a:r>
              <a:rPr lang="ru-RU" dirty="0">
                <a:solidFill>
                  <a:srgbClr val="FF0000"/>
                </a:solidFill>
              </a:rPr>
              <a:t>на основе </a:t>
            </a:r>
            <a:r>
              <a:rPr lang="ru-RU" dirty="0"/>
              <a:t>требований к результатам </a:t>
            </a:r>
            <a:r>
              <a:rPr lang="ru-RU" dirty="0">
                <a:solidFill>
                  <a:srgbClr val="FF0000"/>
                </a:solidFill>
              </a:rPr>
              <a:t>освоения основной образовательной программы </a:t>
            </a:r>
            <a:r>
              <a:rPr lang="ru-RU" dirty="0" smtClean="0"/>
              <a:t>ДОУ, с </a:t>
            </a:r>
            <a:r>
              <a:rPr lang="ru-RU" dirty="0"/>
              <a:t>учетом основных направлений программы, включенных в структуру основной образовательной программы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663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77620" y="476672"/>
            <a:ext cx="66247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</a:rPr>
              <a:t>Пункты 2,3,7,8 могут войти в содержание пояснительной записки.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</a:rPr>
              <a:t>Пункты </a:t>
            </a:r>
            <a:r>
              <a:rPr lang="ru-RU" sz="2400" b="1" dirty="0">
                <a:solidFill>
                  <a:srgbClr val="FF0000"/>
                </a:solidFill>
              </a:rPr>
              <a:t>4 и 5 могут быть раскрыты в содержании тематического планирования в соответствующих графах.</a:t>
            </a:r>
          </a:p>
          <a:p>
            <a:r>
              <a:rPr lang="ru-RU" sz="2400" dirty="0"/>
              <a:t>	</a:t>
            </a:r>
            <a:endParaRPr lang="ru-RU" sz="2400" dirty="0" smtClean="0"/>
          </a:p>
          <a:p>
            <a:r>
              <a:rPr lang="ru-RU" sz="2400" dirty="0" smtClean="0"/>
              <a:t>Таким </a:t>
            </a:r>
            <a:r>
              <a:rPr lang="ru-RU" sz="2400" dirty="0"/>
              <a:t>образом, рабочая программа по предмету </a:t>
            </a:r>
            <a:r>
              <a:rPr lang="ru-RU" sz="2400" dirty="0">
                <a:solidFill>
                  <a:srgbClr val="FF0000"/>
                </a:solidFill>
              </a:rPr>
              <a:t>может иметь следующую структуру:</a:t>
            </a:r>
          </a:p>
          <a:p>
            <a:r>
              <a:rPr lang="ru-RU" sz="2400" dirty="0" smtClean="0"/>
              <a:t>1) титульный </a:t>
            </a:r>
            <a:r>
              <a:rPr lang="ru-RU" sz="2400" dirty="0"/>
              <a:t>лист;</a:t>
            </a:r>
          </a:p>
          <a:p>
            <a:r>
              <a:rPr lang="ru-RU" sz="2400" dirty="0" smtClean="0"/>
              <a:t>2) пояснительную </a:t>
            </a:r>
            <a:r>
              <a:rPr lang="ru-RU" sz="2400" dirty="0"/>
              <a:t>записку;</a:t>
            </a:r>
          </a:p>
          <a:p>
            <a:r>
              <a:rPr lang="ru-RU" sz="2400" dirty="0" smtClean="0"/>
              <a:t>3) тематическое </a:t>
            </a:r>
            <a:r>
              <a:rPr lang="ru-RU" sz="2400" dirty="0"/>
              <a:t>планирование с определением основных видов </a:t>
            </a:r>
            <a:r>
              <a:rPr lang="ru-RU" sz="2400" dirty="0" smtClean="0"/>
              <a:t>деятельности (</a:t>
            </a:r>
            <a:r>
              <a:rPr lang="ru-RU" sz="2400" dirty="0"/>
              <a:t>обязательное ежегодное приложение к рабочей программе);</a:t>
            </a:r>
          </a:p>
          <a:p>
            <a:r>
              <a:rPr lang="ru-RU" sz="2400" dirty="0" smtClean="0"/>
              <a:t>4) список </a:t>
            </a:r>
            <a:r>
              <a:rPr lang="ru-RU" sz="2400" dirty="0"/>
              <a:t>литературы (основной и дополнительной).</a:t>
            </a:r>
          </a:p>
        </p:txBody>
      </p:sp>
    </p:spTree>
    <p:extLst>
      <p:ext uri="{BB962C8B-B14F-4D97-AF65-F5344CB8AC3E}">
        <p14:creationId xmlns:p14="http://schemas.microsoft.com/office/powerpoint/2010/main" xmlns="" val="296368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6923112" cy="49006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 опыта работы ДОУ…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041"/>
          <a:stretch/>
        </p:blipFill>
        <p:spPr bwMode="auto">
          <a:xfrm>
            <a:off x="323528" y="836712"/>
            <a:ext cx="8208912" cy="610749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249181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790</Words>
  <Application>Microsoft Office PowerPoint</Application>
  <PresentationFormat>Экран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Рекомендации по разработке рабочих программ к основным  общеобразовательным программам. Требования к структуре, содержанию, оформлению. </vt:lpstr>
      <vt:lpstr>Слайд 2</vt:lpstr>
      <vt:lpstr>Рабочая программа – документ?...</vt:lpstr>
      <vt:lpstr>Слайд 4</vt:lpstr>
      <vt:lpstr>Рабочая программа выполняет следующие основные функции: </vt:lpstr>
      <vt:lpstr>Возможны ли изменения и дополнения?</vt:lpstr>
      <vt:lpstr>Рабочая программа. Структура </vt:lpstr>
      <vt:lpstr>Слайд 8</vt:lpstr>
      <vt:lpstr>Из опыта работы ДОУ…</vt:lpstr>
      <vt:lpstr>Титульный лист</vt:lpstr>
      <vt:lpstr>Уточняем!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разработке рабочих программ к основным  общеобразовательным программам. Требования к структуре, содержанию, оформлению. </dc:title>
  <dc:creator>Лена</dc:creator>
  <cp:lastModifiedBy>1</cp:lastModifiedBy>
  <cp:revision>27</cp:revision>
  <dcterms:created xsi:type="dcterms:W3CDTF">2014-01-16T23:35:45Z</dcterms:created>
  <dcterms:modified xsi:type="dcterms:W3CDTF">2014-02-22T18:24:40Z</dcterms:modified>
</cp:coreProperties>
</file>