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  <p:sldMasterId id="2147483744" r:id="rId4"/>
    <p:sldMasterId id="2147483756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64" r:id="rId12"/>
    <p:sldMasterId id="2147483912" r:id="rId13"/>
    <p:sldMasterId id="2147483936" r:id="rId14"/>
    <p:sldMasterId id="2147483948" r:id="rId15"/>
    <p:sldMasterId id="2147483960" r:id="rId16"/>
  </p:sldMasterIdLst>
  <p:sldIdLst>
    <p:sldId id="256" r:id="rId17"/>
    <p:sldId id="283" r:id="rId18"/>
    <p:sldId id="282" r:id="rId19"/>
    <p:sldId id="285" r:id="rId20"/>
    <p:sldId id="281" r:id="rId21"/>
    <p:sldId id="279" r:id="rId22"/>
    <p:sldId id="275" r:id="rId23"/>
    <p:sldId id="271" r:id="rId24"/>
    <p:sldId id="270" r:id="rId25"/>
    <p:sldId id="269" r:id="rId26"/>
    <p:sldId id="268" r:id="rId27"/>
    <p:sldId id="267" r:id="rId28"/>
    <p:sldId id="265" r:id="rId29"/>
    <p:sldId id="273" r:id="rId30"/>
    <p:sldId id="264" r:id="rId31"/>
    <p:sldId id="263" r:id="rId32"/>
    <p:sldId id="288" r:id="rId33"/>
    <p:sldId id="257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627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1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278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84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635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5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399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501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55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163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1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195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099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92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305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91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885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151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46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259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203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17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69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834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331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6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37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6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193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252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959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084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3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64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08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786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586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22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8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6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569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384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061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7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14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644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969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38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269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9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724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7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756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710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675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978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251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60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531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801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3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311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98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683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56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189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33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85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615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368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3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276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547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526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661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895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347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773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6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55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89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7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2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9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8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6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35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9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6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3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53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11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96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64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32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52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78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31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36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4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24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50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81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96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73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12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96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53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5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1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42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5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59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48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96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22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52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9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73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90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67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99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59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68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24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73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77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847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9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4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87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61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654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2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99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33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00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75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20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724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7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357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4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62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9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34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78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39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61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78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75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420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283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887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889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33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965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31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154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067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3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CF7E-C671-4FD4-BBCA-9AF73A7F094E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D229-F0DB-4D8B-9DF9-EB2597E1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56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8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71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1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11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8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7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03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28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94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08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92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4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FC06F-47FB-4BA5-B284-331D5F002E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30.03.2015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7ADE1-49E0-47A5-826A-97BAC9787CA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5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Cambria" pitchFamily="18" charset="0"/>
              </a:rPr>
              <a:t>ОСНОВНАЯ </a:t>
            </a:r>
            <a:r>
              <a:rPr lang="ru-RU" sz="1800" b="1" dirty="0" smtClean="0">
                <a:solidFill>
                  <a:schemeClr val="accent1"/>
                </a:solidFill>
                <a:latin typeface="Cambria" pitchFamily="18" charset="0"/>
              </a:rPr>
              <a:t>ОБРАЗОВАТЕЛЬНАЯ </a:t>
            </a:r>
            <a:r>
              <a:rPr lang="ru-RU" sz="1800" b="1" dirty="0" smtClean="0">
                <a:solidFill>
                  <a:schemeClr val="accent1"/>
                </a:solidFill>
                <a:latin typeface="Cambria" pitchFamily="18" charset="0"/>
              </a:rPr>
              <a:t>ПРОГРАММА ДОШКОЛЬНОГО </a:t>
            </a:r>
            <a:r>
              <a:rPr lang="ru-RU" sz="1800" b="1" dirty="0" smtClean="0">
                <a:solidFill>
                  <a:schemeClr val="accent1"/>
                </a:solidFill>
                <a:latin typeface="Cambria" pitchFamily="18" charset="0"/>
              </a:rPr>
              <a:t>ОБРАЗОВАНИЯ, АДАПТИРОВАННАЯ ДЛЯ ДЕТЕЙ С ОВЗ </a:t>
            </a:r>
            <a:br>
              <a:rPr lang="ru-RU" sz="1800" b="1" dirty="0" smtClean="0">
                <a:solidFill>
                  <a:schemeClr val="accent1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Cambria" pitchFamily="18" charset="0"/>
              </a:rPr>
              <a:t>(ТЯЖЕЛЫМ НАРУШЕНИЕМ РЕЧИ ОБЩИМ НЕДОРАЗВИТИЕМ РЕЧИ)</a:t>
            </a:r>
            <a:endParaRPr lang="ru-RU" sz="18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1026" name="Picture 2" descr="D:\118\САЙТ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00808"/>
            <a:ext cx="54483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8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C:\Users\связной\Desktop\познан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85224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6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связной\Desktop\познан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5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7467600" cy="3682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Художественно-эстетическое развитие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28670"/>
            <a:ext cx="8352928" cy="5544616"/>
          </a:xfrm>
          <a:prstGeom prst="rect">
            <a:avLst/>
          </a:prstGeom>
          <a:solidFill>
            <a:srgbClr val="F1D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838" y="1052736"/>
            <a:ext cx="7532340" cy="792088"/>
          </a:xfrm>
          <a:prstGeom prst="rect">
            <a:avLst/>
          </a:prstGeom>
          <a:solidFill>
            <a:srgbClr val="F3A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Основная цель -</a:t>
            </a:r>
            <a:r>
              <a:rPr lang="ru-RU" sz="2400" b="1" dirty="0">
                <a:solidFill>
                  <a:prstClr val="white"/>
                </a:solidFill>
              </a:rPr>
              <a:t> </a:t>
            </a:r>
            <a:r>
              <a:rPr lang="ru-RU" sz="1600" b="1" dirty="0">
                <a:solidFill>
                  <a:prstClr val="white"/>
                </a:solidFill>
              </a:rPr>
              <a:t>воспитание   гармонически развитой личности.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552863"/>
            <a:ext cx="3816424" cy="165618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4379" y="4365104"/>
            <a:ext cx="3659298" cy="187220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099" y="2552863"/>
            <a:ext cx="2045648" cy="165618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становление эстетического отношения к окружающему миру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37153" y="2492896"/>
            <a:ext cx="1643074" cy="165618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формирование элементарных представлений о видах искусства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380" y="4393735"/>
            <a:ext cx="2117086" cy="194421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восприятие музыки, художественной литературы, фольклора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65715" y="4365104"/>
            <a:ext cx="1714512" cy="1872208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стимулирование сопереживания персонажам художественных произведений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8104" y="1988840"/>
            <a:ext cx="7532340" cy="423664"/>
          </a:xfrm>
          <a:prstGeom prst="rect">
            <a:avLst/>
          </a:prstGeom>
          <a:solidFill>
            <a:srgbClr val="F3A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задачи художественно – эстетического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7309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8251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Физическое развитие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связной\Desktop\физо це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4921"/>
            <a:ext cx="8136904" cy="5542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8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97" y="634678"/>
            <a:ext cx="8291264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Формирование у дошкольников основ безопасности жизнедеятельности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связной\Desktop\обж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8952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9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>
                <a:latin typeface="Cambria" pitchFamily="18" charset="0"/>
              </a:rPr>
              <a:t>Содержание коррекционной работы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Содержание коррекционной работы направлено на  обеспечение: </a:t>
            </a:r>
          </a:p>
          <a:p>
            <a:pPr lvl="0"/>
            <a:r>
              <a:rPr lang="ru-RU" dirty="0" smtClean="0"/>
              <a:t>коррекции недостатков в физическом или психическом развитии детей с нарушениями речи и оказание помощи этим детям в освоении Программы.</a:t>
            </a:r>
          </a:p>
          <a:p>
            <a:pPr lvl="0"/>
            <a:r>
              <a:rPr lang="ru-RU" dirty="0" smtClean="0"/>
              <a:t>Выявление особых образовательных потребностей детей с ограниченными возможностями здоровья, обусловленных недостатками в их речевом и психическом развитии.</a:t>
            </a:r>
          </a:p>
          <a:p>
            <a:pPr lvl="0"/>
            <a:r>
              <a:rPr lang="ru-RU" dirty="0" smtClean="0"/>
              <a:t>Осуществление индивидуально ориентированной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помощи детям с нарушениями речи с учетом особенностей  </a:t>
            </a:r>
            <a:r>
              <a:rPr lang="ru-RU" dirty="0" err="1" smtClean="0"/>
              <a:t>психо-физического</a:t>
            </a:r>
            <a:r>
              <a:rPr lang="ru-RU" dirty="0" smtClean="0"/>
              <a:t> развития и индивидуальных возможностей детей (в соответствии с рекомендациями ПМПК)</a:t>
            </a:r>
          </a:p>
          <a:p>
            <a:pPr lvl="0"/>
            <a:r>
              <a:rPr lang="ru-RU" dirty="0" smtClean="0"/>
              <a:t>Возможность освоения детьми с особыми образовательными потребностями Программы и их интеграция в образовательном учреждении.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9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Наши специалисты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389120"/>
          </a:xfrm>
        </p:spPr>
        <p:txBody>
          <a:bodyPr>
            <a:noAutofit/>
          </a:bodyPr>
          <a:lstStyle/>
          <a:p>
            <a:pPr marL="1252728" lvl="4" indent="0" algn="ctr">
              <a:buNone/>
            </a:pPr>
            <a:r>
              <a:rPr lang="ru-RU" sz="2400" dirty="0"/>
              <a:t>С детьми работают высококвалифицированные специалисты, получившие специальное педагогическое образование. Всего педагогов 14. Высшее образование имеют 11 педагогов, средне-специальное образование - 3 педагога. Все педагоги имеют первую квалификационную категорию, четверо педагогов – высшую категорию. В целях достижения наилучших результатов по коррекции недоразвития речи у детей осуществляется тесное взаимодействие всех специалистов, воспитателей и родителей детей, воспитывающихся в ДОУ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4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3100" b="1" dirty="0">
                <a:latin typeface="Cambria" pitchFamily="18" charset="0"/>
                <a:ea typeface="+mn-ea"/>
                <a:cs typeface="+mn-cs"/>
              </a:rPr>
              <a:t>Материально- техническое обеспечение образовательного процесса</a:t>
            </a: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Материально-техническая </a:t>
            </a:r>
            <a:r>
              <a:rPr lang="ru-RU" dirty="0"/>
              <a:t>база ДОУ соответствует педагогическим требованиям современному уровню образования. Для организации учебно-воспитательного процесса имеются необходимые дидактические пособия, пополнен фонд игрушек для сюжетно-ролевых и подвижных игр. В учреждении функционируют музыкальный и спортивный залы, которые обновлены новым современным спортивным и музыкальным оборудованием. Предметно-развивающая среда в ДОУ оборудована с учетом возраста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Взаимодействие с родителями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r>
              <a:rPr lang="ru-RU" sz="2400" dirty="0" smtClean="0"/>
              <a:t>Консультации</a:t>
            </a:r>
          </a:p>
          <a:p>
            <a:r>
              <a:rPr lang="ru-RU" sz="2400" dirty="0" smtClean="0"/>
              <a:t>Анкетирование</a:t>
            </a:r>
          </a:p>
          <a:p>
            <a:r>
              <a:rPr lang="ru-RU" sz="2400" dirty="0" smtClean="0"/>
              <a:t>Родительские собрания</a:t>
            </a:r>
          </a:p>
          <a:p>
            <a:r>
              <a:rPr lang="ru-RU" sz="2400" dirty="0" smtClean="0"/>
              <a:t>Экскурсии</a:t>
            </a:r>
          </a:p>
          <a:p>
            <a:r>
              <a:rPr lang="ru-RU" sz="2400" dirty="0" smtClean="0"/>
              <a:t>Выставки, фотовыставки</a:t>
            </a:r>
          </a:p>
          <a:p>
            <a:r>
              <a:rPr lang="ru-RU" sz="2400" dirty="0" smtClean="0"/>
              <a:t>Интеллектуальные игры</a:t>
            </a:r>
          </a:p>
          <a:p>
            <a:r>
              <a:rPr lang="ru-RU" sz="2400" dirty="0" smtClean="0"/>
              <a:t>Мастер- класс</a:t>
            </a:r>
          </a:p>
          <a:p>
            <a:r>
              <a:rPr lang="ru-RU" sz="2400" dirty="0" smtClean="0"/>
              <a:t>День открытых дверей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5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Cambria" pitchFamily="18" charset="0"/>
              </a:rPr>
              <a:t>Целевые ориентиры на этапе завершения дошкольного образования: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68863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- 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>
              <a:buNone/>
            </a:pPr>
            <a:r>
              <a:rPr lang="ru-RU" dirty="0" smtClean="0"/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>
              <a:buNone/>
            </a:pPr>
            <a:r>
              <a:rPr lang="ru-RU" dirty="0" smtClean="0"/>
              <a:t>- 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>
              <a:buNone/>
            </a:pPr>
            <a:r>
              <a:rPr lang="ru-RU" dirty="0" smtClean="0"/>
              <a:t>- 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>
              <a:buNone/>
            </a:pPr>
            <a:r>
              <a:rPr lang="ru-RU" dirty="0" smtClean="0"/>
              <a:t>- 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>
              <a:buNone/>
            </a:pPr>
            <a:r>
              <a:rPr lang="ru-RU" dirty="0" smtClean="0"/>
              <a:t>-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>
              <a:buNone/>
            </a:pPr>
            <a:r>
              <a:rPr lang="ru-RU" dirty="0" smtClean="0"/>
              <a:t>-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onstantia" panose="02030602050306030303" pitchFamily="18" charset="0"/>
              </a:rPr>
              <a:t>ПРОГРАММА</a:t>
            </a:r>
            <a:br>
              <a:rPr lang="ru-RU" sz="2400" b="1" dirty="0" smtClean="0">
                <a:latin typeface="Constantia" panose="02030602050306030303" pitchFamily="18" charset="0"/>
              </a:rPr>
            </a:br>
            <a:r>
              <a:rPr lang="ru-RU" sz="2400" b="1" dirty="0" smtClean="0">
                <a:latin typeface="Constantia" panose="02030602050306030303" pitchFamily="18" charset="0"/>
              </a:rPr>
              <a:t>рассчитана </a:t>
            </a:r>
            <a:r>
              <a:rPr lang="ru-RU" sz="2400" b="1" dirty="0" smtClean="0">
                <a:latin typeface="Constantia" panose="02030602050306030303" pitchFamily="18" charset="0"/>
              </a:rPr>
              <a:t>на детей в возрасте от 3 до 7 </a:t>
            </a:r>
            <a:r>
              <a:rPr lang="ru-RU" sz="2400" b="1" dirty="0" smtClean="0">
                <a:latin typeface="Constantia" panose="02030602050306030303" pitchFamily="18" charset="0"/>
              </a:rPr>
              <a:t>лет с логопедическим заключением: тяжелое недоразвитие речи общее недоразвитие речи</a:t>
            </a:r>
            <a:endParaRPr lang="ru-RU" sz="2400" b="1" dirty="0">
              <a:latin typeface="Constantia" panose="0203060205030603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Детский </a:t>
            </a:r>
            <a:r>
              <a:rPr lang="ru-RU" sz="2400" dirty="0" smtClean="0"/>
              <a:t>сад № 118 комплектует группы в соответствии с социальным </a:t>
            </a:r>
            <a:r>
              <a:rPr lang="ru-RU" sz="2400" dirty="0" smtClean="0"/>
              <a:t>запросом родителей (законных представителей). </a:t>
            </a:r>
            <a:r>
              <a:rPr lang="ru-RU" sz="2400" dirty="0" smtClean="0"/>
              <a:t>Соотношение </a:t>
            </a:r>
            <a:r>
              <a:rPr lang="ru-RU" sz="2400" dirty="0"/>
              <a:t>детей определенного возраста </a:t>
            </a:r>
            <a:r>
              <a:rPr lang="ru-RU" sz="2400" dirty="0" smtClean="0"/>
              <a:t>в группах </a:t>
            </a:r>
            <a:r>
              <a:rPr lang="ru-RU" sz="2400" dirty="0"/>
              <a:t>меняется в соответствии поступлением детей </a:t>
            </a:r>
            <a:r>
              <a:rPr lang="ru-RU" sz="2400" dirty="0" smtClean="0"/>
              <a:t>ежегодно</a:t>
            </a:r>
            <a:r>
              <a:rPr lang="ru-RU" sz="2400" dirty="0"/>
              <a:t>. </a:t>
            </a:r>
            <a:r>
              <a:rPr lang="ru-RU" sz="2400" dirty="0" smtClean="0"/>
              <a:t>В </a:t>
            </a:r>
            <a:r>
              <a:rPr lang="ru-RU" sz="2400" dirty="0" smtClean="0"/>
              <a:t>целом </a:t>
            </a:r>
            <a:r>
              <a:rPr lang="ru-RU" sz="2400" dirty="0"/>
              <a:t>сходные возрастные характеристики младшего и среднего, старшего и подготовительного возрастов и режимы дня позволяют гибко варьировать наполняемость детей в  разновозрастных группах для получения детьми необходимой коррекционной логопедической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9611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ambria" pitchFamily="18" charset="0"/>
              </a:rPr>
              <a:t>Цель </a:t>
            </a:r>
            <a:r>
              <a:rPr lang="ru-RU" sz="3600" b="1" dirty="0" smtClean="0">
                <a:latin typeface="Cambria" pitchFamily="18" charset="0"/>
              </a:rPr>
              <a:t>Программы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7239000" cy="4026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Создание благоприятных условий для обеспечения равных  возможностей полноценного развития каждого ребёнка </a:t>
            </a:r>
          </a:p>
          <a:p>
            <a:pPr marL="0" indent="0" algn="ctr">
              <a:buNone/>
            </a:pPr>
            <a:r>
              <a:rPr lang="ru-RU" sz="3600" dirty="0" smtClean="0"/>
              <a:t>в период дошкольного детства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72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Основные принципы </a:t>
            </a:r>
            <a:r>
              <a:rPr lang="ru-RU" sz="2400" b="1" dirty="0" smtClean="0">
                <a:latin typeface="Cambria" pitchFamily="18" charset="0"/>
              </a:rPr>
              <a:t>Программы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8912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500" dirty="0" smtClean="0"/>
              <a:t>1. Полноценное проживание ребенком всех этапов детства, обогащение детского развития; </a:t>
            </a:r>
          </a:p>
          <a:p>
            <a:pPr>
              <a:buNone/>
            </a:pPr>
            <a:r>
              <a:rPr lang="ru-RU" sz="4600" dirty="0"/>
              <a:t>2. Построение образовательной деятельности с учетом индивидуализации дошкольного образования;</a:t>
            </a:r>
          </a:p>
          <a:p>
            <a:pPr>
              <a:buNone/>
            </a:pPr>
            <a:r>
              <a:rPr lang="ru-RU" sz="4600" dirty="0"/>
              <a:t>3. Содействие и сотрудничество детей и взрослых, признание ребёнка полноценным участником образовательных отношений;</a:t>
            </a:r>
          </a:p>
          <a:p>
            <a:pPr>
              <a:buNone/>
            </a:pPr>
            <a:r>
              <a:rPr lang="ru-RU" sz="4600" dirty="0"/>
              <a:t>4. Поддержка инициативы детей в различных видах деятельности;</a:t>
            </a:r>
          </a:p>
          <a:p>
            <a:pPr>
              <a:buNone/>
            </a:pPr>
            <a:r>
              <a:rPr lang="ru-RU" sz="4600" dirty="0"/>
              <a:t>5. Сотрудничество учреждения  с семьей; </a:t>
            </a:r>
          </a:p>
          <a:p>
            <a:pPr>
              <a:buNone/>
            </a:pPr>
            <a:r>
              <a:rPr lang="ru-RU" sz="4600" dirty="0"/>
              <a:t>6. Приобщение детей к </a:t>
            </a:r>
            <a:r>
              <a:rPr lang="ru-RU" sz="4600" dirty="0" err="1"/>
              <a:t>социокультурным</a:t>
            </a:r>
            <a:r>
              <a:rPr lang="ru-RU" sz="4600" dirty="0"/>
              <a:t> нормам, традициям семьи, общества и государства;</a:t>
            </a:r>
          </a:p>
          <a:p>
            <a:pPr>
              <a:buNone/>
            </a:pPr>
            <a:r>
              <a:rPr lang="ru-RU" sz="4600" dirty="0"/>
              <a:t>7. Формирование познавательных интересов и познавательных действий ребёнка в различных видах деятельности;</a:t>
            </a:r>
          </a:p>
          <a:p>
            <a:pPr>
              <a:buNone/>
            </a:pPr>
            <a:r>
              <a:rPr lang="ru-RU" sz="4600" dirty="0"/>
              <a:t>8. 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pPr>
              <a:buNone/>
            </a:pPr>
            <a:r>
              <a:rPr lang="ru-RU" sz="4600" dirty="0"/>
              <a:t>9. Учет этнокультурной ситуации развития детей.</a:t>
            </a:r>
          </a:p>
          <a:p>
            <a:pPr>
              <a:buNone/>
            </a:pPr>
            <a:r>
              <a:rPr lang="ru-RU" sz="4600" dirty="0"/>
              <a:t>10 Принцип развивающего образования</a:t>
            </a:r>
          </a:p>
          <a:p>
            <a:pPr>
              <a:buNone/>
            </a:pPr>
            <a:r>
              <a:rPr lang="ru-RU" sz="4600" dirty="0"/>
              <a:t>11. Учет интеграции образовательных областей;</a:t>
            </a:r>
          </a:p>
          <a:p>
            <a:pPr>
              <a:buNone/>
            </a:pPr>
            <a:r>
              <a:rPr lang="ru-RU" sz="4600" dirty="0"/>
              <a:t>12. Принцип комплексно-тематического  построения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6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Cambria" pitchFamily="18" charset="0"/>
              </a:rPr>
              <a:t>      </a:t>
            </a:r>
            <a:r>
              <a:rPr lang="ru-RU" sz="3100" b="1" dirty="0" smtClean="0">
                <a:latin typeface="Cambria" pitchFamily="18" charset="0"/>
              </a:rPr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467600" cy="5073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1.Формировать  общую культуру личности детей, в том числе ценностей здорового образа жизни, развивать  их социальные, нравственные, эстетические, интеллектуальные, физические качества, инициативность, самостоятельность и ответственность ребенка, формировать предпосылки учебной деятельности</a:t>
            </a:r>
            <a:r>
              <a:rPr lang="ru-RU" b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2.Создать  благоприятные условия  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 миром.</a:t>
            </a:r>
          </a:p>
          <a:p>
            <a:pPr>
              <a:buNone/>
            </a:pPr>
            <a:r>
              <a:rPr lang="ru-RU" dirty="0" smtClean="0"/>
              <a:t>3.Обеспечить  психолого-педагогическую поддержку семьи и повышение компетентности родителей (законных представителей) в   вопросах развития и образования, охраны и укрепления здоровья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5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Направления развития детей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</a:t>
            </a:r>
            <a:r>
              <a:rPr lang="ru-RU" sz="2400" dirty="0" smtClean="0"/>
              <a:t>оциально-коммуникативное развитие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ознавательное развитие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ечевое развитие</a:t>
            </a:r>
          </a:p>
          <a:p>
            <a:r>
              <a:rPr lang="ru-RU" sz="2400" dirty="0"/>
              <a:t>Х</a:t>
            </a:r>
            <a:r>
              <a:rPr lang="ru-RU" sz="2400" dirty="0" smtClean="0"/>
              <a:t>удожественно – эстетическое развитие</a:t>
            </a:r>
          </a:p>
          <a:p>
            <a:r>
              <a:rPr lang="ru-RU" sz="2400" dirty="0"/>
              <a:t>Ф</a:t>
            </a:r>
            <a:r>
              <a:rPr lang="ru-RU" sz="2400" dirty="0" smtClean="0"/>
              <a:t>изическое развитие</a:t>
            </a:r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629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0218"/>
            <a:ext cx="8472518" cy="5111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Социально – коммуникативное развитие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928670"/>
            <a:ext cx="8572561" cy="56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89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7514"/>
            <a:ext cx="7467600" cy="5111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Речевое развитие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928670"/>
            <a:ext cx="8501122" cy="560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68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7" name="Picture 3" descr="C:\Users\связной\Desktop\речь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79324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8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1001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Тема Office</vt:lpstr>
      <vt:lpstr>Поток</vt:lpstr>
      <vt:lpstr>6_Поток</vt:lpstr>
      <vt:lpstr>7_Поток</vt:lpstr>
      <vt:lpstr>8_Поток</vt:lpstr>
      <vt:lpstr>10_Поток</vt:lpstr>
      <vt:lpstr>11_Поток</vt:lpstr>
      <vt:lpstr>12_Поток</vt:lpstr>
      <vt:lpstr>13_Поток</vt:lpstr>
      <vt:lpstr>14_Поток</vt:lpstr>
      <vt:lpstr>15_Поток</vt:lpstr>
      <vt:lpstr>17_Поток</vt:lpstr>
      <vt:lpstr>21_Поток</vt:lpstr>
      <vt:lpstr>23_Поток</vt:lpstr>
      <vt:lpstr>24_Поток</vt:lpstr>
      <vt:lpstr>25_Поток</vt:lpstr>
      <vt:lpstr>ОСНОВНАЯ ОБРАЗОВАТЕЛЬНАЯ ПРОГРАММА ДОШКОЛЬНОГО ОБРАЗОВАНИЯ, АДАПТИРОВАННАЯ ДЛЯ ДЕТЕЙ С ОВЗ  (ТЯЖЕЛЫМ НАРУШЕНИЕМ РЕЧИ ОБЩИМ НЕДОРАЗВИТИЕМ РЕЧИ)</vt:lpstr>
      <vt:lpstr>ПРОГРАММА рассчитана на детей в возрасте от 3 до 7 лет с логопедическим заключением: тяжелое недоразвитие речи общее недоразвитие речи</vt:lpstr>
      <vt:lpstr>Цель Программы</vt:lpstr>
      <vt:lpstr>Основные принципы Программы</vt:lpstr>
      <vt:lpstr>      Задачи </vt:lpstr>
      <vt:lpstr>Направления развития детей</vt:lpstr>
      <vt:lpstr>Социально – коммуникативное развитие</vt:lpstr>
      <vt:lpstr>Речевое развитие</vt:lpstr>
      <vt:lpstr>Презентация PowerPoint</vt:lpstr>
      <vt:lpstr>Презентация PowerPoint</vt:lpstr>
      <vt:lpstr>Презентация PowerPoint</vt:lpstr>
      <vt:lpstr>Художественно-эстетическое развитие</vt:lpstr>
      <vt:lpstr>Физическое развитие</vt:lpstr>
      <vt:lpstr>Формирование у дошкольников основ безопасности жизнедеятельности</vt:lpstr>
      <vt:lpstr> Содержание коррекционной работы </vt:lpstr>
      <vt:lpstr>Наши специалисты</vt:lpstr>
      <vt:lpstr>Материально- техническое обеспечение образовательного процесса </vt:lpstr>
      <vt:lpstr>Взаимодействие с родителями</vt:lpstr>
      <vt:lpstr>Целевые ориентиры на этапе завершения дошкольного образования: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Колесова Елена Валерьевна</cp:lastModifiedBy>
  <cp:revision>19</cp:revision>
  <dcterms:created xsi:type="dcterms:W3CDTF">2014-06-05T20:17:47Z</dcterms:created>
  <dcterms:modified xsi:type="dcterms:W3CDTF">2015-03-30T07:10:53Z</dcterms:modified>
</cp:coreProperties>
</file>