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9" r:id="rId4"/>
    <p:sldId id="270" r:id="rId5"/>
    <p:sldId id="271" r:id="rId6"/>
    <p:sldId id="272" r:id="rId7"/>
    <p:sldId id="273" r:id="rId8"/>
    <p:sldId id="274" r:id="rId9"/>
    <p:sldId id="282" r:id="rId10"/>
    <p:sldId id="275" r:id="rId11"/>
    <p:sldId id="276" r:id="rId12"/>
    <p:sldId id="283" r:id="rId13"/>
    <p:sldId id="277" r:id="rId14"/>
    <p:sldId id="278" r:id="rId15"/>
    <p:sldId id="279" r:id="rId16"/>
    <p:sldId id="285" r:id="rId17"/>
    <p:sldId id="280" r:id="rId18"/>
    <p:sldId id="281" r:id="rId19"/>
    <p:sldId id="286" r:id="rId20"/>
    <p:sldId id="258" r:id="rId21"/>
    <p:sldId id="259" r:id="rId22"/>
    <p:sldId id="261" r:id="rId23"/>
    <p:sldId id="262" r:id="rId24"/>
    <p:sldId id="263" r:id="rId25"/>
    <p:sldId id="264" r:id="rId26"/>
    <p:sldId id="265" r:id="rId27"/>
    <p:sldId id="266" r:id="rId28"/>
    <p:sldId id="267" r:id="rId29"/>
    <p:sldId id="268" r:id="rId30"/>
    <p:sldId id="28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1" d="100"/>
          <a:sy n="111" d="100"/>
        </p:scale>
        <p:origin x="45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0C19708-2183-453B-BCF6-E4342C874D69}" type="datetimeFigureOut">
              <a:rPr lang="ru-RU" smtClean="0"/>
              <a:pPr/>
              <a:t>26.12.2019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E8C7EB-5205-4336-9070-8797C19BE4FD}"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2397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C19708-2183-453B-BCF6-E4342C874D69}" type="datetimeFigureOut">
              <a:rPr lang="ru-RU" smtClean="0"/>
              <a:pPr/>
              <a:t>26.12.2019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E8C7EB-5205-4336-9070-8797C19BE4FD}" type="slidenum">
              <a:rPr lang="ru-RU" smtClean="0"/>
              <a:pPr/>
              <a:t>‹#›</a:t>
            </a:fld>
            <a:endParaRPr lang="ru-RU"/>
          </a:p>
        </p:txBody>
      </p:sp>
    </p:spTree>
    <p:extLst>
      <p:ext uri="{BB962C8B-B14F-4D97-AF65-F5344CB8AC3E}">
        <p14:creationId xmlns:p14="http://schemas.microsoft.com/office/powerpoint/2010/main" val="735730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C19708-2183-453B-BCF6-E4342C874D69}" type="datetimeFigureOut">
              <a:rPr lang="ru-RU" smtClean="0"/>
              <a:pPr/>
              <a:t>26.12.2019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E8C7EB-5205-4336-9070-8797C19BE4FD}" type="slidenum">
              <a:rPr lang="ru-RU" smtClean="0"/>
              <a:pPr/>
              <a:t>‹#›</a:t>
            </a:fld>
            <a:endParaRPr lang="ru-RU"/>
          </a:p>
        </p:txBody>
      </p:sp>
    </p:spTree>
    <p:extLst>
      <p:ext uri="{BB962C8B-B14F-4D97-AF65-F5344CB8AC3E}">
        <p14:creationId xmlns:p14="http://schemas.microsoft.com/office/powerpoint/2010/main" val="2995904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C19708-2183-453B-BCF6-E4342C874D69}" type="datetimeFigureOut">
              <a:rPr lang="ru-RU" smtClean="0"/>
              <a:pPr/>
              <a:t>26.12.2019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E8C7EB-5205-4336-9070-8797C19BE4FD}" type="slidenum">
              <a:rPr lang="ru-RU" smtClean="0"/>
              <a:pPr/>
              <a:t>‹#›</a:t>
            </a:fld>
            <a:endParaRPr lang="ru-RU"/>
          </a:p>
        </p:txBody>
      </p:sp>
    </p:spTree>
    <p:extLst>
      <p:ext uri="{BB962C8B-B14F-4D97-AF65-F5344CB8AC3E}">
        <p14:creationId xmlns:p14="http://schemas.microsoft.com/office/powerpoint/2010/main" val="2838114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C19708-2183-453B-BCF6-E4342C874D69}" type="datetimeFigureOut">
              <a:rPr lang="ru-RU" smtClean="0"/>
              <a:pPr/>
              <a:t>26.12.2019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E8C7EB-5205-4336-9070-8797C19BE4FD}"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7079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0C19708-2183-453B-BCF6-E4342C874D69}" type="datetimeFigureOut">
              <a:rPr lang="ru-RU" smtClean="0"/>
              <a:pPr/>
              <a:t>26.12.2019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6E8C7EB-5205-4336-9070-8797C19BE4FD}" type="slidenum">
              <a:rPr lang="ru-RU" smtClean="0"/>
              <a:pPr/>
              <a:t>‹#›</a:t>
            </a:fld>
            <a:endParaRPr lang="ru-RU"/>
          </a:p>
        </p:txBody>
      </p:sp>
    </p:spTree>
    <p:extLst>
      <p:ext uri="{BB962C8B-B14F-4D97-AF65-F5344CB8AC3E}">
        <p14:creationId xmlns:p14="http://schemas.microsoft.com/office/powerpoint/2010/main" val="2142956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0C19708-2183-453B-BCF6-E4342C874D69}" type="datetimeFigureOut">
              <a:rPr lang="ru-RU" smtClean="0"/>
              <a:pPr/>
              <a:t>26.12.2019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6E8C7EB-5205-4336-9070-8797C19BE4FD}" type="slidenum">
              <a:rPr lang="ru-RU" smtClean="0"/>
              <a:pPr/>
              <a:t>‹#›</a:t>
            </a:fld>
            <a:endParaRPr lang="ru-RU"/>
          </a:p>
        </p:txBody>
      </p:sp>
    </p:spTree>
    <p:extLst>
      <p:ext uri="{BB962C8B-B14F-4D97-AF65-F5344CB8AC3E}">
        <p14:creationId xmlns:p14="http://schemas.microsoft.com/office/powerpoint/2010/main" val="1596617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0C19708-2183-453B-BCF6-E4342C874D69}" type="datetimeFigureOut">
              <a:rPr lang="ru-RU" smtClean="0"/>
              <a:pPr/>
              <a:t>26.12.2019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6E8C7EB-5205-4336-9070-8797C19BE4FD}" type="slidenum">
              <a:rPr lang="ru-RU" smtClean="0"/>
              <a:pPr/>
              <a:t>‹#›</a:t>
            </a:fld>
            <a:endParaRPr lang="ru-RU"/>
          </a:p>
        </p:txBody>
      </p:sp>
    </p:spTree>
    <p:extLst>
      <p:ext uri="{BB962C8B-B14F-4D97-AF65-F5344CB8AC3E}">
        <p14:creationId xmlns:p14="http://schemas.microsoft.com/office/powerpoint/2010/main" val="280715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0C19708-2183-453B-BCF6-E4342C874D69}" type="datetimeFigureOut">
              <a:rPr lang="ru-RU" smtClean="0"/>
              <a:pPr/>
              <a:t>26.12.2019</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36E8C7EB-5205-4336-9070-8797C19BE4FD}" type="slidenum">
              <a:rPr lang="ru-RU" smtClean="0"/>
              <a:pPr/>
              <a:t>‹#›</a:t>
            </a:fld>
            <a:endParaRPr lang="ru-RU"/>
          </a:p>
        </p:txBody>
      </p:sp>
    </p:spTree>
    <p:extLst>
      <p:ext uri="{BB962C8B-B14F-4D97-AF65-F5344CB8AC3E}">
        <p14:creationId xmlns:p14="http://schemas.microsoft.com/office/powerpoint/2010/main" val="78155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0C19708-2183-453B-BCF6-E4342C874D69}" type="datetimeFigureOut">
              <a:rPr lang="ru-RU" smtClean="0"/>
              <a:pPr/>
              <a:t>26.12.2019</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6E8C7EB-5205-4336-9070-8797C19BE4FD}" type="slidenum">
              <a:rPr lang="ru-RU" smtClean="0"/>
              <a:pPr/>
              <a:t>‹#›</a:t>
            </a:fld>
            <a:endParaRPr lang="ru-RU"/>
          </a:p>
        </p:txBody>
      </p:sp>
    </p:spTree>
    <p:extLst>
      <p:ext uri="{BB962C8B-B14F-4D97-AF65-F5344CB8AC3E}">
        <p14:creationId xmlns:p14="http://schemas.microsoft.com/office/powerpoint/2010/main" val="2202794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0C19708-2183-453B-BCF6-E4342C874D69}" type="datetimeFigureOut">
              <a:rPr lang="ru-RU" smtClean="0"/>
              <a:pPr/>
              <a:t>26.12.2019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6E8C7EB-5205-4336-9070-8797C19BE4FD}" type="slidenum">
              <a:rPr lang="ru-RU" smtClean="0"/>
              <a:pPr/>
              <a:t>‹#›</a:t>
            </a:fld>
            <a:endParaRPr lang="ru-RU"/>
          </a:p>
        </p:txBody>
      </p:sp>
    </p:spTree>
    <p:extLst>
      <p:ext uri="{BB962C8B-B14F-4D97-AF65-F5344CB8AC3E}">
        <p14:creationId xmlns:p14="http://schemas.microsoft.com/office/powerpoint/2010/main" val="3514405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0C19708-2183-453B-BCF6-E4342C874D69}" type="datetimeFigureOut">
              <a:rPr lang="ru-RU" smtClean="0"/>
              <a:pPr/>
              <a:t>26.12.2019</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6E8C7EB-5205-4336-9070-8797C19BE4FD}" type="slidenum">
              <a:rPr lang="ru-RU" smtClean="0"/>
              <a:pPr/>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9207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610ED0-52E4-4A46-86C9-B20652EDD6A0}"/>
              </a:ext>
            </a:extLst>
          </p:cNvPr>
          <p:cNvSpPr>
            <a:spLocks noGrp="1"/>
          </p:cNvSpPr>
          <p:nvPr>
            <p:ph type="ctrTitle"/>
          </p:nvPr>
        </p:nvSpPr>
        <p:spPr>
          <a:xfrm>
            <a:off x="1100051" y="379390"/>
            <a:ext cx="10058400" cy="3566160"/>
          </a:xfrm>
        </p:spPr>
        <p:txBody>
          <a:bodyPr>
            <a:normAutofit/>
          </a:bodyPr>
          <a:lstStyle/>
          <a:p>
            <a:pPr algn="ctr"/>
            <a:r>
              <a:rPr lang="ru-RU" b="1" i="1" dirty="0"/>
              <a:t>Памятка для учителя</a:t>
            </a:r>
            <a:br>
              <a:rPr lang="ru-RU" b="1" i="1" dirty="0"/>
            </a:br>
            <a:r>
              <a:rPr lang="ru-RU" b="1" dirty="0"/>
              <a:t>Раздел «Грамматика и лексика» ЕГЭ </a:t>
            </a:r>
            <a:endParaRPr lang="ru-RU" dirty="0"/>
          </a:p>
        </p:txBody>
      </p:sp>
      <p:sp>
        <p:nvSpPr>
          <p:cNvPr id="3" name="Подзаголовок 2">
            <a:extLst>
              <a:ext uri="{FF2B5EF4-FFF2-40B4-BE49-F238E27FC236}">
                <a16:creationId xmlns:a16="http://schemas.microsoft.com/office/drawing/2014/main" id="{83F91B67-8935-433E-8DCC-AFFCAC258328}"/>
              </a:ext>
            </a:extLst>
          </p:cNvPr>
          <p:cNvSpPr>
            <a:spLocks noGrp="1"/>
          </p:cNvSpPr>
          <p:nvPr>
            <p:ph type="subTitle" idx="1"/>
          </p:nvPr>
        </p:nvSpPr>
        <p:spPr/>
        <p:txBody>
          <a:bodyPr/>
          <a:lstStyle/>
          <a:p>
            <a:pPr algn="r"/>
            <a:r>
              <a:rPr lang="ru-RU" b="1" i="1" dirty="0"/>
              <a:t>Работа выполнена: Казаковой О.С.</a:t>
            </a:r>
          </a:p>
        </p:txBody>
      </p:sp>
    </p:spTree>
    <p:extLst>
      <p:ext uri="{BB962C8B-B14F-4D97-AF65-F5344CB8AC3E}">
        <p14:creationId xmlns:p14="http://schemas.microsoft.com/office/powerpoint/2010/main" val="2131761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i="1" dirty="0">
                <a:solidFill>
                  <a:schemeClr val="tx1"/>
                </a:solidFill>
              </a:rPr>
              <a:t>Имя числительное (</a:t>
            </a:r>
            <a:r>
              <a:rPr lang="ru-RU" b="1" i="1" dirty="0" err="1">
                <a:solidFill>
                  <a:schemeClr val="tx1"/>
                </a:solidFill>
              </a:rPr>
              <a:t>numeral</a:t>
            </a:r>
            <a:r>
              <a:rPr lang="ru-RU" b="1" i="1" dirty="0">
                <a:solidFill>
                  <a:schemeClr val="tx1"/>
                </a:solidFill>
              </a:rPr>
              <a:t>)</a:t>
            </a:r>
          </a:p>
        </p:txBody>
      </p:sp>
      <p:sp>
        <p:nvSpPr>
          <p:cNvPr id="3" name="Содержимое 2"/>
          <p:cNvSpPr>
            <a:spLocks noGrp="1"/>
          </p:cNvSpPr>
          <p:nvPr>
            <p:ph idx="1"/>
          </p:nvPr>
        </p:nvSpPr>
        <p:spPr/>
        <p:txBody>
          <a:bodyPr/>
          <a:lstStyle/>
          <a:p>
            <a:pPr fontAlgn="base"/>
            <a:br>
              <a:rPr lang="ru-RU" sz="3800" dirty="0">
                <a:solidFill>
                  <a:schemeClr val="tx1"/>
                </a:solidFill>
              </a:rPr>
            </a:br>
            <a:r>
              <a:rPr lang="ru-RU" sz="3800" dirty="0">
                <a:solidFill>
                  <a:schemeClr val="tx1"/>
                </a:solidFill>
              </a:rPr>
              <a:t>Может поменяться разряд (количественное числительное меняется на порядковое).</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i="1" dirty="0">
                <a:solidFill>
                  <a:schemeClr val="tx1"/>
                </a:solidFill>
              </a:rPr>
              <a:t>Местоимение (</a:t>
            </a:r>
            <a:r>
              <a:rPr lang="ru-RU" b="1" i="1" dirty="0" err="1">
                <a:solidFill>
                  <a:schemeClr val="tx1"/>
                </a:solidFill>
              </a:rPr>
              <a:t>pronoun</a:t>
            </a:r>
            <a:r>
              <a:rPr lang="ru-RU" b="1" i="1" dirty="0">
                <a:solidFill>
                  <a:schemeClr val="tx1"/>
                </a:solidFill>
              </a:rPr>
              <a:t>)</a:t>
            </a:r>
          </a:p>
        </p:txBody>
      </p:sp>
      <p:sp>
        <p:nvSpPr>
          <p:cNvPr id="3" name="Содержимое 2"/>
          <p:cNvSpPr>
            <a:spLocks noGrp="1"/>
          </p:cNvSpPr>
          <p:nvPr>
            <p:ph idx="1"/>
          </p:nvPr>
        </p:nvSpPr>
        <p:spPr/>
        <p:txBody>
          <a:bodyPr>
            <a:normAutofit lnSpcReduction="10000"/>
          </a:bodyPr>
          <a:lstStyle/>
          <a:p>
            <a:pPr fontAlgn="base">
              <a:buNone/>
            </a:pPr>
            <a:r>
              <a:rPr lang="ru-RU" sz="4100" dirty="0">
                <a:solidFill>
                  <a:schemeClr val="tx1"/>
                </a:solidFill>
              </a:rPr>
              <a:t>Личные местоимения меняются на притяжательные (краткая или полная формы), объектные или возвратные.</a:t>
            </a:r>
            <a:br>
              <a:rPr lang="ru-RU" sz="4100" dirty="0">
                <a:solidFill>
                  <a:schemeClr val="tx1"/>
                </a:solidFill>
              </a:rPr>
            </a:br>
            <a:endParaRPr lang="ru-RU" sz="4100" dirty="0">
              <a:solidFill>
                <a:schemeClr val="tx1"/>
              </a:solidFill>
            </a:endParaRPr>
          </a:p>
          <a:p>
            <a:pPr fontAlgn="base">
              <a:buNone/>
            </a:pPr>
            <a:r>
              <a:rPr lang="ru-RU" sz="4100" dirty="0">
                <a:solidFill>
                  <a:schemeClr val="tx1"/>
                </a:solidFill>
              </a:rPr>
              <a:t>А так же указательные местоимения (</a:t>
            </a:r>
            <a:r>
              <a:rPr lang="ru-RU" sz="4100" dirty="0" err="1">
                <a:solidFill>
                  <a:schemeClr val="tx1"/>
                </a:solidFill>
              </a:rPr>
              <a:t>ед</a:t>
            </a:r>
            <a:r>
              <a:rPr lang="ru-RU" sz="4100" dirty="0">
                <a:solidFill>
                  <a:schemeClr val="tx1"/>
                </a:solidFill>
              </a:rPr>
              <a:t> и мн. ч) и неопределённые местоимения (</a:t>
            </a:r>
            <a:r>
              <a:rPr lang="ru-RU" sz="4100" dirty="0" err="1">
                <a:solidFill>
                  <a:schemeClr val="tx1"/>
                </a:solidFill>
              </a:rPr>
              <a:t>some</a:t>
            </a:r>
            <a:r>
              <a:rPr lang="ru-RU" sz="4100" dirty="0">
                <a:solidFill>
                  <a:schemeClr val="tx1"/>
                </a:solidFill>
              </a:rPr>
              <a:t>, </a:t>
            </a:r>
            <a:r>
              <a:rPr lang="ru-RU" sz="4100" dirty="0" err="1">
                <a:solidFill>
                  <a:schemeClr val="tx1"/>
                </a:solidFill>
              </a:rPr>
              <a:t>any</a:t>
            </a:r>
            <a:r>
              <a:rPr lang="ru-RU" sz="4100" dirty="0">
                <a:solidFill>
                  <a:schemeClr val="tx1"/>
                </a:solidFill>
              </a:rPr>
              <a:t>) </a:t>
            </a:r>
          </a:p>
          <a:p>
            <a:pPr fontAlgn="base">
              <a:buNone/>
            </a:pPr>
            <a:endParaRPr lang="ru-RU" sz="4100" dirty="0">
              <a:solidFill>
                <a:schemeClr val="tx1"/>
              </a:solidFill>
            </a:endParaRP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i="1" dirty="0">
                <a:solidFill>
                  <a:schemeClr val="tx1"/>
                </a:solidFill>
              </a:rPr>
              <a:t>Методическая подсказка</a:t>
            </a:r>
          </a:p>
        </p:txBody>
      </p:sp>
      <p:sp>
        <p:nvSpPr>
          <p:cNvPr id="3" name="Содержимое 2"/>
          <p:cNvSpPr>
            <a:spLocks noGrp="1"/>
          </p:cNvSpPr>
          <p:nvPr>
            <p:ph idx="1"/>
          </p:nvPr>
        </p:nvSpPr>
        <p:spPr/>
        <p:txBody>
          <a:bodyPr>
            <a:noAutofit/>
          </a:bodyPr>
          <a:lstStyle/>
          <a:p>
            <a:r>
              <a:rPr lang="ru-RU" sz="3500" dirty="0">
                <a:solidFill>
                  <a:schemeClr val="tx1"/>
                </a:solidFill>
              </a:rPr>
              <a:t>Важно обратить внимание на те слова, которые стоят непосредственно перед пропуском — не забывайте, что есть ряд глаголов, прилагательных, фраз и конструкций, после которых необходимо употребление инфинитива с частичкой или без частички </a:t>
            </a:r>
            <a:r>
              <a:rPr lang="ru-RU" sz="3500" dirty="0" err="1">
                <a:solidFill>
                  <a:schemeClr val="tx1"/>
                </a:solidFill>
              </a:rPr>
              <a:t>to</a:t>
            </a:r>
            <a:r>
              <a:rPr lang="ru-RU" sz="3500" dirty="0">
                <a:solidFill>
                  <a:schemeClr val="tx1"/>
                </a:solidFill>
              </a:rPr>
              <a:t> или герундия.</a:t>
            </a:r>
            <a:br>
              <a:rPr lang="ru-RU" sz="3500" dirty="0">
                <a:solidFill>
                  <a:schemeClr val="tx1"/>
                </a:solidFill>
              </a:rPr>
            </a:br>
            <a:endParaRPr lang="ru-RU" sz="35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fontAlgn="base"/>
            <a:r>
              <a:rPr lang="ru-RU" i="1" dirty="0">
                <a:solidFill>
                  <a:srgbClr val="FF0000"/>
                </a:solidFill>
              </a:rPr>
              <a:t>Задания с 26 по 31</a:t>
            </a:r>
            <a:br>
              <a:rPr lang="ru-RU" i="1" dirty="0">
                <a:solidFill>
                  <a:srgbClr val="FF0000"/>
                </a:solidFill>
              </a:rPr>
            </a:br>
            <a:r>
              <a:rPr lang="ru-RU" i="1" dirty="0">
                <a:solidFill>
                  <a:schemeClr val="tx1"/>
                </a:solidFill>
              </a:rPr>
              <a:t>(с кратким ответом)</a:t>
            </a:r>
            <a:endParaRPr lang="ru-RU" i="1" dirty="0">
              <a:solidFill>
                <a:srgbClr val="FF0000"/>
              </a:solidFill>
            </a:endParaRPr>
          </a:p>
        </p:txBody>
      </p:sp>
      <p:pic>
        <p:nvPicPr>
          <p:cNvPr id="7" name="Picture 2" descr="C:\Users\User\Desktop\ege-example-1.png"/>
          <p:cNvPicPr>
            <a:picLocks noGrp="1" noChangeAspect="1" noChangeArrowheads="1"/>
          </p:cNvPicPr>
          <p:nvPr>
            <p:ph idx="1"/>
          </p:nvPr>
        </p:nvPicPr>
        <p:blipFill>
          <a:blip r:embed="rId2">
            <a:lum bright="-10000" contrast="40000"/>
          </a:blip>
          <a:srcRect b="75392"/>
          <a:stretch>
            <a:fillRect/>
          </a:stretch>
        </p:blipFill>
        <p:spPr bwMode="auto">
          <a:xfrm>
            <a:off x="1442202" y="2102069"/>
            <a:ext cx="9292911" cy="193056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ege-example-1.png"/>
          <p:cNvPicPr>
            <a:picLocks noGrp="1" noChangeAspect="1" noChangeArrowheads="1"/>
          </p:cNvPicPr>
          <p:nvPr>
            <p:ph idx="1"/>
          </p:nvPr>
        </p:nvPicPr>
        <p:blipFill>
          <a:blip r:embed="rId2">
            <a:lum bright="-10000" contrast="40000"/>
          </a:blip>
          <a:srcRect t="24126"/>
          <a:stretch>
            <a:fillRect/>
          </a:stretch>
        </p:blipFill>
        <p:spPr bwMode="auto">
          <a:xfrm>
            <a:off x="2184113" y="620110"/>
            <a:ext cx="8450319" cy="541282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solidFill>
                  <a:schemeClr val="tx1"/>
                </a:solidFill>
              </a:rPr>
              <a:t>В данном задании проверяются: </a:t>
            </a:r>
            <a:endParaRPr lang="ru-RU" dirty="0"/>
          </a:p>
        </p:txBody>
      </p:sp>
      <p:sp>
        <p:nvSpPr>
          <p:cNvPr id="3" name="Содержимое 2"/>
          <p:cNvSpPr>
            <a:spLocks noGrp="1"/>
          </p:cNvSpPr>
          <p:nvPr>
            <p:ph idx="1"/>
          </p:nvPr>
        </p:nvSpPr>
        <p:spPr/>
        <p:txBody>
          <a:bodyPr>
            <a:normAutofit fontScale="85000" lnSpcReduction="20000"/>
          </a:bodyPr>
          <a:lstStyle/>
          <a:p>
            <a:pPr fontAlgn="base"/>
            <a:r>
              <a:rPr lang="ru-RU" sz="4100" dirty="0">
                <a:solidFill>
                  <a:schemeClr val="tx1"/>
                </a:solidFill>
              </a:rPr>
              <a:t>навыки словообразования</a:t>
            </a:r>
          </a:p>
          <a:p>
            <a:pPr fontAlgn="base"/>
            <a:r>
              <a:rPr lang="ru-RU" sz="4100" dirty="0">
                <a:solidFill>
                  <a:schemeClr val="tx1"/>
                </a:solidFill>
              </a:rPr>
              <a:t>Конверсия (</a:t>
            </a:r>
            <a:r>
              <a:rPr lang="ru-RU" sz="4100" dirty="0" err="1">
                <a:solidFill>
                  <a:schemeClr val="tx1"/>
                </a:solidFill>
              </a:rPr>
              <a:t>conversion</a:t>
            </a:r>
            <a:r>
              <a:rPr lang="ru-RU" sz="4100" dirty="0">
                <a:solidFill>
                  <a:schemeClr val="tx1"/>
                </a:solidFill>
              </a:rPr>
              <a:t>) — переход слова в другую часть речи, без изменения его структуры.</a:t>
            </a:r>
          </a:p>
          <a:p>
            <a:pPr fontAlgn="base"/>
            <a:r>
              <a:rPr lang="ru-RU" sz="4100" dirty="0">
                <a:solidFill>
                  <a:schemeClr val="tx1"/>
                </a:solidFill>
              </a:rPr>
              <a:t>Аффиксация (</a:t>
            </a:r>
            <a:r>
              <a:rPr lang="ru-RU" sz="4100" dirty="0" err="1">
                <a:solidFill>
                  <a:schemeClr val="tx1"/>
                </a:solidFill>
              </a:rPr>
              <a:t>suffixes</a:t>
            </a:r>
            <a:r>
              <a:rPr lang="ru-RU" sz="4100" dirty="0">
                <a:solidFill>
                  <a:schemeClr val="tx1"/>
                </a:solidFill>
              </a:rPr>
              <a:t> </a:t>
            </a:r>
            <a:r>
              <a:rPr lang="ru-RU" sz="4100" dirty="0" err="1">
                <a:solidFill>
                  <a:schemeClr val="tx1"/>
                </a:solidFill>
              </a:rPr>
              <a:t>and</a:t>
            </a:r>
            <a:r>
              <a:rPr lang="ru-RU" sz="4100" dirty="0">
                <a:solidFill>
                  <a:schemeClr val="tx1"/>
                </a:solidFill>
              </a:rPr>
              <a:t> </a:t>
            </a:r>
            <a:r>
              <a:rPr lang="ru-RU" sz="4100" dirty="0" err="1">
                <a:solidFill>
                  <a:schemeClr val="tx1"/>
                </a:solidFill>
              </a:rPr>
              <a:t>prefixes</a:t>
            </a:r>
            <a:r>
              <a:rPr lang="ru-RU" sz="4100" dirty="0">
                <a:solidFill>
                  <a:schemeClr val="tx1"/>
                </a:solidFill>
              </a:rPr>
              <a:t>) — это образование новых слов при помощи суффиксов и префиксов (приставок).</a:t>
            </a:r>
          </a:p>
          <a:p>
            <a:pPr fontAlgn="base"/>
            <a:r>
              <a:rPr lang="ru-RU" sz="4100" dirty="0">
                <a:solidFill>
                  <a:schemeClr val="tx1"/>
                </a:solidFill>
              </a:rPr>
              <a:t>знание суффиксов и префиксов имен существительных, прилагательных, наречий, глаголов.</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i="1" dirty="0">
                <a:solidFill>
                  <a:schemeClr val="tx1"/>
                </a:solidFill>
              </a:rPr>
              <a:t>Методическая подсказка</a:t>
            </a:r>
          </a:p>
        </p:txBody>
      </p:sp>
      <p:sp>
        <p:nvSpPr>
          <p:cNvPr id="3" name="Содержимое 2"/>
          <p:cNvSpPr>
            <a:spLocks noGrp="1"/>
          </p:cNvSpPr>
          <p:nvPr>
            <p:ph idx="1"/>
          </p:nvPr>
        </p:nvSpPr>
        <p:spPr>
          <a:xfrm>
            <a:off x="945398" y="1845734"/>
            <a:ext cx="10197884" cy="4023360"/>
          </a:xfrm>
        </p:spPr>
        <p:txBody>
          <a:bodyPr>
            <a:noAutofit/>
          </a:bodyPr>
          <a:lstStyle/>
          <a:p>
            <a:r>
              <a:rPr lang="ru-RU" sz="3500" dirty="0">
                <a:solidFill>
                  <a:schemeClr val="tx1"/>
                </a:solidFill>
              </a:rPr>
              <a:t>При выполнении этого задания важно - правильное определение части речи, которую необходимо вставить вместо пропуска, и знание словообразующих суффиксов и приставок. Читаем текст, обращая внимание на слова перед пропусками и следующие за ним. Определяем пропущенную часть речи, а также, имеет ли пропущенное слова отрицательную или утвердительную коннотацию.</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79" y="286603"/>
            <a:ext cx="10453589" cy="1450757"/>
          </a:xfrm>
        </p:spPr>
        <p:txBody>
          <a:bodyPr>
            <a:normAutofit/>
          </a:bodyPr>
          <a:lstStyle/>
          <a:p>
            <a:r>
              <a:rPr lang="ru-RU" i="1" dirty="0">
                <a:solidFill>
                  <a:srgbClr val="FF0000"/>
                </a:solidFill>
              </a:rPr>
              <a:t>Задания 32-38 </a:t>
            </a:r>
            <a:br>
              <a:rPr lang="ru-RU" i="1" dirty="0">
                <a:solidFill>
                  <a:schemeClr val="tx1"/>
                </a:solidFill>
              </a:rPr>
            </a:br>
            <a:r>
              <a:rPr lang="ru-RU" i="1" dirty="0">
                <a:solidFill>
                  <a:schemeClr val="tx1"/>
                </a:solidFill>
              </a:rPr>
              <a:t>(повышенной сложности)</a:t>
            </a:r>
          </a:p>
        </p:txBody>
      </p:sp>
      <p:pic>
        <p:nvPicPr>
          <p:cNvPr id="5122" name="Picture 2" descr="C:\Users\User\Desktop\ege-example-2.png"/>
          <p:cNvPicPr>
            <a:picLocks noGrp="1" noChangeAspect="1" noChangeArrowheads="1"/>
          </p:cNvPicPr>
          <p:nvPr>
            <p:ph idx="1"/>
          </p:nvPr>
        </p:nvPicPr>
        <p:blipFill>
          <a:blip r:embed="rId2">
            <a:lum bright="-10000" contrast="40000"/>
          </a:blip>
          <a:srcRect/>
          <a:stretch>
            <a:fillRect/>
          </a:stretch>
        </p:blipFill>
        <p:spPr bwMode="auto">
          <a:xfrm>
            <a:off x="1986456" y="1681655"/>
            <a:ext cx="7998726" cy="5006457"/>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solidFill>
                  <a:schemeClr val="tx1"/>
                </a:solidFill>
              </a:rPr>
              <a:t>В данном задании проверяются: </a:t>
            </a:r>
            <a:endParaRPr lang="ru-RU" dirty="0"/>
          </a:p>
        </p:txBody>
      </p:sp>
      <p:sp>
        <p:nvSpPr>
          <p:cNvPr id="3" name="Содержимое 2"/>
          <p:cNvSpPr>
            <a:spLocks noGrp="1"/>
          </p:cNvSpPr>
          <p:nvPr>
            <p:ph idx="1"/>
          </p:nvPr>
        </p:nvSpPr>
        <p:spPr/>
        <p:txBody>
          <a:bodyPr>
            <a:normAutofit fontScale="92500" lnSpcReduction="20000"/>
          </a:bodyPr>
          <a:lstStyle/>
          <a:p>
            <a:pPr fontAlgn="base"/>
            <a:r>
              <a:rPr lang="ru-RU" sz="3500" dirty="0">
                <a:solidFill>
                  <a:schemeClr val="tx1"/>
                </a:solidFill>
              </a:rPr>
              <a:t>знание лексики английского языка, ее сочетаемость в зависимости от коммуникативной ситуации:</a:t>
            </a:r>
          </a:p>
          <a:p>
            <a:pPr fontAlgn="base"/>
            <a:r>
              <a:rPr lang="ru-RU" sz="3500" dirty="0">
                <a:solidFill>
                  <a:schemeClr val="tx1"/>
                </a:solidFill>
              </a:rPr>
              <a:t>знание фразовых глаголов;</a:t>
            </a:r>
          </a:p>
          <a:p>
            <a:pPr fontAlgn="base"/>
            <a:r>
              <a:rPr lang="ru-RU" sz="3500" dirty="0">
                <a:solidFill>
                  <a:schemeClr val="tx1"/>
                </a:solidFill>
              </a:rPr>
              <a:t>знание разницы в употреблении слов, схожих по значению, т.е. синонимов;</a:t>
            </a:r>
          </a:p>
          <a:p>
            <a:pPr fontAlgn="base"/>
            <a:r>
              <a:rPr lang="ru-RU" sz="3500" dirty="0">
                <a:solidFill>
                  <a:schemeClr val="tx1"/>
                </a:solidFill>
              </a:rPr>
              <a:t>знание разницы в употреблении слов, схожих по звучанию и/или написанию;</a:t>
            </a:r>
          </a:p>
          <a:p>
            <a:pPr fontAlgn="base"/>
            <a:r>
              <a:rPr lang="ru-RU" sz="3500" dirty="0">
                <a:solidFill>
                  <a:schemeClr val="tx1"/>
                </a:solidFill>
              </a:rPr>
              <a:t>знание управления глаголов по формуле «глагол + предлог».</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solidFill>
                  <a:schemeClr val="tx1"/>
                </a:solidFill>
              </a:rPr>
              <a:t>Методическая подсказка</a:t>
            </a:r>
            <a:endParaRPr lang="ru-RU" dirty="0"/>
          </a:p>
        </p:txBody>
      </p:sp>
      <p:sp>
        <p:nvSpPr>
          <p:cNvPr id="3" name="Содержимое 2"/>
          <p:cNvSpPr>
            <a:spLocks noGrp="1"/>
          </p:cNvSpPr>
          <p:nvPr>
            <p:ph idx="1"/>
          </p:nvPr>
        </p:nvSpPr>
        <p:spPr>
          <a:xfrm>
            <a:off x="201478" y="1690750"/>
            <a:ext cx="11696054" cy="4539568"/>
          </a:xfrm>
        </p:spPr>
        <p:txBody>
          <a:bodyPr>
            <a:noAutofit/>
          </a:bodyPr>
          <a:lstStyle/>
          <a:p>
            <a:r>
              <a:rPr lang="ru-RU" sz="2400" dirty="0">
                <a:solidFill>
                  <a:schemeClr val="tx1"/>
                </a:solidFill>
              </a:rPr>
              <a:t>Для эффективного выполнения этого задания следует: 1. Просмотреть весь текст с пропусками, постараться понять его содержание 2. Читать внимательно весь фрагмент, но особое внимание уделять предложению с пропущенным словом 3. Постараться предугадать пропущенное слово, опираясь на контекст, окружающие пропуск слова. 4. Изучить все предложенные варианты ответа, выбрать наиболее подходящий с учетом значения и норм лексической сочетаемости пропущенного слова. Особое внимание следует уделить синонимам (у них могут быть разные оттенки значения, они могут иметь различия в управлении и сочетаемости с другими словами), а также с созвучными словами или словами со сходным написанием (у них могут быть разные значения). 5. Прочитать предложение с пропуском еще раз, убедиться, что выбранное слово является наиболее правильным для заполнения пропуска. Определить, почему остальные слова не подходят. 6. Если не можете осознанно выбрать ни один из предложенных вариантов, выбирайте ответ интуитивно, не оставляйте задание без ответа.</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5D2F79-151F-468C-B186-B5E6A78C9959}"/>
              </a:ext>
            </a:extLst>
          </p:cNvPr>
          <p:cNvSpPr>
            <a:spLocks noGrp="1"/>
          </p:cNvSpPr>
          <p:nvPr>
            <p:ph type="title"/>
          </p:nvPr>
        </p:nvSpPr>
        <p:spPr>
          <a:xfrm>
            <a:off x="247973" y="212701"/>
            <a:ext cx="11944027" cy="5858360"/>
          </a:xfrm>
        </p:spPr>
        <p:txBody>
          <a:bodyPr>
            <a:noAutofit/>
          </a:bodyPr>
          <a:lstStyle/>
          <a:p>
            <a:pPr fontAlgn="base"/>
            <a:r>
              <a:rPr lang="ru-RU" sz="4400" b="1" i="1" dirty="0">
                <a:solidFill>
                  <a:schemeClr val="tx1"/>
                </a:solidFill>
              </a:rPr>
              <a:t>Содержание раздела «Лексика и грамматика» </a:t>
            </a:r>
            <a:br>
              <a:rPr lang="ru-RU" sz="4400" dirty="0"/>
            </a:br>
            <a:br>
              <a:rPr lang="ru-RU" sz="4000" dirty="0">
                <a:solidFill>
                  <a:schemeClr val="tx1"/>
                </a:solidFill>
              </a:rPr>
            </a:br>
            <a:r>
              <a:rPr lang="ru-RU" sz="4000" dirty="0">
                <a:solidFill>
                  <a:schemeClr val="tx1"/>
                </a:solidFill>
              </a:rPr>
              <a:t>1. </a:t>
            </a:r>
            <a:r>
              <a:rPr lang="ru-RU" sz="4000" dirty="0">
                <a:solidFill>
                  <a:srgbClr val="FF0000"/>
                </a:solidFill>
              </a:rPr>
              <a:t>Задания 19-25 </a:t>
            </a:r>
            <a:r>
              <a:rPr lang="ru-RU" sz="4000" i="1" dirty="0">
                <a:solidFill>
                  <a:schemeClr val="tx1"/>
                </a:solidFill>
              </a:rPr>
              <a:t>с кратким ответом </a:t>
            </a:r>
            <a:r>
              <a:rPr lang="ru-RU" sz="4000" dirty="0">
                <a:solidFill>
                  <a:schemeClr val="tx1"/>
                </a:solidFill>
              </a:rPr>
              <a:t>(максимальный балл – 7 баллов).</a:t>
            </a:r>
            <a:br>
              <a:rPr lang="ru-RU" sz="4000" dirty="0">
                <a:solidFill>
                  <a:schemeClr val="tx1"/>
                </a:solidFill>
              </a:rPr>
            </a:br>
            <a:r>
              <a:rPr lang="ru-RU" sz="4000" dirty="0">
                <a:solidFill>
                  <a:schemeClr val="tx1"/>
                </a:solidFill>
              </a:rPr>
              <a:t>2. </a:t>
            </a:r>
            <a:r>
              <a:rPr lang="ru-RU" sz="4000" dirty="0">
                <a:solidFill>
                  <a:srgbClr val="FF0000"/>
                </a:solidFill>
              </a:rPr>
              <a:t>Задания 26-31 </a:t>
            </a:r>
            <a:r>
              <a:rPr lang="ru-RU" sz="4000" i="1" dirty="0">
                <a:solidFill>
                  <a:schemeClr val="tx1"/>
                </a:solidFill>
              </a:rPr>
              <a:t>с кратким ответом </a:t>
            </a:r>
            <a:r>
              <a:rPr lang="ru-RU" sz="4000" dirty="0">
                <a:solidFill>
                  <a:schemeClr val="tx1"/>
                </a:solidFill>
              </a:rPr>
              <a:t>(максимальный балл — 6 баллов).</a:t>
            </a:r>
            <a:br>
              <a:rPr lang="ru-RU" sz="4000" dirty="0">
                <a:solidFill>
                  <a:schemeClr val="tx1"/>
                </a:solidFill>
              </a:rPr>
            </a:br>
            <a:r>
              <a:rPr lang="ru-RU" sz="4000" dirty="0">
                <a:solidFill>
                  <a:schemeClr val="tx1"/>
                </a:solidFill>
              </a:rPr>
              <a:t>3. </a:t>
            </a:r>
            <a:r>
              <a:rPr lang="ru-RU" sz="4000" dirty="0">
                <a:solidFill>
                  <a:srgbClr val="FF0000"/>
                </a:solidFill>
              </a:rPr>
              <a:t>Задания 32-38 </a:t>
            </a:r>
            <a:r>
              <a:rPr lang="ru-RU" sz="4000" i="1" dirty="0">
                <a:solidFill>
                  <a:schemeClr val="tx1"/>
                </a:solidFill>
              </a:rPr>
              <a:t>с выбором одного правильного ответа из четырех предложенных </a:t>
            </a:r>
            <a:r>
              <a:rPr lang="ru-RU" sz="4000" dirty="0">
                <a:solidFill>
                  <a:schemeClr val="tx1"/>
                </a:solidFill>
              </a:rPr>
              <a:t> (повышенный уровень </a:t>
            </a:r>
            <a:r>
              <a:rPr lang="ru-RU" sz="4000" i="1" dirty="0">
                <a:solidFill>
                  <a:schemeClr val="tx1"/>
                </a:solidFill>
              </a:rPr>
              <a:t>максимальный балл — 7 баллов).</a:t>
            </a:r>
            <a:br>
              <a:rPr lang="ru-RU" sz="4000" i="1" dirty="0">
                <a:solidFill>
                  <a:schemeClr val="tx1"/>
                </a:solidFill>
              </a:rPr>
            </a:br>
            <a:r>
              <a:rPr lang="ru-RU" sz="4000" i="1" u="sng" dirty="0">
                <a:solidFill>
                  <a:schemeClr val="tx1"/>
                </a:solidFill>
              </a:rPr>
              <a:t>Рекомендуемое время на выполнение - 40 минут. </a:t>
            </a:r>
          </a:p>
        </p:txBody>
      </p:sp>
    </p:spTree>
    <p:extLst>
      <p:ext uri="{BB962C8B-B14F-4D97-AF65-F5344CB8AC3E}">
        <p14:creationId xmlns:p14="http://schemas.microsoft.com/office/powerpoint/2010/main" val="3801811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0AB8D3-254C-4698-9967-8747930F8E2F}"/>
              </a:ext>
            </a:extLst>
          </p:cNvPr>
          <p:cNvSpPr>
            <a:spLocks noGrp="1"/>
          </p:cNvSpPr>
          <p:nvPr>
            <p:ph type="title"/>
          </p:nvPr>
        </p:nvSpPr>
        <p:spPr>
          <a:xfrm>
            <a:off x="1097280" y="394977"/>
            <a:ext cx="10058400" cy="1244637"/>
          </a:xfrm>
        </p:spPr>
        <p:txBody>
          <a:bodyPr>
            <a:noAutofit/>
          </a:bodyPr>
          <a:lstStyle/>
          <a:p>
            <a:r>
              <a:rPr lang="ru-RU" b="1" i="1" dirty="0">
                <a:solidFill>
                  <a:schemeClr val="tx1"/>
                </a:solidFill>
              </a:rPr>
              <a:t>Типичные ошибки:</a:t>
            </a:r>
          </a:p>
        </p:txBody>
      </p:sp>
      <p:sp>
        <p:nvSpPr>
          <p:cNvPr id="3" name="Объект 2">
            <a:extLst>
              <a:ext uri="{FF2B5EF4-FFF2-40B4-BE49-F238E27FC236}">
                <a16:creationId xmlns:a16="http://schemas.microsoft.com/office/drawing/2014/main" id="{770D7C5F-2C3F-423B-835D-CE6A8D4F7CFC}"/>
              </a:ext>
            </a:extLst>
          </p:cNvPr>
          <p:cNvSpPr>
            <a:spLocks noGrp="1"/>
          </p:cNvSpPr>
          <p:nvPr>
            <p:ph idx="1"/>
          </p:nvPr>
        </p:nvSpPr>
        <p:spPr>
          <a:xfrm>
            <a:off x="819809" y="1755228"/>
            <a:ext cx="10962288" cy="4529958"/>
          </a:xfrm>
        </p:spPr>
        <p:txBody>
          <a:bodyPr>
            <a:noAutofit/>
          </a:bodyPr>
          <a:lstStyle/>
          <a:p>
            <a:pPr>
              <a:lnSpc>
                <a:spcPct val="100000"/>
              </a:lnSpc>
              <a:spcBef>
                <a:spcPts val="600"/>
              </a:spcBef>
              <a:spcAft>
                <a:spcPts val="0"/>
              </a:spcAft>
            </a:pPr>
            <a:r>
              <a:rPr lang="ru-RU" sz="2450" dirty="0">
                <a:solidFill>
                  <a:schemeClr val="tx1"/>
                </a:solidFill>
              </a:rPr>
              <a:t>1. Использование неправильной формы глагола. </a:t>
            </a:r>
          </a:p>
          <a:p>
            <a:pPr>
              <a:lnSpc>
                <a:spcPct val="100000"/>
              </a:lnSpc>
              <a:spcBef>
                <a:spcPts val="600"/>
              </a:spcBef>
              <a:spcAft>
                <a:spcPts val="0"/>
              </a:spcAft>
            </a:pPr>
            <a:r>
              <a:rPr lang="ru-RU" sz="2450" dirty="0">
                <a:solidFill>
                  <a:schemeClr val="tx1"/>
                </a:solidFill>
              </a:rPr>
              <a:t>2. Неправильный выбор аффикса при выполнении задания на словообразование. </a:t>
            </a:r>
          </a:p>
          <a:p>
            <a:pPr>
              <a:lnSpc>
                <a:spcPct val="100000"/>
              </a:lnSpc>
              <a:spcBef>
                <a:spcPts val="600"/>
              </a:spcBef>
              <a:spcAft>
                <a:spcPts val="0"/>
              </a:spcAft>
            </a:pPr>
            <a:r>
              <a:rPr lang="ru-RU" sz="2450" dirty="0">
                <a:solidFill>
                  <a:schemeClr val="tx1"/>
                </a:solidFill>
              </a:rPr>
              <a:t>3. Использование не той части речи в задании на словообразование. </a:t>
            </a:r>
          </a:p>
          <a:p>
            <a:pPr>
              <a:lnSpc>
                <a:spcPct val="100000"/>
              </a:lnSpc>
              <a:spcBef>
                <a:spcPts val="600"/>
              </a:spcBef>
              <a:spcAft>
                <a:spcPts val="0"/>
              </a:spcAft>
            </a:pPr>
            <a:r>
              <a:rPr lang="ru-RU" sz="2450" dirty="0">
                <a:solidFill>
                  <a:schemeClr val="tx1"/>
                </a:solidFill>
              </a:rPr>
              <a:t>4. Орфографические ошибки.</a:t>
            </a:r>
          </a:p>
          <a:p>
            <a:pPr>
              <a:lnSpc>
                <a:spcPct val="100000"/>
              </a:lnSpc>
              <a:spcBef>
                <a:spcPts val="600"/>
              </a:spcBef>
              <a:spcAft>
                <a:spcPts val="0"/>
              </a:spcAft>
            </a:pPr>
            <a:r>
              <a:rPr lang="ru-RU" sz="2450" dirty="0">
                <a:solidFill>
                  <a:schemeClr val="tx1"/>
                </a:solidFill>
              </a:rPr>
              <a:t>5. Неправильный выбор формы причастия (действительной или страдательной).</a:t>
            </a:r>
          </a:p>
          <a:p>
            <a:pPr>
              <a:lnSpc>
                <a:spcPct val="100000"/>
              </a:lnSpc>
              <a:spcBef>
                <a:spcPts val="600"/>
              </a:spcBef>
              <a:spcAft>
                <a:spcPts val="0"/>
              </a:spcAft>
            </a:pPr>
            <a:r>
              <a:rPr lang="ru-RU" sz="2450" dirty="0">
                <a:solidFill>
                  <a:schemeClr val="tx1"/>
                </a:solidFill>
              </a:rPr>
              <a:t>6. Неправильное использование фразовых глаголов.</a:t>
            </a:r>
          </a:p>
          <a:p>
            <a:pPr>
              <a:lnSpc>
                <a:spcPct val="100000"/>
              </a:lnSpc>
              <a:spcBef>
                <a:spcPts val="600"/>
              </a:spcBef>
              <a:spcAft>
                <a:spcPts val="0"/>
              </a:spcAft>
            </a:pPr>
            <a:r>
              <a:rPr lang="ru-RU" sz="2450" dirty="0">
                <a:solidFill>
                  <a:schemeClr val="tx1"/>
                </a:solidFill>
              </a:rPr>
              <a:t>7. Неправильный выбор слова из-за несоблюдения правил сочетаемости слов,</a:t>
            </a:r>
          </a:p>
          <a:p>
            <a:pPr>
              <a:lnSpc>
                <a:spcPct val="100000"/>
              </a:lnSpc>
              <a:spcBef>
                <a:spcPts val="600"/>
              </a:spcBef>
              <a:spcAft>
                <a:spcPts val="0"/>
              </a:spcAft>
            </a:pPr>
            <a:r>
              <a:rPr lang="ru-RU" sz="2450" dirty="0">
                <a:solidFill>
                  <a:schemeClr val="tx1"/>
                </a:solidFill>
              </a:rPr>
              <a:t>8. Неправильное использование слов, имеющих похожее значение (</a:t>
            </a:r>
            <a:r>
              <a:rPr lang="ru-RU" sz="2450" dirty="0" err="1">
                <a:solidFill>
                  <a:schemeClr val="tx1"/>
                </a:solidFill>
              </a:rPr>
              <a:t>do</a:t>
            </a:r>
            <a:r>
              <a:rPr lang="ru-RU" sz="2450" dirty="0">
                <a:solidFill>
                  <a:schemeClr val="tx1"/>
                </a:solidFill>
              </a:rPr>
              <a:t> / </a:t>
            </a:r>
            <a:r>
              <a:rPr lang="ru-RU" sz="2450" dirty="0" err="1">
                <a:solidFill>
                  <a:schemeClr val="tx1"/>
                </a:solidFill>
              </a:rPr>
              <a:t>make</a:t>
            </a:r>
            <a:r>
              <a:rPr lang="ru-RU" sz="2450" dirty="0">
                <a:solidFill>
                  <a:schemeClr val="tx1"/>
                </a:solidFill>
              </a:rPr>
              <a:t>,</a:t>
            </a:r>
          </a:p>
          <a:p>
            <a:pPr>
              <a:lnSpc>
                <a:spcPct val="100000"/>
              </a:lnSpc>
              <a:spcBef>
                <a:spcPts val="600"/>
              </a:spcBef>
              <a:spcAft>
                <a:spcPts val="0"/>
              </a:spcAft>
            </a:pPr>
            <a:r>
              <a:rPr lang="en-US" sz="2450" dirty="0">
                <a:solidFill>
                  <a:schemeClr val="tx1"/>
                </a:solidFill>
              </a:rPr>
              <a:t>learn / study, so / such etc).</a:t>
            </a:r>
            <a:endParaRPr lang="ru-RU" sz="2450" dirty="0">
              <a:solidFill>
                <a:schemeClr val="tx1"/>
              </a:solidFill>
            </a:endParaRPr>
          </a:p>
        </p:txBody>
      </p:sp>
    </p:spTree>
    <p:extLst>
      <p:ext uri="{BB962C8B-B14F-4D97-AF65-F5344CB8AC3E}">
        <p14:creationId xmlns:p14="http://schemas.microsoft.com/office/powerpoint/2010/main" val="3272211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0AB8D3-254C-4698-9967-8747930F8E2F}"/>
              </a:ext>
            </a:extLst>
          </p:cNvPr>
          <p:cNvSpPr>
            <a:spLocks noGrp="1"/>
          </p:cNvSpPr>
          <p:nvPr>
            <p:ph type="title"/>
          </p:nvPr>
        </p:nvSpPr>
        <p:spPr>
          <a:xfrm>
            <a:off x="1097279" y="394977"/>
            <a:ext cx="10557007" cy="1450757"/>
          </a:xfrm>
        </p:spPr>
        <p:txBody>
          <a:bodyPr>
            <a:noAutofit/>
          </a:bodyPr>
          <a:lstStyle/>
          <a:p>
            <a:pPr lvl="0"/>
            <a:r>
              <a:rPr lang="ru-RU" sz="4000" b="1" i="1" dirty="0"/>
              <a:t>Какие виды упражнений способствуют совершенствованию лексико-грамматических навыков?</a:t>
            </a:r>
          </a:p>
        </p:txBody>
      </p:sp>
      <p:sp>
        <p:nvSpPr>
          <p:cNvPr id="3" name="Объект 2">
            <a:extLst>
              <a:ext uri="{FF2B5EF4-FFF2-40B4-BE49-F238E27FC236}">
                <a16:creationId xmlns:a16="http://schemas.microsoft.com/office/drawing/2014/main" id="{770D7C5F-2C3F-423B-835D-CE6A8D4F7CFC}"/>
              </a:ext>
            </a:extLst>
          </p:cNvPr>
          <p:cNvSpPr>
            <a:spLocks noGrp="1"/>
          </p:cNvSpPr>
          <p:nvPr>
            <p:ph idx="1"/>
          </p:nvPr>
        </p:nvSpPr>
        <p:spPr/>
        <p:txBody>
          <a:bodyPr/>
          <a:lstStyle/>
          <a:p>
            <a:r>
              <a:rPr lang="ru-RU" sz="2800" b="1" u="sng" dirty="0">
                <a:solidFill>
                  <a:schemeClr val="tx1"/>
                </a:solidFill>
              </a:rPr>
              <a:t>Упражнение 1.</a:t>
            </a:r>
            <a:r>
              <a:rPr lang="ru-RU" sz="2800" dirty="0">
                <a:solidFill>
                  <a:schemeClr val="tx1"/>
                </a:solidFill>
              </a:rPr>
              <a:t> </a:t>
            </a:r>
            <a:r>
              <a:rPr lang="ru-RU" sz="2800" spc="-50" dirty="0">
                <a:solidFill>
                  <a:schemeClr val="tx1"/>
                </a:solidFill>
                <a:latin typeface="+mj-lt"/>
                <a:ea typeface="+mj-ea"/>
                <a:cs typeface="+mj-cs"/>
              </a:rPr>
              <a:t>Напишите все возможные грамматические формы данных ниже слов:</a:t>
            </a:r>
          </a:p>
          <a:p>
            <a:r>
              <a:rPr lang="ru-RU" sz="2800" dirty="0" err="1">
                <a:solidFill>
                  <a:schemeClr val="tx1"/>
                </a:solidFill>
              </a:rPr>
              <a:t>life</a:t>
            </a:r>
            <a:r>
              <a:rPr lang="ru-RU" sz="2800" dirty="0">
                <a:solidFill>
                  <a:schemeClr val="tx1"/>
                </a:solidFill>
              </a:rPr>
              <a:t> (n) </a:t>
            </a:r>
            <a:r>
              <a:rPr lang="en-US" sz="2800" dirty="0">
                <a:solidFill>
                  <a:schemeClr val="tx1"/>
                </a:solidFill>
              </a:rPr>
              <a:t>- </a:t>
            </a:r>
            <a:endParaRPr lang="ru-RU" sz="2800" dirty="0">
              <a:solidFill>
                <a:schemeClr val="tx1"/>
              </a:solidFill>
            </a:endParaRPr>
          </a:p>
          <a:p>
            <a:r>
              <a:rPr lang="ru-RU" sz="2800" dirty="0" err="1">
                <a:solidFill>
                  <a:schemeClr val="tx1"/>
                </a:solidFill>
              </a:rPr>
              <a:t>close</a:t>
            </a:r>
            <a:r>
              <a:rPr lang="ru-RU" sz="2800" dirty="0">
                <a:solidFill>
                  <a:schemeClr val="tx1"/>
                </a:solidFill>
              </a:rPr>
              <a:t> (a)</a:t>
            </a:r>
            <a:r>
              <a:rPr lang="en-US" sz="2800" dirty="0">
                <a:solidFill>
                  <a:schemeClr val="tx1"/>
                </a:solidFill>
              </a:rPr>
              <a:t> -</a:t>
            </a:r>
            <a:endParaRPr lang="ru-RU" sz="2800" dirty="0">
              <a:solidFill>
                <a:schemeClr val="tx1"/>
              </a:solidFill>
            </a:endParaRPr>
          </a:p>
          <a:p>
            <a:r>
              <a:rPr lang="en-US" sz="2800" dirty="0">
                <a:solidFill>
                  <a:schemeClr val="tx1"/>
                </a:solidFill>
              </a:rPr>
              <a:t>we (</a:t>
            </a:r>
            <a:r>
              <a:rPr lang="en-US" sz="2800" dirty="0" err="1">
                <a:solidFill>
                  <a:schemeClr val="tx1"/>
                </a:solidFill>
              </a:rPr>
              <a:t>pron</a:t>
            </a:r>
            <a:r>
              <a:rPr lang="en-US" sz="2800" dirty="0">
                <a:solidFill>
                  <a:schemeClr val="tx1"/>
                </a:solidFill>
              </a:rPr>
              <a:t>) -</a:t>
            </a:r>
          </a:p>
          <a:p>
            <a:r>
              <a:rPr lang="en-US" sz="2800" dirty="0">
                <a:solidFill>
                  <a:schemeClr val="tx1"/>
                </a:solidFill>
              </a:rPr>
              <a:t>one (num) - </a:t>
            </a:r>
            <a:endParaRPr lang="ru-RU" sz="2800" dirty="0">
              <a:solidFill>
                <a:schemeClr val="tx1"/>
              </a:solidFill>
            </a:endParaRPr>
          </a:p>
        </p:txBody>
      </p:sp>
    </p:spTree>
    <p:extLst>
      <p:ext uri="{BB962C8B-B14F-4D97-AF65-F5344CB8AC3E}">
        <p14:creationId xmlns:p14="http://schemas.microsoft.com/office/powerpoint/2010/main" val="4162836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E04B1E-8593-4E45-A20D-A4EA02673629}"/>
              </a:ext>
            </a:extLst>
          </p:cNvPr>
          <p:cNvSpPr>
            <a:spLocks noGrp="1"/>
          </p:cNvSpPr>
          <p:nvPr>
            <p:ph type="title"/>
          </p:nvPr>
        </p:nvSpPr>
        <p:spPr/>
        <p:txBody>
          <a:bodyPr>
            <a:noAutofit/>
          </a:bodyPr>
          <a:lstStyle/>
          <a:p>
            <a:r>
              <a:rPr lang="ru-RU" sz="2400" b="1" u="sng" dirty="0">
                <a:solidFill>
                  <a:schemeClr val="tx1"/>
                </a:solidFill>
              </a:rPr>
              <a:t>Упражнение 2.</a:t>
            </a:r>
            <a:r>
              <a:rPr lang="ru-RU" sz="2400" dirty="0">
                <a:solidFill>
                  <a:schemeClr val="tx1"/>
                </a:solidFill>
              </a:rPr>
              <a:t> Чтобы облегчить запоминание форм неправильных глаголов, полезно будет объединить их</a:t>
            </a:r>
            <a:r>
              <a:rPr lang="en-US" sz="2400" dirty="0">
                <a:solidFill>
                  <a:schemeClr val="tx1"/>
                </a:solidFill>
              </a:rPr>
              <a:t> </a:t>
            </a:r>
            <a:r>
              <a:rPr lang="ru-RU" sz="2400" dirty="0">
                <a:solidFill>
                  <a:schemeClr val="tx1"/>
                </a:solidFill>
              </a:rPr>
              <a:t>в похожие группы. Изучите таблицу, данную ниже, прочитайте глаголы и добавьте в каждую группу глаголов еще по два, пользуясь таблицей неправильных глаголов. </a:t>
            </a:r>
          </a:p>
        </p:txBody>
      </p:sp>
      <p:sp>
        <p:nvSpPr>
          <p:cNvPr id="3" name="Объект 2">
            <a:extLst>
              <a:ext uri="{FF2B5EF4-FFF2-40B4-BE49-F238E27FC236}">
                <a16:creationId xmlns:a16="http://schemas.microsoft.com/office/drawing/2014/main" id="{2157B558-49A3-4E57-8B7C-AAF6E85D3CEE}"/>
              </a:ext>
            </a:extLst>
          </p:cNvPr>
          <p:cNvSpPr>
            <a:spLocks noGrp="1"/>
          </p:cNvSpPr>
          <p:nvPr>
            <p:ph idx="1"/>
          </p:nvPr>
        </p:nvSpPr>
        <p:spPr>
          <a:xfrm>
            <a:off x="1097279" y="1845734"/>
            <a:ext cx="3505718" cy="4023360"/>
          </a:xfrm>
        </p:spPr>
        <p:txBody>
          <a:bodyPr>
            <a:normAutofit/>
          </a:bodyPr>
          <a:lstStyle/>
          <a:p>
            <a:pPr marL="0" indent="0">
              <a:buNone/>
            </a:pPr>
            <a:r>
              <a:rPr lang="en-US" sz="2800" dirty="0"/>
              <a:t>bring-brought-brought </a:t>
            </a:r>
            <a:br>
              <a:rPr lang="en-US" sz="2800" dirty="0"/>
            </a:br>
            <a:r>
              <a:rPr lang="en-US" sz="2800" dirty="0"/>
              <a:t>buy-bought-bought</a:t>
            </a:r>
          </a:p>
          <a:p>
            <a:pPr marL="0" indent="0">
              <a:buNone/>
            </a:pPr>
            <a:r>
              <a:rPr lang="en-US" sz="2800" dirty="0"/>
              <a:t>cost-cost-cost </a:t>
            </a:r>
            <a:br>
              <a:rPr lang="en-US" sz="2800" dirty="0"/>
            </a:br>
            <a:r>
              <a:rPr lang="en-US" sz="2800" dirty="0"/>
              <a:t>put-put-put </a:t>
            </a:r>
          </a:p>
          <a:p>
            <a:pPr marL="0" indent="0">
              <a:buNone/>
            </a:pPr>
            <a:r>
              <a:rPr lang="en-US" sz="2800" dirty="0"/>
              <a:t>send-sent-sent </a:t>
            </a:r>
            <a:br>
              <a:rPr lang="en-US" sz="2800" dirty="0"/>
            </a:br>
            <a:r>
              <a:rPr lang="en-US" sz="2800" dirty="0"/>
              <a:t>build-built-built</a:t>
            </a:r>
          </a:p>
          <a:p>
            <a:pPr marL="0" indent="0">
              <a:buNone/>
            </a:pPr>
            <a:r>
              <a:rPr lang="en-US" sz="2400" dirty="0"/>
              <a:t> </a:t>
            </a:r>
            <a:endParaRPr lang="en-US" dirty="0"/>
          </a:p>
        </p:txBody>
      </p:sp>
      <p:sp>
        <p:nvSpPr>
          <p:cNvPr id="4" name="Объект 2">
            <a:extLst>
              <a:ext uri="{FF2B5EF4-FFF2-40B4-BE49-F238E27FC236}">
                <a16:creationId xmlns:a16="http://schemas.microsoft.com/office/drawing/2014/main" id="{1E9AC8D3-73AD-4922-922B-433C58686548}"/>
              </a:ext>
            </a:extLst>
          </p:cNvPr>
          <p:cNvSpPr txBox="1">
            <a:spLocks/>
          </p:cNvSpPr>
          <p:nvPr/>
        </p:nvSpPr>
        <p:spPr>
          <a:xfrm>
            <a:off x="5019423" y="1845734"/>
            <a:ext cx="3427153"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2800" dirty="0" err="1"/>
              <a:t>br</a:t>
            </a:r>
            <a:r>
              <a:rPr lang="ru-RU" sz="2800" dirty="0" err="1"/>
              <a:t>еа</a:t>
            </a:r>
            <a:r>
              <a:rPr lang="en-US" sz="2800" dirty="0"/>
              <a:t>k-</a:t>
            </a:r>
            <a:r>
              <a:rPr lang="en-US" sz="2800" dirty="0" err="1"/>
              <a:t>br</a:t>
            </a:r>
            <a:r>
              <a:rPr lang="ru-RU" sz="2800" dirty="0"/>
              <a:t>о</a:t>
            </a:r>
            <a:r>
              <a:rPr lang="en-US" sz="2800" dirty="0"/>
              <a:t>k</a:t>
            </a:r>
            <a:r>
              <a:rPr lang="ru-RU" sz="2800" dirty="0"/>
              <a:t>е-</a:t>
            </a:r>
            <a:r>
              <a:rPr lang="en-US" sz="2800" dirty="0" err="1"/>
              <a:t>br</a:t>
            </a:r>
            <a:r>
              <a:rPr lang="ru-RU" sz="2800" dirty="0"/>
              <a:t>о</a:t>
            </a:r>
            <a:r>
              <a:rPr lang="en-US" sz="2800" dirty="0"/>
              <a:t>k</a:t>
            </a:r>
            <a:r>
              <a:rPr lang="ru-RU" sz="2800" dirty="0"/>
              <a:t>е</a:t>
            </a:r>
            <a:r>
              <a:rPr lang="en-US" sz="2800" dirty="0"/>
              <a:t>n</a:t>
            </a:r>
            <a:r>
              <a:rPr lang="ru-RU" sz="2800" dirty="0"/>
              <a:t> </a:t>
            </a:r>
            <a:br>
              <a:rPr lang="en-US" sz="2800" dirty="0"/>
            </a:br>
            <a:r>
              <a:rPr lang="en-US" sz="2800" dirty="0"/>
              <a:t>choose-chose-chosen</a:t>
            </a:r>
          </a:p>
          <a:p>
            <a:pPr marL="0" indent="0">
              <a:buFont typeface="Calibri" panose="020F0502020204030204" pitchFamily="34" charset="0"/>
              <a:buNone/>
            </a:pPr>
            <a:r>
              <a:rPr lang="en-US" sz="2800" dirty="0"/>
              <a:t>swim-swam-swum </a:t>
            </a:r>
            <a:br>
              <a:rPr lang="en-US" sz="2800" dirty="0"/>
            </a:br>
            <a:r>
              <a:rPr lang="en-US" sz="2800" dirty="0"/>
              <a:t>begin-began-begun</a:t>
            </a:r>
          </a:p>
          <a:p>
            <a:pPr marL="0" indent="0">
              <a:buFont typeface="Calibri" panose="020F0502020204030204" pitchFamily="34" charset="0"/>
              <a:buNone/>
            </a:pPr>
            <a:r>
              <a:rPr lang="en-US" sz="2800" dirty="0"/>
              <a:t>sit-sat-sat </a:t>
            </a:r>
            <a:br>
              <a:rPr lang="en-US" sz="2800" dirty="0"/>
            </a:br>
            <a:r>
              <a:rPr lang="en-US" sz="2800" dirty="0"/>
              <a:t>meet-met-met </a:t>
            </a:r>
          </a:p>
          <a:p>
            <a:pPr marL="0" indent="0">
              <a:buFont typeface="Calibri" panose="020F0502020204030204" pitchFamily="34" charset="0"/>
              <a:buNone/>
            </a:pPr>
            <a:br>
              <a:rPr lang="en-US" sz="2400" dirty="0"/>
            </a:br>
            <a:endParaRPr lang="en-US" sz="2400" dirty="0"/>
          </a:p>
        </p:txBody>
      </p:sp>
      <p:sp>
        <p:nvSpPr>
          <p:cNvPr id="5" name="Объект 2">
            <a:extLst>
              <a:ext uri="{FF2B5EF4-FFF2-40B4-BE49-F238E27FC236}">
                <a16:creationId xmlns:a16="http://schemas.microsoft.com/office/drawing/2014/main" id="{DE5BD9C2-5076-4A27-920B-40BF26353B12}"/>
              </a:ext>
            </a:extLst>
          </p:cNvPr>
          <p:cNvSpPr txBox="1">
            <a:spLocks/>
          </p:cNvSpPr>
          <p:nvPr/>
        </p:nvSpPr>
        <p:spPr>
          <a:xfrm>
            <a:off x="8767888" y="1845734"/>
            <a:ext cx="2995326"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2800" dirty="0"/>
              <a:t>grow-grew-grown </a:t>
            </a:r>
            <a:br>
              <a:rPr lang="en-US" sz="2800" dirty="0"/>
            </a:br>
            <a:r>
              <a:rPr lang="en-US" sz="2800" dirty="0"/>
              <a:t>draw-drew-drawn</a:t>
            </a:r>
          </a:p>
        </p:txBody>
      </p:sp>
    </p:spTree>
    <p:extLst>
      <p:ext uri="{BB962C8B-B14F-4D97-AF65-F5344CB8AC3E}">
        <p14:creationId xmlns:p14="http://schemas.microsoft.com/office/powerpoint/2010/main" val="367063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4E7FC6-75AD-4DBA-894A-8FA4620FEE5D}"/>
              </a:ext>
            </a:extLst>
          </p:cNvPr>
          <p:cNvSpPr>
            <a:spLocks noGrp="1"/>
          </p:cNvSpPr>
          <p:nvPr>
            <p:ph type="title"/>
          </p:nvPr>
        </p:nvSpPr>
        <p:spPr>
          <a:xfrm>
            <a:off x="1066800" y="499788"/>
            <a:ext cx="10058400" cy="978235"/>
          </a:xfrm>
        </p:spPr>
        <p:txBody>
          <a:bodyPr>
            <a:normAutofit/>
          </a:bodyPr>
          <a:lstStyle/>
          <a:p>
            <a:r>
              <a:rPr lang="ru-RU" sz="3200" b="1" u="sng" dirty="0">
                <a:solidFill>
                  <a:schemeClr val="tx1"/>
                </a:solidFill>
              </a:rPr>
              <a:t>Упражнение 3. </a:t>
            </a:r>
            <a:r>
              <a:rPr lang="ru-RU" sz="3200" dirty="0">
                <a:solidFill>
                  <a:schemeClr val="tx1"/>
                </a:solidFill>
              </a:rPr>
              <a:t>Вспомните названия и соотнесите формы глагола с названием структуры. </a:t>
            </a:r>
          </a:p>
        </p:txBody>
      </p:sp>
      <p:sp>
        <p:nvSpPr>
          <p:cNvPr id="3" name="Объект 2">
            <a:extLst>
              <a:ext uri="{FF2B5EF4-FFF2-40B4-BE49-F238E27FC236}">
                <a16:creationId xmlns:a16="http://schemas.microsoft.com/office/drawing/2014/main" id="{E57EC2BC-39AB-4DA2-9CE9-778448604736}"/>
              </a:ext>
            </a:extLst>
          </p:cNvPr>
          <p:cNvSpPr>
            <a:spLocks noGrp="1"/>
          </p:cNvSpPr>
          <p:nvPr>
            <p:ph idx="1"/>
          </p:nvPr>
        </p:nvSpPr>
        <p:spPr>
          <a:xfrm>
            <a:off x="1097280" y="1845734"/>
            <a:ext cx="3986164" cy="4023360"/>
          </a:xfrm>
        </p:spPr>
        <p:txBody>
          <a:bodyPr>
            <a:noAutofit/>
          </a:bodyPr>
          <a:lstStyle/>
          <a:p>
            <a:r>
              <a:rPr lang="ru-RU" sz="3200" i="1" dirty="0">
                <a:solidFill>
                  <a:schemeClr val="tx1"/>
                </a:solidFill>
              </a:rPr>
              <a:t>1. </a:t>
            </a:r>
            <a:r>
              <a:rPr lang="en-US" sz="3200" i="1" dirty="0">
                <a:solidFill>
                  <a:schemeClr val="tx1"/>
                </a:solidFill>
              </a:rPr>
              <a:t>runs </a:t>
            </a:r>
            <a:br>
              <a:rPr lang="ru-RU" sz="3200" i="1" dirty="0">
                <a:solidFill>
                  <a:schemeClr val="tx1"/>
                </a:solidFill>
              </a:rPr>
            </a:br>
            <a:r>
              <a:rPr lang="en-US" sz="3200" i="1" dirty="0">
                <a:solidFill>
                  <a:schemeClr val="tx1"/>
                </a:solidFill>
              </a:rPr>
              <a:t>2. is running </a:t>
            </a:r>
            <a:br>
              <a:rPr lang="en-US" sz="3200" i="1" dirty="0">
                <a:solidFill>
                  <a:schemeClr val="tx1"/>
                </a:solidFill>
              </a:rPr>
            </a:br>
            <a:r>
              <a:rPr lang="en-US" sz="3200" i="1" dirty="0">
                <a:solidFill>
                  <a:schemeClr val="tx1"/>
                </a:solidFill>
              </a:rPr>
              <a:t>3. has run </a:t>
            </a:r>
            <a:br>
              <a:rPr lang="en-US" sz="3200" i="1" dirty="0">
                <a:solidFill>
                  <a:schemeClr val="tx1"/>
                </a:solidFill>
              </a:rPr>
            </a:br>
            <a:r>
              <a:rPr lang="en-US" sz="3200" i="1" dirty="0">
                <a:solidFill>
                  <a:schemeClr val="tx1"/>
                </a:solidFill>
              </a:rPr>
              <a:t>4. is run </a:t>
            </a:r>
            <a:br>
              <a:rPr lang="en-US" sz="3200" i="1" dirty="0">
                <a:solidFill>
                  <a:schemeClr val="tx1"/>
                </a:solidFill>
              </a:rPr>
            </a:br>
            <a:r>
              <a:rPr lang="en-US" sz="3200" i="1" dirty="0">
                <a:solidFill>
                  <a:schemeClr val="tx1"/>
                </a:solidFill>
              </a:rPr>
              <a:t>5. was running </a:t>
            </a:r>
            <a:br>
              <a:rPr lang="en-US" sz="3200" i="1" dirty="0">
                <a:solidFill>
                  <a:schemeClr val="tx1"/>
                </a:solidFill>
              </a:rPr>
            </a:br>
            <a:r>
              <a:rPr lang="en-US" sz="3200" i="1" dirty="0">
                <a:solidFill>
                  <a:schemeClr val="tx1"/>
                </a:solidFill>
              </a:rPr>
              <a:t>6. will run</a:t>
            </a:r>
            <a:br>
              <a:rPr lang="en-US" sz="3200" i="1" dirty="0">
                <a:solidFill>
                  <a:schemeClr val="tx1"/>
                </a:solidFill>
              </a:rPr>
            </a:br>
            <a:r>
              <a:rPr lang="en-US" sz="3200" i="1" dirty="0">
                <a:solidFill>
                  <a:schemeClr val="tx1"/>
                </a:solidFill>
              </a:rPr>
              <a:t>7. has been running</a:t>
            </a:r>
            <a:br>
              <a:rPr lang="en-US" sz="3200" i="1" dirty="0">
                <a:solidFill>
                  <a:schemeClr val="tx1"/>
                </a:solidFill>
              </a:rPr>
            </a:br>
            <a:r>
              <a:rPr lang="en-US" sz="3200" i="1" dirty="0">
                <a:solidFill>
                  <a:schemeClr val="tx1"/>
                </a:solidFill>
              </a:rPr>
              <a:t>8. had run </a:t>
            </a:r>
          </a:p>
        </p:txBody>
      </p:sp>
      <p:sp>
        <p:nvSpPr>
          <p:cNvPr id="4" name="Объект 2">
            <a:extLst>
              <a:ext uri="{FF2B5EF4-FFF2-40B4-BE49-F238E27FC236}">
                <a16:creationId xmlns:a16="http://schemas.microsoft.com/office/drawing/2014/main" id="{FEE0ABA3-F965-420E-A847-308BFCC43E27}"/>
              </a:ext>
            </a:extLst>
          </p:cNvPr>
          <p:cNvSpPr txBox="1">
            <a:spLocks/>
          </p:cNvSpPr>
          <p:nvPr/>
        </p:nvSpPr>
        <p:spPr>
          <a:xfrm>
            <a:off x="5848436" y="1758350"/>
            <a:ext cx="5589312"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ru-RU" sz="3200" i="1" dirty="0">
                <a:solidFill>
                  <a:schemeClr val="tx1"/>
                </a:solidFill>
              </a:rPr>
              <a:t>а) </a:t>
            </a:r>
            <a:r>
              <a:rPr lang="en-US" sz="3200" i="1" dirty="0">
                <a:solidFill>
                  <a:schemeClr val="tx1"/>
                </a:solidFill>
              </a:rPr>
              <a:t>Present Continuous </a:t>
            </a:r>
            <a:br>
              <a:rPr lang="en-US" sz="3200" i="1" dirty="0">
                <a:solidFill>
                  <a:schemeClr val="tx1"/>
                </a:solidFill>
              </a:rPr>
            </a:br>
            <a:r>
              <a:rPr lang="ru-RU" sz="3200" i="1" dirty="0">
                <a:solidFill>
                  <a:schemeClr val="tx1"/>
                </a:solidFill>
              </a:rPr>
              <a:t>Ь) </a:t>
            </a:r>
            <a:r>
              <a:rPr lang="en-US" sz="3200" i="1" dirty="0">
                <a:solidFill>
                  <a:schemeClr val="tx1"/>
                </a:solidFill>
              </a:rPr>
              <a:t>Past Continuous </a:t>
            </a:r>
            <a:br>
              <a:rPr lang="en-US" sz="3200" i="1" dirty="0">
                <a:solidFill>
                  <a:schemeClr val="tx1"/>
                </a:solidFill>
              </a:rPr>
            </a:br>
            <a:r>
              <a:rPr lang="ru-RU" sz="3200" i="1" dirty="0">
                <a:solidFill>
                  <a:schemeClr val="tx1"/>
                </a:solidFill>
              </a:rPr>
              <a:t>с) </a:t>
            </a:r>
            <a:r>
              <a:rPr lang="en-US" sz="3200" i="1" dirty="0">
                <a:solidFill>
                  <a:schemeClr val="tx1"/>
                </a:solidFill>
              </a:rPr>
              <a:t>Past Perfect </a:t>
            </a:r>
            <a:br>
              <a:rPr lang="en-US" sz="3200" i="1" dirty="0">
                <a:solidFill>
                  <a:schemeClr val="tx1"/>
                </a:solidFill>
              </a:rPr>
            </a:br>
            <a:r>
              <a:rPr lang="en-US" sz="3200" i="1" dirty="0">
                <a:solidFill>
                  <a:schemeClr val="tx1"/>
                </a:solidFill>
              </a:rPr>
              <a:t>d) Present Simple </a:t>
            </a:r>
            <a:br>
              <a:rPr lang="en-US" sz="3200" i="1" dirty="0">
                <a:solidFill>
                  <a:schemeClr val="tx1"/>
                </a:solidFill>
              </a:rPr>
            </a:br>
            <a:r>
              <a:rPr lang="ru-RU" sz="3200" i="1" dirty="0">
                <a:solidFill>
                  <a:schemeClr val="tx1"/>
                </a:solidFill>
              </a:rPr>
              <a:t>е) </a:t>
            </a:r>
            <a:r>
              <a:rPr lang="en-US" sz="3200" i="1" dirty="0">
                <a:solidFill>
                  <a:schemeClr val="tx1"/>
                </a:solidFill>
              </a:rPr>
              <a:t>Future Simple </a:t>
            </a:r>
            <a:br>
              <a:rPr lang="en-US" sz="3200" i="1" dirty="0">
                <a:solidFill>
                  <a:schemeClr val="tx1"/>
                </a:solidFill>
              </a:rPr>
            </a:br>
            <a:r>
              <a:rPr lang="en-US" sz="3200" i="1" dirty="0">
                <a:solidFill>
                  <a:schemeClr val="tx1"/>
                </a:solidFill>
              </a:rPr>
              <a:t>f) Present Perfect </a:t>
            </a:r>
            <a:br>
              <a:rPr lang="en-US" sz="3200" i="1" dirty="0">
                <a:solidFill>
                  <a:schemeClr val="tx1"/>
                </a:solidFill>
              </a:rPr>
            </a:br>
            <a:r>
              <a:rPr lang="en-US" sz="3200" i="1" dirty="0">
                <a:solidFill>
                  <a:schemeClr val="tx1"/>
                </a:solidFill>
              </a:rPr>
              <a:t>g) </a:t>
            </a:r>
            <a:r>
              <a:rPr lang="ru-RU" sz="3200" i="1" dirty="0">
                <a:solidFill>
                  <a:schemeClr val="tx1"/>
                </a:solidFill>
              </a:rPr>
              <a:t>Р</a:t>
            </a:r>
            <a:r>
              <a:rPr lang="en-US" sz="3200" i="1" dirty="0">
                <a:solidFill>
                  <a:schemeClr val="tx1"/>
                </a:solidFill>
              </a:rPr>
              <a:t>r</a:t>
            </a:r>
            <a:r>
              <a:rPr lang="ru-RU" sz="3200" i="1" dirty="0">
                <a:solidFill>
                  <a:schemeClr val="tx1"/>
                </a:solidFill>
              </a:rPr>
              <a:t>е</a:t>
            </a:r>
            <a:r>
              <a:rPr lang="en-US" sz="3200" i="1" dirty="0">
                <a:solidFill>
                  <a:schemeClr val="tx1"/>
                </a:solidFill>
              </a:rPr>
              <a:t>s</a:t>
            </a:r>
            <a:r>
              <a:rPr lang="ru-RU" sz="3200" i="1" dirty="0">
                <a:solidFill>
                  <a:schemeClr val="tx1"/>
                </a:solidFill>
              </a:rPr>
              <a:t>е</a:t>
            </a:r>
            <a:r>
              <a:rPr lang="en-US" sz="3200" i="1" dirty="0" err="1">
                <a:solidFill>
                  <a:schemeClr val="tx1"/>
                </a:solidFill>
              </a:rPr>
              <a:t>nt</a:t>
            </a:r>
            <a:r>
              <a:rPr lang="en-US" sz="3200" i="1" dirty="0">
                <a:solidFill>
                  <a:schemeClr val="tx1"/>
                </a:solidFill>
              </a:rPr>
              <a:t> Simple Passive </a:t>
            </a:r>
            <a:br>
              <a:rPr lang="en-US" sz="3200" i="1" dirty="0">
                <a:solidFill>
                  <a:schemeClr val="tx1"/>
                </a:solidFill>
              </a:rPr>
            </a:br>
            <a:r>
              <a:rPr lang="en-US" sz="3200" i="1" dirty="0">
                <a:solidFill>
                  <a:schemeClr val="tx1"/>
                </a:solidFill>
              </a:rPr>
              <a:t>h) Present Perfect Continuous </a:t>
            </a:r>
            <a:endParaRPr lang="ru-RU" sz="3200" i="1" dirty="0">
              <a:solidFill>
                <a:schemeClr val="tx1"/>
              </a:solidFill>
            </a:endParaRPr>
          </a:p>
        </p:txBody>
      </p:sp>
    </p:spTree>
    <p:extLst>
      <p:ext uri="{BB962C8B-B14F-4D97-AF65-F5344CB8AC3E}">
        <p14:creationId xmlns:p14="http://schemas.microsoft.com/office/powerpoint/2010/main" val="3702116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45DE3E-AB5A-4ECF-8C85-B6B9325C7C5D}"/>
              </a:ext>
            </a:extLst>
          </p:cNvPr>
          <p:cNvSpPr>
            <a:spLocks noGrp="1"/>
          </p:cNvSpPr>
          <p:nvPr>
            <p:ph type="title"/>
          </p:nvPr>
        </p:nvSpPr>
        <p:spPr>
          <a:xfrm>
            <a:off x="1097280" y="286603"/>
            <a:ext cx="10058400" cy="2317112"/>
          </a:xfrm>
        </p:spPr>
        <p:txBody>
          <a:bodyPr>
            <a:normAutofit/>
          </a:bodyPr>
          <a:lstStyle/>
          <a:p>
            <a:r>
              <a:rPr lang="ru-RU" sz="2800" b="1" u="sng" dirty="0">
                <a:solidFill>
                  <a:schemeClr val="tx1"/>
                </a:solidFill>
              </a:rPr>
              <a:t>Упражнение 4. </a:t>
            </a:r>
            <a:r>
              <a:rPr lang="ru-RU" sz="2800" dirty="0">
                <a:solidFill>
                  <a:schemeClr val="tx1"/>
                </a:solidFill>
              </a:rPr>
              <a:t>Напишите существительные во множественном числе в нужную колонку в зависимости от правил написания окончания:</a:t>
            </a:r>
            <a:br>
              <a:rPr lang="en-US" sz="2800" dirty="0"/>
            </a:br>
            <a:br>
              <a:rPr lang="en-US" sz="2700" dirty="0"/>
            </a:br>
            <a:br>
              <a:rPr lang="en-US" sz="2700" dirty="0"/>
            </a:br>
            <a:r>
              <a:rPr lang="ru-RU" sz="2700" dirty="0"/>
              <a:t> </a:t>
            </a:r>
            <a:r>
              <a:rPr lang="ru-RU" sz="2800" b="1" i="1" dirty="0" err="1"/>
              <a:t>shell</a:t>
            </a:r>
            <a:r>
              <a:rPr lang="ru-RU" sz="2800" b="1" i="1" dirty="0"/>
              <a:t> </a:t>
            </a:r>
            <a:r>
              <a:rPr lang="ru-RU" sz="2800" b="1" i="1" dirty="0" err="1"/>
              <a:t>scarf</a:t>
            </a:r>
            <a:r>
              <a:rPr lang="ru-RU" sz="2800" b="1" i="1" dirty="0"/>
              <a:t>, </a:t>
            </a:r>
            <a:r>
              <a:rPr lang="ru-RU" sz="2800" b="1" i="1" dirty="0" err="1"/>
              <a:t>cuff</a:t>
            </a:r>
            <a:r>
              <a:rPr lang="ru-RU" sz="2800" b="1" i="1" dirty="0"/>
              <a:t>, </a:t>
            </a:r>
            <a:r>
              <a:rPr lang="ru-RU" sz="2800" b="1" i="1" dirty="0" err="1"/>
              <a:t>Iife</a:t>
            </a:r>
            <a:r>
              <a:rPr lang="ru-RU" sz="2800" b="1" i="1" dirty="0"/>
              <a:t>, </a:t>
            </a:r>
            <a:r>
              <a:rPr lang="ru-RU" sz="2800" b="1" i="1" dirty="0" err="1"/>
              <a:t>knife</a:t>
            </a:r>
            <a:r>
              <a:rPr lang="ru-RU" sz="2800" b="1" i="1" dirty="0"/>
              <a:t>, </a:t>
            </a:r>
            <a:r>
              <a:rPr lang="ru-RU" sz="2800" b="1" i="1" dirty="0" err="1"/>
              <a:t>wife</a:t>
            </a:r>
            <a:r>
              <a:rPr lang="ru-RU" sz="2800" b="1" i="1" dirty="0"/>
              <a:t>, </a:t>
            </a:r>
            <a:r>
              <a:rPr lang="ru-RU" sz="2800" b="1" i="1" dirty="0" err="1"/>
              <a:t>giraffe</a:t>
            </a:r>
            <a:r>
              <a:rPr lang="ru-RU" sz="2800" b="1" i="1" dirty="0"/>
              <a:t>, </a:t>
            </a:r>
            <a:r>
              <a:rPr lang="ru-RU" sz="2800" b="1" i="1" dirty="0" err="1"/>
              <a:t>caif</a:t>
            </a:r>
            <a:r>
              <a:rPr lang="ru-RU" sz="2800" b="1" i="1" dirty="0"/>
              <a:t>, </a:t>
            </a:r>
            <a:r>
              <a:rPr lang="ru-RU" sz="2800" b="1" i="1" dirty="0" err="1"/>
              <a:t>loal</a:t>
            </a:r>
            <a:r>
              <a:rPr lang="ru-RU" sz="2800" b="1" i="1" dirty="0"/>
              <a:t> </a:t>
            </a:r>
            <a:r>
              <a:rPr lang="ru-RU" sz="2800" b="1" i="1" dirty="0" err="1"/>
              <a:t>рrооl</a:t>
            </a:r>
            <a:r>
              <a:rPr lang="ru-RU" sz="2800" b="1" i="1" dirty="0"/>
              <a:t> </a:t>
            </a:r>
            <a:r>
              <a:rPr lang="ru-RU" sz="2800" b="1" i="1" dirty="0" err="1"/>
              <a:t>reel</a:t>
            </a:r>
            <a:r>
              <a:rPr lang="ru-RU" sz="2800" b="1" i="1" dirty="0"/>
              <a:t> </a:t>
            </a:r>
            <a:r>
              <a:rPr lang="ru-RU" sz="2800" b="1" i="1" dirty="0" err="1"/>
              <a:t>leaf</a:t>
            </a:r>
            <a:r>
              <a:rPr lang="ru-RU" sz="2800" b="1" i="1" dirty="0"/>
              <a:t>, </a:t>
            </a:r>
            <a:r>
              <a:rPr lang="ru-RU" sz="2800" b="1" i="1" dirty="0" err="1"/>
              <a:t>cliff</a:t>
            </a:r>
            <a:endParaRPr lang="ru-RU" sz="2700" b="1" i="1" dirty="0"/>
          </a:p>
        </p:txBody>
      </p:sp>
      <p:sp>
        <p:nvSpPr>
          <p:cNvPr id="3" name="Объект 2">
            <a:extLst>
              <a:ext uri="{FF2B5EF4-FFF2-40B4-BE49-F238E27FC236}">
                <a16:creationId xmlns:a16="http://schemas.microsoft.com/office/drawing/2014/main" id="{D1F1B3B5-A16F-4CAF-97DB-6894FB392746}"/>
              </a:ext>
            </a:extLst>
          </p:cNvPr>
          <p:cNvSpPr>
            <a:spLocks noGrp="1"/>
          </p:cNvSpPr>
          <p:nvPr>
            <p:ph idx="1"/>
          </p:nvPr>
        </p:nvSpPr>
        <p:spPr>
          <a:xfrm>
            <a:off x="1097280" y="2634712"/>
            <a:ext cx="10058400" cy="3234382"/>
          </a:xfrm>
        </p:spPr>
        <p:txBody>
          <a:bodyPr/>
          <a:lstStyle/>
          <a:p>
            <a:r>
              <a:rPr lang="en-US" dirty="0"/>
              <a:t>				</a:t>
            </a:r>
            <a:endParaRPr lang="ru-RU" dirty="0"/>
          </a:p>
        </p:txBody>
      </p:sp>
      <p:graphicFrame>
        <p:nvGraphicFramePr>
          <p:cNvPr id="5" name="Таблица 4"/>
          <p:cNvGraphicFramePr>
            <a:graphicFrameLocks noGrp="1"/>
          </p:cNvGraphicFramePr>
          <p:nvPr/>
        </p:nvGraphicFramePr>
        <p:xfrm>
          <a:off x="1689612" y="3114956"/>
          <a:ext cx="8128000" cy="1691640"/>
        </p:xfrm>
        <a:graphic>
          <a:graphicData uri="http://schemas.openxmlformats.org/drawingml/2006/table">
            <a:tbl>
              <a:tblPr firstRow="1" bandRow="1">
                <a:tableStyleId>{85BE263C-DBD7-4A20-BB59-AAB30ACAA65A}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3200" dirty="0"/>
                        <a:t>-</a:t>
                      </a:r>
                      <a:r>
                        <a:rPr lang="en-US" sz="3200" dirty="0"/>
                        <a:t>s</a:t>
                      </a:r>
                      <a:endParaRPr lang="ru-RU"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a:t>-</a:t>
                      </a:r>
                      <a:r>
                        <a:rPr lang="en-US" sz="3200" dirty="0" err="1"/>
                        <a:t>ves</a:t>
                      </a:r>
                      <a:endParaRPr lang="ru-RU"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1396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18CB93-AAA1-4352-8F0E-743ACA97B0BD}"/>
              </a:ext>
            </a:extLst>
          </p:cNvPr>
          <p:cNvSpPr>
            <a:spLocks noGrp="1"/>
          </p:cNvSpPr>
          <p:nvPr>
            <p:ph type="title"/>
          </p:nvPr>
        </p:nvSpPr>
        <p:spPr>
          <a:xfrm>
            <a:off x="864367" y="237648"/>
            <a:ext cx="10058400" cy="1450757"/>
          </a:xfrm>
        </p:spPr>
        <p:txBody>
          <a:bodyPr>
            <a:normAutofit fontScale="90000"/>
          </a:bodyPr>
          <a:lstStyle/>
          <a:p>
            <a:r>
              <a:rPr lang="ru-RU" sz="2800" b="1" u="sng" dirty="0">
                <a:solidFill>
                  <a:schemeClr val="tx1"/>
                </a:solidFill>
                <a:effectLst>
                  <a:outerShdw blurRad="38100" dist="38100" dir="2700000" algn="tl">
                    <a:srgbClr val="000000">
                      <a:alpha val="43137"/>
                    </a:srgbClr>
                  </a:outerShdw>
                </a:effectLst>
              </a:rPr>
              <a:t>Упражнение 5. </a:t>
            </a:r>
            <a:r>
              <a:rPr lang="ru-RU" sz="2800" dirty="0">
                <a:solidFill>
                  <a:schemeClr val="tx1"/>
                </a:solidFill>
              </a:rPr>
              <a:t>В данных ниже парах предложений отметьте правильные, обращая внимание на действительный</a:t>
            </a:r>
            <a:r>
              <a:rPr lang="en-US" sz="2800" dirty="0">
                <a:solidFill>
                  <a:schemeClr val="tx1"/>
                </a:solidFill>
              </a:rPr>
              <a:t> </a:t>
            </a:r>
            <a:r>
              <a:rPr lang="ru-RU" sz="2800" dirty="0">
                <a:solidFill>
                  <a:schemeClr val="tx1"/>
                </a:solidFill>
              </a:rPr>
              <a:t>или страдательный залог глагола в предложении. В том случае, если правильными мог</a:t>
            </a:r>
            <a:r>
              <a:rPr lang="en-US" sz="2800" dirty="0">
                <a:solidFill>
                  <a:schemeClr val="tx1"/>
                </a:solidFill>
              </a:rPr>
              <a:t>y</a:t>
            </a:r>
            <a:r>
              <a:rPr lang="ru-RU" sz="2800" dirty="0">
                <a:solidFill>
                  <a:schemeClr val="tx1"/>
                </a:solidFill>
              </a:rPr>
              <a:t>т быть оба предложения, объясните разницу в смысле написанного. </a:t>
            </a:r>
            <a:endParaRPr lang="ru-RU" sz="6000" dirty="0">
              <a:solidFill>
                <a:schemeClr val="tx1"/>
              </a:solidFill>
            </a:endParaRPr>
          </a:p>
        </p:txBody>
      </p:sp>
      <p:sp>
        <p:nvSpPr>
          <p:cNvPr id="3" name="Объект 2">
            <a:extLst>
              <a:ext uri="{FF2B5EF4-FFF2-40B4-BE49-F238E27FC236}">
                <a16:creationId xmlns:a16="http://schemas.microsoft.com/office/drawing/2014/main" id="{206601A2-53E0-4651-9E14-C4E28D59532B}"/>
              </a:ext>
            </a:extLst>
          </p:cNvPr>
          <p:cNvSpPr>
            <a:spLocks noGrp="1"/>
          </p:cNvSpPr>
          <p:nvPr>
            <p:ph idx="1"/>
          </p:nvPr>
        </p:nvSpPr>
        <p:spPr>
          <a:xfrm>
            <a:off x="1097280" y="1845733"/>
            <a:ext cx="10058400" cy="4415581"/>
          </a:xfrm>
        </p:spPr>
        <p:txBody>
          <a:bodyPr>
            <a:normAutofit lnSpcReduction="10000"/>
          </a:bodyPr>
          <a:lstStyle/>
          <a:p>
            <a:r>
              <a:rPr lang="ru-RU" sz="2800" dirty="0">
                <a:solidFill>
                  <a:schemeClr val="tx1"/>
                </a:solidFill>
              </a:rPr>
              <a:t>1.</a:t>
            </a:r>
            <a:r>
              <a:rPr lang="en-US" sz="2800" dirty="0">
                <a:solidFill>
                  <a:schemeClr val="tx1"/>
                </a:solidFill>
              </a:rPr>
              <a:t> I was passed </a:t>
            </a:r>
            <a:r>
              <a:rPr lang="ru-RU" sz="2800" dirty="0">
                <a:solidFill>
                  <a:schemeClr val="tx1"/>
                </a:solidFill>
              </a:rPr>
              <a:t>а </a:t>
            </a:r>
            <a:r>
              <a:rPr lang="en-US" sz="2800" dirty="0">
                <a:solidFill>
                  <a:schemeClr val="tx1"/>
                </a:solidFill>
              </a:rPr>
              <a:t>secret note. I passed </a:t>
            </a:r>
            <a:r>
              <a:rPr lang="ru-RU" sz="2800" dirty="0">
                <a:solidFill>
                  <a:schemeClr val="tx1"/>
                </a:solidFill>
              </a:rPr>
              <a:t>а </a:t>
            </a:r>
            <a:r>
              <a:rPr lang="en-US" sz="2800" dirty="0">
                <a:solidFill>
                  <a:schemeClr val="tx1"/>
                </a:solidFill>
              </a:rPr>
              <a:t>secret note to Mike. 2. </a:t>
            </a:r>
            <a:r>
              <a:rPr lang="ru-RU" sz="2800" dirty="0">
                <a:solidFill>
                  <a:schemeClr val="tx1"/>
                </a:solidFill>
              </a:rPr>
              <a:t>Не </a:t>
            </a:r>
            <a:r>
              <a:rPr lang="en-US" sz="2800" dirty="0">
                <a:solidFill>
                  <a:schemeClr val="tx1"/>
                </a:solidFill>
              </a:rPr>
              <a:t>is reported to b</a:t>
            </a:r>
            <a:r>
              <a:rPr lang="ru-RU" sz="2800" dirty="0">
                <a:solidFill>
                  <a:schemeClr val="tx1"/>
                </a:solidFill>
              </a:rPr>
              <a:t>е </a:t>
            </a:r>
            <a:r>
              <a:rPr lang="en-US" sz="2800" dirty="0">
                <a:solidFill>
                  <a:schemeClr val="tx1"/>
                </a:solidFill>
              </a:rPr>
              <a:t>in France. </a:t>
            </a:r>
            <a:r>
              <a:rPr lang="ru-RU" sz="2800" dirty="0">
                <a:solidFill>
                  <a:schemeClr val="tx1"/>
                </a:solidFill>
              </a:rPr>
              <a:t>Не </a:t>
            </a:r>
            <a:r>
              <a:rPr lang="en-US" sz="2800" dirty="0">
                <a:solidFill>
                  <a:schemeClr val="tx1"/>
                </a:solidFill>
              </a:rPr>
              <a:t>reports to b</a:t>
            </a:r>
            <a:r>
              <a:rPr lang="ru-RU" sz="2800" dirty="0">
                <a:solidFill>
                  <a:schemeClr val="tx1"/>
                </a:solidFill>
              </a:rPr>
              <a:t>е </a:t>
            </a:r>
            <a:r>
              <a:rPr lang="en-US" sz="2800" dirty="0">
                <a:solidFill>
                  <a:schemeClr val="tx1"/>
                </a:solidFill>
              </a:rPr>
              <a:t>in France. 3. The machines can’t b</a:t>
            </a:r>
            <a:r>
              <a:rPr lang="ru-RU" sz="2800" dirty="0">
                <a:solidFill>
                  <a:schemeClr val="tx1"/>
                </a:solidFill>
              </a:rPr>
              <a:t>е </a:t>
            </a:r>
            <a:r>
              <a:rPr lang="en-US" sz="2800" dirty="0">
                <a:solidFill>
                  <a:schemeClr val="tx1"/>
                </a:solidFill>
              </a:rPr>
              <a:t>used </a:t>
            </a:r>
            <a:r>
              <a:rPr lang="en-US" sz="2800" dirty="0" err="1">
                <a:solidFill>
                  <a:schemeClr val="tx1"/>
                </a:solidFill>
              </a:rPr>
              <a:t>wh</a:t>
            </a:r>
            <a:r>
              <a:rPr lang="ru-RU" sz="2800" dirty="0">
                <a:solidFill>
                  <a:schemeClr val="tx1"/>
                </a:solidFill>
              </a:rPr>
              <a:t>е</a:t>
            </a:r>
            <a:r>
              <a:rPr lang="en-US" sz="2800" dirty="0">
                <a:solidFill>
                  <a:schemeClr val="tx1"/>
                </a:solidFill>
              </a:rPr>
              <a:t>n</a:t>
            </a:r>
            <a:r>
              <a:rPr lang="ru-RU" sz="2800" dirty="0">
                <a:solidFill>
                  <a:schemeClr val="tx1"/>
                </a:solidFill>
              </a:rPr>
              <a:t> </a:t>
            </a:r>
            <a:r>
              <a:rPr lang="en-US" sz="2800" dirty="0">
                <a:solidFill>
                  <a:schemeClr val="tx1"/>
                </a:solidFill>
              </a:rPr>
              <a:t>it’s</a:t>
            </a:r>
            <a:r>
              <a:rPr lang="ru-RU" sz="2800" dirty="0">
                <a:solidFill>
                  <a:schemeClr val="tx1"/>
                </a:solidFill>
              </a:rPr>
              <a:t> </a:t>
            </a:r>
            <a:r>
              <a:rPr lang="en-US" sz="2800" dirty="0">
                <a:solidFill>
                  <a:schemeClr val="tx1"/>
                </a:solidFill>
              </a:rPr>
              <a:t>cold. Th</a:t>
            </a:r>
            <a:r>
              <a:rPr lang="ru-RU" sz="2800" dirty="0">
                <a:solidFill>
                  <a:schemeClr val="tx1"/>
                </a:solidFill>
              </a:rPr>
              <a:t>е </a:t>
            </a:r>
            <a:r>
              <a:rPr lang="en-US" sz="2800" dirty="0">
                <a:solidFill>
                  <a:schemeClr val="tx1"/>
                </a:solidFill>
              </a:rPr>
              <a:t>machines can’t use when it’s</a:t>
            </a:r>
            <a:r>
              <a:rPr lang="ru-RU" sz="2800" dirty="0">
                <a:solidFill>
                  <a:schemeClr val="tx1"/>
                </a:solidFill>
              </a:rPr>
              <a:t> </a:t>
            </a:r>
            <a:r>
              <a:rPr lang="en-US" sz="2800" dirty="0">
                <a:solidFill>
                  <a:schemeClr val="tx1"/>
                </a:solidFill>
              </a:rPr>
              <a:t>cold. 4. Your situation is currently discussing. Y</a:t>
            </a:r>
            <a:r>
              <a:rPr lang="ru-RU" sz="2800" dirty="0">
                <a:solidFill>
                  <a:schemeClr val="tx1"/>
                </a:solidFill>
              </a:rPr>
              <a:t>о</a:t>
            </a:r>
            <a:r>
              <a:rPr lang="en-US" sz="2800" dirty="0" err="1">
                <a:solidFill>
                  <a:schemeClr val="tx1"/>
                </a:solidFill>
              </a:rPr>
              <a:t>ur</a:t>
            </a:r>
            <a:r>
              <a:rPr lang="en-US" sz="2800" dirty="0">
                <a:solidFill>
                  <a:schemeClr val="tx1"/>
                </a:solidFill>
              </a:rPr>
              <a:t> situation is currently being discussed.</a:t>
            </a:r>
            <a:r>
              <a:rPr lang="ru-RU" sz="2800" dirty="0">
                <a:solidFill>
                  <a:schemeClr val="tx1"/>
                </a:solidFill>
              </a:rPr>
              <a:t> 5. </a:t>
            </a:r>
            <a:r>
              <a:rPr lang="en-US" sz="2800" dirty="0">
                <a:solidFill>
                  <a:schemeClr val="tx1"/>
                </a:solidFill>
              </a:rPr>
              <a:t>Scientists h</a:t>
            </a:r>
            <a:r>
              <a:rPr lang="ru-RU" sz="2800" dirty="0">
                <a:solidFill>
                  <a:schemeClr val="tx1"/>
                </a:solidFill>
              </a:rPr>
              <a:t>а</a:t>
            </a:r>
            <a:r>
              <a:rPr lang="en-US" sz="2800" dirty="0">
                <a:solidFill>
                  <a:schemeClr val="tx1"/>
                </a:solidFill>
              </a:rPr>
              <a:t>v</a:t>
            </a:r>
            <a:r>
              <a:rPr lang="ru-RU" sz="2800" dirty="0">
                <a:solidFill>
                  <a:schemeClr val="tx1"/>
                </a:solidFill>
              </a:rPr>
              <a:t>е </a:t>
            </a:r>
            <a:r>
              <a:rPr lang="en-US" sz="2800" dirty="0">
                <a:solidFill>
                  <a:schemeClr val="tx1"/>
                </a:solidFill>
              </a:rPr>
              <a:t>made </a:t>
            </a:r>
            <a:r>
              <a:rPr lang="ru-RU" sz="2800" dirty="0">
                <a:solidFill>
                  <a:schemeClr val="tx1"/>
                </a:solidFill>
              </a:rPr>
              <a:t>а </a:t>
            </a:r>
            <a:r>
              <a:rPr lang="en-US" sz="2800" dirty="0">
                <a:solidFill>
                  <a:schemeClr val="tx1"/>
                </a:solidFill>
              </a:rPr>
              <a:t>new discovery. Scientists h</a:t>
            </a:r>
            <a:r>
              <a:rPr lang="ru-RU" sz="2800" dirty="0">
                <a:solidFill>
                  <a:schemeClr val="tx1"/>
                </a:solidFill>
              </a:rPr>
              <a:t>а</a:t>
            </a:r>
            <a:r>
              <a:rPr lang="en-US" sz="2800" dirty="0">
                <a:solidFill>
                  <a:schemeClr val="tx1"/>
                </a:solidFill>
              </a:rPr>
              <a:t>v</a:t>
            </a:r>
            <a:r>
              <a:rPr lang="ru-RU" sz="2800" dirty="0">
                <a:solidFill>
                  <a:schemeClr val="tx1"/>
                </a:solidFill>
              </a:rPr>
              <a:t>е </a:t>
            </a:r>
            <a:r>
              <a:rPr lang="en-US" sz="2800" dirty="0">
                <a:solidFill>
                  <a:schemeClr val="tx1"/>
                </a:solidFill>
              </a:rPr>
              <a:t>been made </a:t>
            </a:r>
            <a:r>
              <a:rPr lang="ru-RU" sz="2800" dirty="0">
                <a:solidFill>
                  <a:schemeClr val="tx1"/>
                </a:solidFill>
              </a:rPr>
              <a:t>а </a:t>
            </a:r>
            <a:r>
              <a:rPr lang="en-US" sz="2800" dirty="0">
                <a:solidFill>
                  <a:schemeClr val="tx1"/>
                </a:solidFill>
              </a:rPr>
              <a:t>new discovery. 6. Have you </a:t>
            </a:r>
            <a:r>
              <a:rPr lang="ru-RU" sz="2800" dirty="0">
                <a:solidFill>
                  <a:schemeClr val="tx1"/>
                </a:solidFill>
              </a:rPr>
              <a:t>е</a:t>
            </a:r>
            <a:r>
              <a:rPr lang="en-US" sz="2800" dirty="0">
                <a:solidFill>
                  <a:schemeClr val="tx1"/>
                </a:solidFill>
              </a:rPr>
              <a:t>v</a:t>
            </a:r>
            <a:r>
              <a:rPr lang="ru-RU" sz="2800" dirty="0">
                <a:solidFill>
                  <a:schemeClr val="tx1"/>
                </a:solidFill>
              </a:rPr>
              <a:t>е</a:t>
            </a:r>
            <a:r>
              <a:rPr lang="en-US" sz="2800" dirty="0">
                <a:solidFill>
                  <a:schemeClr val="tx1"/>
                </a:solidFill>
              </a:rPr>
              <a:t>r invited to h</a:t>
            </a:r>
            <a:r>
              <a:rPr lang="ru-RU" sz="2800" dirty="0">
                <a:solidFill>
                  <a:schemeClr val="tx1"/>
                </a:solidFill>
              </a:rPr>
              <a:t>е</a:t>
            </a:r>
            <a:r>
              <a:rPr lang="en-US" sz="2800" dirty="0">
                <a:solidFill>
                  <a:schemeClr val="tx1"/>
                </a:solidFill>
              </a:rPr>
              <a:t>r parties? Have </a:t>
            </a:r>
            <a:r>
              <a:rPr lang="ru-RU" sz="2800" dirty="0" err="1">
                <a:solidFill>
                  <a:schemeClr val="tx1"/>
                </a:solidFill>
              </a:rPr>
              <a:t>уо</a:t>
            </a:r>
            <a:r>
              <a:rPr lang="en-US" sz="2800" dirty="0">
                <a:solidFill>
                  <a:schemeClr val="tx1"/>
                </a:solidFill>
              </a:rPr>
              <a:t>u </a:t>
            </a:r>
            <a:r>
              <a:rPr lang="ru-RU" sz="2800" dirty="0">
                <a:solidFill>
                  <a:schemeClr val="tx1"/>
                </a:solidFill>
              </a:rPr>
              <a:t>е</a:t>
            </a:r>
            <a:r>
              <a:rPr lang="en-US" sz="2800" dirty="0">
                <a:solidFill>
                  <a:schemeClr val="tx1"/>
                </a:solidFill>
              </a:rPr>
              <a:t>v</a:t>
            </a:r>
            <a:r>
              <a:rPr lang="ru-RU" sz="2800" dirty="0">
                <a:solidFill>
                  <a:schemeClr val="tx1"/>
                </a:solidFill>
              </a:rPr>
              <a:t>е</a:t>
            </a:r>
            <a:r>
              <a:rPr lang="en-US" sz="2800" dirty="0">
                <a:solidFill>
                  <a:schemeClr val="tx1"/>
                </a:solidFill>
              </a:rPr>
              <a:t>r been invited to her parties?</a:t>
            </a:r>
            <a:endParaRPr lang="ru-RU" sz="2800" dirty="0">
              <a:solidFill>
                <a:schemeClr val="tx1"/>
              </a:solidFill>
            </a:endParaRPr>
          </a:p>
          <a:p>
            <a:endParaRPr lang="en-US" dirty="0">
              <a:solidFill>
                <a:schemeClr val="tx1"/>
              </a:solidFill>
            </a:endParaRPr>
          </a:p>
          <a:p>
            <a:r>
              <a:rPr lang="ru-RU" sz="2800" dirty="0">
                <a:solidFill>
                  <a:schemeClr val="tx1"/>
                </a:solidFill>
              </a:rPr>
              <a:t>а) </a:t>
            </a:r>
            <a:r>
              <a:rPr lang="en-US" sz="2800" dirty="0">
                <a:solidFill>
                  <a:schemeClr val="tx1"/>
                </a:solidFill>
              </a:rPr>
              <a:t>Present Continuous b</a:t>
            </a:r>
            <a:r>
              <a:rPr lang="ru-RU" sz="2800" dirty="0">
                <a:solidFill>
                  <a:schemeClr val="tx1"/>
                </a:solidFill>
              </a:rPr>
              <a:t>) </a:t>
            </a:r>
            <a:r>
              <a:rPr lang="en-US" sz="2800" dirty="0">
                <a:solidFill>
                  <a:schemeClr val="tx1"/>
                </a:solidFill>
              </a:rPr>
              <a:t>Past Continuous </a:t>
            </a:r>
            <a:r>
              <a:rPr lang="ru-RU" sz="2800" dirty="0">
                <a:solidFill>
                  <a:schemeClr val="tx1"/>
                </a:solidFill>
              </a:rPr>
              <a:t>с) </a:t>
            </a:r>
            <a:r>
              <a:rPr lang="en-US" sz="2800" dirty="0">
                <a:solidFill>
                  <a:schemeClr val="tx1"/>
                </a:solidFill>
              </a:rPr>
              <a:t>Past Perfect d) Present Simple </a:t>
            </a:r>
            <a:r>
              <a:rPr lang="ru-RU" sz="2800" dirty="0">
                <a:solidFill>
                  <a:schemeClr val="tx1"/>
                </a:solidFill>
              </a:rPr>
              <a:t>е) </a:t>
            </a:r>
            <a:r>
              <a:rPr lang="en-US" sz="2800" dirty="0">
                <a:solidFill>
                  <a:schemeClr val="tx1"/>
                </a:solidFill>
              </a:rPr>
              <a:t>Future Simple f) Present Perfect g) Present Simple Passive h) </a:t>
            </a:r>
            <a:r>
              <a:rPr lang="ru-RU" sz="2800" dirty="0">
                <a:solidFill>
                  <a:schemeClr val="tx1"/>
                </a:solidFill>
              </a:rPr>
              <a:t>Р</a:t>
            </a:r>
            <a:r>
              <a:rPr lang="en-US" sz="2800" dirty="0">
                <a:solidFill>
                  <a:schemeClr val="tx1"/>
                </a:solidFill>
              </a:rPr>
              <a:t>r</a:t>
            </a:r>
            <a:r>
              <a:rPr lang="ru-RU" sz="2800" dirty="0">
                <a:solidFill>
                  <a:schemeClr val="tx1"/>
                </a:solidFill>
              </a:rPr>
              <a:t>е</a:t>
            </a:r>
            <a:r>
              <a:rPr lang="en-US" sz="2800" dirty="0">
                <a:solidFill>
                  <a:schemeClr val="tx1"/>
                </a:solidFill>
              </a:rPr>
              <a:t>s</a:t>
            </a:r>
            <a:r>
              <a:rPr lang="ru-RU" sz="2800" dirty="0">
                <a:solidFill>
                  <a:schemeClr val="tx1"/>
                </a:solidFill>
              </a:rPr>
              <a:t>е</a:t>
            </a:r>
            <a:r>
              <a:rPr lang="en-US" sz="2800" dirty="0" err="1">
                <a:solidFill>
                  <a:schemeClr val="tx1"/>
                </a:solidFill>
              </a:rPr>
              <a:t>nt</a:t>
            </a:r>
            <a:r>
              <a:rPr lang="en-US" sz="2800" dirty="0">
                <a:solidFill>
                  <a:schemeClr val="tx1"/>
                </a:solidFill>
              </a:rPr>
              <a:t> </a:t>
            </a:r>
            <a:r>
              <a:rPr lang="ru-RU" sz="2800" dirty="0">
                <a:solidFill>
                  <a:schemeClr val="tx1"/>
                </a:solidFill>
              </a:rPr>
              <a:t>Ре</a:t>
            </a:r>
            <a:r>
              <a:rPr lang="en-US" sz="2800" dirty="0">
                <a:solidFill>
                  <a:schemeClr val="tx1"/>
                </a:solidFill>
              </a:rPr>
              <a:t>rf</a:t>
            </a:r>
            <a:r>
              <a:rPr lang="ru-RU" sz="2800" dirty="0" err="1">
                <a:solidFill>
                  <a:schemeClr val="tx1"/>
                </a:solidFill>
              </a:rPr>
              <a:t>ес</a:t>
            </a:r>
            <a:r>
              <a:rPr lang="en-US" sz="2800" dirty="0">
                <a:solidFill>
                  <a:schemeClr val="tx1"/>
                </a:solidFill>
              </a:rPr>
              <a:t>t </a:t>
            </a:r>
            <a:r>
              <a:rPr lang="ru-RU" sz="2800" dirty="0">
                <a:solidFill>
                  <a:schemeClr val="tx1"/>
                </a:solidFill>
              </a:rPr>
              <a:t>Со</a:t>
            </a:r>
            <a:r>
              <a:rPr lang="en-US" sz="2800" dirty="0" err="1">
                <a:solidFill>
                  <a:schemeClr val="tx1"/>
                </a:solidFill>
              </a:rPr>
              <a:t>ntinu</a:t>
            </a:r>
            <a:r>
              <a:rPr lang="ru-RU" sz="2800" dirty="0">
                <a:solidFill>
                  <a:schemeClr val="tx1"/>
                </a:solidFill>
              </a:rPr>
              <a:t>о</a:t>
            </a:r>
            <a:r>
              <a:rPr lang="en-US" sz="2800" dirty="0">
                <a:solidFill>
                  <a:schemeClr val="tx1"/>
                </a:solidFill>
              </a:rPr>
              <a:t>us</a:t>
            </a:r>
          </a:p>
          <a:p>
            <a:endParaRPr lang="en-US" dirty="0"/>
          </a:p>
        </p:txBody>
      </p:sp>
    </p:spTree>
    <p:extLst>
      <p:ext uri="{BB962C8B-B14F-4D97-AF65-F5344CB8AC3E}">
        <p14:creationId xmlns:p14="http://schemas.microsoft.com/office/powerpoint/2010/main" val="3379519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CB7C2A-25DE-4310-A2D7-004FA861C4F5}"/>
              </a:ext>
            </a:extLst>
          </p:cNvPr>
          <p:cNvSpPr>
            <a:spLocks noGrp="1"/>
          </p:cNvSpPr>
          <p:nvPr>
            <p:ph type="title"/>
          </p:nvPr>
        </p:nvSpPr>
        <p:spPr>
          <a:xfrm>
            <a:off x="993763" y="776377"/>
            <a:ext cx="10058400" cy="937907"/>
          </a:xfrm>
        </p:spPr>
        <p:txBody>
          <a:bodyPr>
            <a:normAutofit/>
          </a:bodyPr>
          <a:lstStyle/>
          <a:p>
            <a:r>
              <a:rPr lang="ru-RU" sz="3200" b="1" u="sng" dirty="0">
                <a:solidFill>
                  <a:schemeClr val="tx1"/>
                </a:solidFill>
              </a:rPr>
              <a:t>Упражнение </a:t>
            </a:r>
            <a:r>
              <a:rPr lang="en-US" sz="3200" b="1" u="sng" dirty="0">
                <a:solidFill>
                  <a:schemeClr val="tx1"/>
                </a:solidFill>
              </a:rPr>
              <a:t>6</a:t>
            </a:r>
            <a:r>
              <a:rPr lang="ru-RU" sz="3200" b="1" u="sng" dirty="0">
                <a:solidFill>
                  <a:schemeClr val="tx1"/>
                </a:solidFill>
              </a:rPr>
              <a:t>. </a:t>
            </a:r>
            <a:r>
              <a:rPr lang="ru-RU" sz="3200" dirty="0">
                <a:solidFill>
                  <a:schemeClr val="tx1"/>
                </a:solidFill>
              </a:rPr>
              <a:t>Прочитайте текст и определите, какая часть речи пропущена. </a:t>
            </a:r>
          </a:p>
        </p:txBody>
      </p:sp>
      <p:sp>
        <p:nvSpPr>
          <p:cNvPr id="3" name="Объект 2">
            <a:extLst>
              <a:ext uri="{FF2B5EF4-FFF2-40B4-BE49-F238E27FC236}">
                <a16:creationId xmlns:a16="http://schemas.microsoft.com/office/drawing/2014/main" id="{35A02BF1-B098-48CE-BA18-00A28B5132C4}"/>
              </a:ext>
            </a:extLst>
          </p:cNvPr>
          <p:cNvSpPr>
            <a:spLocks noGrp="1"/>
          </p:cNvSpPr>
          <p:nvPr>
            <p:ph idx="1"/>
          </p:nvPr>
        </p:nvSpPr>
        <p:spPr>
          <a:xfrm>
            <a:off x="942297" y="1861233"/>
            <a:ext cx="10464456" cy="4167608"/>
          </a:xfrm>
        </p:spPr>
        <p:txBody>
          <a:bodyPr>
            <a:noAutofit/>
          </a:bodyPr>
          <a:lstStyle/>
          <a:p>
            <a:r>
              <a:rPr lang="en-US" sz="2400" dirty="0">
                <a:solidFill>
                  <a:schemeClr val="tx1"/>
                </a:solidFill>
              </a:rPr>
              <a:t>Alexander </a:t>
            </a:r>
            <a:r>
              <a:rPr lang="en-US" sz="2400" dirty="0" err="1">
                <a:solidFill>
                  <a:schemeClr val="tx1"/>
                </a:solidFill>
              </a:rPr>
              <a:t>Alekhine</a:t>
            </a:r>
            <a:r>
              <a:rPr lang="en-US" sz="2400" dirty="0">
                <a:solidFill>
                  <a:schemeClr val="tx1"/>
                </a:solidFill>
              </a:rPr>
              <a:t> was </a:t>
            </a:r>
            <a:r>
              <a:rPr lang="ru-RU" sz="2400" dirty="0">
                <a:solidFill>
                  <a:schemeClr val="tx1"/>
                </a:solidFill>
              </a:rPr>
              <a:t>а </a:t>
            </a:r>
            <a:r>
              <a:rPr lang="en-US" sz="2400" dirty="0">
                <a:solidFill>
                  <a:schemeClr val="tx1"/>
                </a:solidFill>
              </a:rPr>
              <a:t>chess master, one of the great world chess champions. </a:t>
            </a:r>
            <a:r>
              <a:rPr lang="ru-RU" sz="2400" dirty="0">
                <a:solidFill>
                  <a:schemeClr val="tx1"/>
                </a:solidFill>
              </a:rPr>
              <a:t>Не </a:t>
            </a:r>
            <a:r>
              <a:rPr lang="en-US" sz="2400" dirty="0">
                <a:solidFill>
                  <a:schemeClr val="tx1"/>
                </a:solidFill>
              </a:rPr>
              <a:t>was k</a:t>
            </a:r>
            <a:r>
              <a:rPr lang="ru-RU" sz="2400" dirty="0">
                <a:solidFill>
                  <a:schemeClr val="tx1"/>
                </a:solidFill>
              </a:rPr>
              <a:t>по</a:t>
            </a:r>
            <a:r>
              <a:rPr lang="en-US" sz="2400" dirty="0">
                <a:solidFill>
                  <a:schemeClr val="tx1"/>
                </a:solidFill>
              </a:rPr>
              <a:t>w</a:t>
            </a:r>
            <a:r>
              <a:rPr lang="ru-RU" sz="2400" dirty="0">
                <a:solidFill>
                  <a:schemeClr val="tx1"/>
                </a:solidFill>
              </a:rPr>
              <a:t>п </a:t>
            </a:r>
            <a:r>
              <a:rPr lang="en-US" sz="2400" dirty="0">
                <a:solidFill>
                  <a:schemeClr val="tx1"/>
                </a:solidFill>
              </a:rPr>
              <a:t>for his fierce and l) (noun / adjective) _________attacking style</a:t>
            </a:r>
            <a:r>
              <a:rPr lang="ru-RU" sz="2400" dirty="0">
                <a:solidFill>
                  <a:schemeClr val="tx1"/>
                </a:solidFill>
              </a:rPr>
              <a:t>. </a:t>
            </a:r>
            <a:r>
              <a:rPr lang="en-US" sz="2400" dirty="0">
                <a:solidFill>
                  <a:schemeClr val="tx1"/>
                </a:solidFill>
              </a:rPr>
              <a:t>Alekhine was born into </a:t>
            </a:r>
            <a:r>
              <a:rPr lang="ru-RU" sz="2400" dirty="0">
                <a:solidFill>
                  <a:schemeClr val="tx1"/>
                </a:solidFill>
              </a:rPr>
              <a:t>а 2) (</a:t>
            </a:r>
            <a:r>
              <a:rPr lang="ru-RU" sz="2400" dirty="0" err="1">
                <a:solidFill>
                  <a:schemeClr val="tx1"/>
                </a:solidFill>
              </a:rPr>
              <a:t>почп</a:t>
            </a:r>
            <a:r>
              <a:rPr lang="ru-RU" sz="2400" dirty="0">
                <a:solidFill>
                  <a:schemeClr val="tx1"/>
                </a:solidFill>
              </a:rPr>
              <a:t> / </a:t>
            </a:r>
            <a:r>
              <a:rPr lang="en-US" sz="2400" dirty="0">
                <a:solidFill>
                  <a:schemeClr val="tx1"/>
                </a:solidFill>
              </a:rPr>
              <a:t>adjective / adverb) __________ family in Moscow. His mother taught him chess. </a:t>
            </a:r>
            <a:r>
              <a:rPr lang="en-US" sz="2400" dirty="0" err="1">
                <a:solidFill>
                  <a:schemeClr val="tx1"/>
                </a:solidFill>
              </a:rPr>
              <a:t>Alekhine</a:t>
            </a:r>
            <a:r>
              <a:rPr lang="en-US" sz="2400" dirty="0">
                <a:solidFill>
                  <a:schemeClr val="tx1"/>
                </a:solidFill>
              </a:rPr>
              <a:t> first chess success was in 1909. At the age of seventeen, he won the All-Russian Amateur Tournament in St. Petersburg with </a:t>
            </a:r>
            <a:r>
              <a:rPr lang="ru-RU" sz="2400" dirty="0">
                <a:solidFill>
                  <a:schemeClr val="tx1"/>
                </a:solidFill>
              </a:rPr>
              <a:t>а </a:t>
            </a:r>
            <a:r>
              <a:rPr lang="en-US" sz="2400" dirty="0">
                <a:solidFill>
                  <a:schemeClr val="tx1"/>
                </a:solidFill>
              </a:rPr>
              <a:t>score of twelve wins, two 3) (noun / adjective / verb) _________and two draws. </a:t>
            </a:r>
            <a:r>
              <a:rPr lang="ru-RU" sz="2400" dirty="0">
                <a:solidFill>
                  <a:schemeClr val="tx1"/>
                </a:solidFill>
              </a:rPr>
              <a:t>Не </a:t>
            </a:r>
            <a:r>
              <a:rPr lang="en-US" sz="2400" dirty="0">
                <a:solidFill>
                  <a:schemeClr val="tx1"/>
                </a:solidFill>
              </a:rPr>
              <a:t>was awarded national master title for this 4) (</a:t>
            </a:r>
            <a:r>
              <a:rPr lang="ru-RU" sz="2400" dirty="0">
                <a:solidFill>
                  <a:schemeClr val="tx1"/>
                </a:solidFill>
              </a:rPr>
              <a:t>по</a:t>
            </a:r>
            <a:r>
              <a:rPr lang="en-US" sz="2400" dirty="0">
                <a:solidFill>
                  <a:schemeClr val="tx1"/>
                </a:solidFill>
              </a:rPr>
              <a:t>u</a:t>
            </a:r>
            <a:r>
              <a:rPr lang="ru-RU" sz="2400" dirty="0">
                <a:solidFill>
                  <a:schemeClr val="tx1"/>
                </a:solidFill>
              </a:rPr>
              <a:t>п / </a:t>
            </a:r>
            <a:r>
              <a:rPr lang="en-US" sz="2400" dirty="0">
                <a:solidFill>
                  <a:schemeClr val="tx1"/>
                </a:solidFill>
              </a:rPr>
              <a:t>adjective)_____________.Alekhine lived in m</a:t>
            </a:r>
            <a:r>
              <a:rPr lang="ru-RU" sz="2400" dirty="0">
                <a:solidFill>
                  <a:schemeClr val="tx1"/>
                </a:solidFill>
              </a:rPr>
              <a:t>а</a:t>
            </a:r>
            <a:r>
              <a:rPr lang="en-US" sz="2400" dirty="0">
                <a:solidFill>
                  <a:schemeClr val="tx1"/>
                </a:solidFill>
              </a:rPr>
              <a:t>n</a:t>
            </a:r>
            <a:r>
              <a:rPr lang="ru-RU" sz="2400" dirty="0">
                <a:solidFill>
                  <a:schemeClr val="tx1"/>
                </a:solidFill>
              </a:rPr>
              <a:t>у </a:t>
            </a:r>
            <a:r>
              <a:rPr lang="en-US" sz="2400" dirty="0">
                <a:solidFill>
                  <a:schemeClr val="tx1"/>
                </a:solidFill>
              </a:rPr>
              <a:t>countries and could speak Russian, Fr</a:t>
            </a:r>
            <a:r>
              <a:rPr lang="ru-RU" sz="2400" dirty="0">
                <a:solidFill>
                  <a:schemeClr val="tx1"/>
                </a:solidFill>
              </a:rPr>
              <a:t>е</a:t>
            </a:r>
            <a:r>
              <a:rPr lang="en-US" sz="2400" dirty="0">
                <a:solidFill>
                  <a:schemeClr val="tx1"/>
                </a:solidFill>
              </a:rPr>
              <a:t>n</a:t>
            </a:r>
            <a:r>
              <a:rPr lang="ru-RU" sz="2400" dirty="0">
                <a:solidFill>
                  <a:schemeClr val="tx1"/>
                </a:solidFill>
              </a:rPr>
              <a:t>с</a:t>
            </a:r>
            <a:r>
              <a:rPr lang="en-US" sz="2400" dirty="0">
                <a:solidFill>
                  <a:schemeClr val="tx1"/>
                </a:solidFill>
              </a:rPr>
              <a:t>h, G</a:t>
            </a:r>
            <a:r>
              <a:rPr lang="ru-RU" sz="2400" dirty="0">
                <a:solidFill>
                  <a:schemeClr val="tx1"/>
                </a:solidFill>
              </a:rPr>
              <a:t>е</a:t>
            </a:r>
            <a:r>
              <a:rPr lang="en-US" sz="2400" dirty="0">
                <a:solidFill>
                  <a:schemeClr val="tx1"/>
                </a:solidFill>
              </a:rPr>
              <a:t>rm</a:t>
            </a:r>
            <a:r>
              <a:rPr lang="ru-RU" sz="2400" dirty="0">
                <a:solidFill>
                  <a:schemeClr val="tx1"/>
                </a:solidFill>
              </a:rPr>
              <a:t>ап </a:t>
            </a:r>
            <a:r>
              <a:rPr lang="en-US" sz="2400" dirty="0">
                <a:solidFill>
                  <a:schemeClr val="tx1"/>
                </a:solidFill>
              </a:rPr>
              <a:t>and English. </a:t>
            </a:r>
            <a:r>
              <a:rPr lang="ru-RU" sz="2400" dirty="0">
                <a:solidFill>
                  <a:schemeClr val="tx1"/>
                </a:solidFill>
              </a:rPr>
              <a:t>А</a:t>
            </a:r>
            <a:r>
              <a:rPr lang="en-US" sz="2400" dirty="0">
                <a:solidFill>
                  <a:schemeClr val="tx1"/>
                </a:solidFill>
              </a:rPr>
              <a:t>ft</a:t>
            </a:r>
            <a:r>
              <a:rPr lang="ru-RU" sz="2400" dirty="0">
                <a:solidFill>
                  <a:schemeClr val="tx1"/>
                </a:solidFill>
              </a:rPr>
              <a:t>е</a:t>
            </a:r>
            <a:r>
              <a:rPr lang="en-US" sz="2400" dirty="0">
                <a:solidFill>
                  <a:schemeClr val="tx1"/>
                </a:solidFill>
              </a:rPr>
              <a:t>r the Revolution, </a:t>
            </a:r>
            <a:r>
              <a:rPr lang="en-US" sz="2400" dirty="0" err="1">
                <a:solidFill>
                  <a:schemeClr val="tx1"/>
                </a:solidFill>
              </a:rPr>
              <a:t>i</a:t>
            </a:r>
            <a:r>
              <a:rPr lang="ru-RU" sz="2400" dirty="0">
                <a:solidFill>
                  <a:schemeClr val="tx1"/>
                </a:solidFill>
              </a:rPr>
              <a:t>п 1919, </a:t>
            </a:r>
            <a:r>
              <a:rPr lang="en-US" sz="2400" dirty="0">
                <a:solidFill>
                  <a:schemeClr val="tx1"/>
                </a:solidFill>
              </a:rPr>
              <a:t>h</a:t>
            </a:r>
            <a:r>
              <a:rPr lang="ru-RU" sz="2400" dirty="0">
                <a:solidFill>
                  <a:schemeClr val="tx1"/>
                </a:solidFill>
              </a:rPr>
              <a:t>е </a:t>
            </a:r>
            <a:r>
              <a:rPr lang="en-US" sz="2400" dirty="0">
                <a:solidFill>
                  <a:schemeClr val="tx1"/>
                </a:solidFill>
              </a:rPr>
              <a:t>was suspected of espionage and 5) (verb / </a:t>
            </a:r>
            <a:r>
              <a:rPr lang="ru-RU" sz="2400" dirty="0">
                <a:solidFill>
                  <a:schemeClr val="tx1"/>
                </a:solidFill>
              </a:rPr>
              <a:t>а</a:t>
            </a:r>
            <a:r>
              <a:rPr lang="en-US" sz="2400" dirty="0" err="1">
                <a:solidFill>
                  <a:schemeClr val="tx1"/>
                </a:solidFill>
              </a:rPr>
              <a:t>dv</a:t>
            </a:r>
            <a:r>
              <a:rPr lang="ru-RU" sz="2400" dirty="0">
                <a:solidFill>
                  <a:schemeClr val="tx1"/>
                </a:solidFill>
              </a:rPr>
              <a:t>е</a:t>
            </a:r>
            <a:r>
              <a:rPr lang="en-US" sz="2400" dirty="0" err="1">
                <a:solidFill>
                  <a:schemeClr val="tx1"/>
                </a:solidFill>
              </a:rPr>
              <a:t>rb</a:t>
            </a:r>
            <a:r>
              <a:rPr lang="ru-RU" sz="2400" dirty="0">
                <a:solidFill>
                  <a:schemeClr val="tx1"/>
                </a:solidFill>
              </a:rPr>
              <a:t> / </a:t>
            </a:r>
            <a:r>
              <a:rPr lang="en-US" sz="2400" dirty="0">
                <a:solidFill>
                  <a:schemeClr val="tx1"/>
                </a:solidFill>
              </a:rPr>
              <a:t>adjective / noun)___________in Odessa. </a:t>
            </a:r>
            <a:r>
              <a:rPr lang="ru-RU" sz="2400" dirty="0">
                <a:solidFill>
                  <a:schemeClr val="tx1"/>
                </a:solidFill>
              </a:rPr>
              <a:t>Не </a:t>
            </a:r>
            <a:r>
              <a:rPr lang="en-US" sz="2400" dirty="0">
                <a:solidFill>
                  <a:schemeClr val="tx1"/>
                </a:solidFill>
              </a:rPr>
              <a:t>was eventually freed and moved to Fr</a:t>
            </a:r>
            <a:r>
              <a:rPr lang="ru-RU" sz="2400" dirty="0">
                <a:solidFill>
                  <a:schemeClr val="tx1"/>
                </a:solidFill>
              </a:rPr>
              <a:t>а</a:t>
            </a:r>
            <a:r>
              <a:rPr lang="en-US" sz="2400" dirty="0">
                <a:solidFill>
                  <a:schemeClr val="tx1"/>
                </a:solidFill>
              </a:rPr>
              <a:t>n</a:t>
            </a:r>
            <a:r>
              <a:rPr lang="ru-RU" sz="2400" dirty="0">
                <a:solidFill>
                  <a:schemeClr val="tx1"/>
                </a:solidFill>
              </a:rPr>
              <a:t>се </a:t>
            </a:r>
            <a:r>
              <a:rPr lang="en-US" sz="2400" dirty="0">
                <a:solidFill>
                  <a:schemeClr val="tx1"/>
                </a:solidFill>
              </a:rPr>
              <a:t>in 1921, where four years later he became </a:t>
            </a:r>
            <a:r>
              <a:rPr lang="ru-RU" sz="2400" dirty="0">
                <a:solidFill>
                  <a:schemeClr val="tx1"/>
                </a:solidFill>
              </a:rPr>
              <a:t>а </a:t>
            </a:r>
            <a:r>
              <a:rPr lang="en-US" sz="2400" dirty="0">
                <a:solidFill>
                  <a:schemeClr val="tx1"/>
                </a:solidFill>
              </a:rPr>
              <a:t>Fr</a:t>
            </a:r>
            <a:r>
              <a:rPr lang="ru-RU" sz="2400" dirty="0">
                <a:solidFill>
                  <a:schemeClr val="tx1"/>
                </a:solidFill>
              </a:rPr>
              <a:t>е</a:t>
            </a:r>
            <a:r>
              <a:rPr lang="en-US" sz="2400" dirty="0">
                <a:solidFill>
                  <a:schemeClr val="tx1"/>
                </a:solidFill>
              </a:rPr>
              <a:t>n</a:t>
            </a:r>
            <a:r>
              <a:rPr lang="ru-RU" sz="2400" dirty="0">
                <a:solidFill>
                  <a:schemeClr val="tx1"/>
                </a:solidFill>
              </a:rPr>
              <a:t>с</a:t>
            </a:r>
            <a:r>
              <a:rPr lang="en-US" sz="2400" dirty="0">
                <a:solidFill>
                  <a:schemeClr val="tx1"/>
                </a:solidFill>
              </a:rPr>
              <a:t>h citizen and entered </a:t>
            </a:r>
            <a:r>
              <a:rPr lang="en-US" sz="2400" dirty="0" err="1">
                <a:solidFill>
                  <a:schemeClr val="tx1"/>
                </a:solidFill>
              </a:rPr>
              <a:t>th</a:t>
            </a:r>
            <a:r>
              <a:rPr lang="ru-RU" sz="2400" dirty="0">
                <a:solidFill>
                  <a:schemeClr val="tx1"/>
                </a:solidFill>
              </a:rPr>
              <a:t>е </a:t>
            </a:r>
            <a:r>
              <a:rPr lang="en-US" sz="2400" dirty="0">
                <a:solidFill>
                  <a:schemeClr val="tx1"/>
                </a:solidFill>
              </a:rPr>
              <a:t>S</a:t>
            </a:r>
            <a:r>
              <a:rPr lang="ru-RU" sz="2400" dirty="0">
                <a:solidFill>
                  <a:schemeClr val="tx1"/>
                </a:solidFill>
              </a:rPr>
              <a:t>о</a:t>
            </a:r>
            <a:r>
              <a:rPr lang="en-US" sz="2400" dirty="0" err="1">
                <a:solidFill>
                  <a:schemeClr val="tx1"/>
                </a:solidFill>
              </a:rPr>
              <a:t>rb</a:t>
            </a:r>
            <a:r>
              <a:rPr lang="ru-RU" sz="2400" dirty="0">
                <a:solidFill>
                  <a:schemeClr val="tx1"/>
                </a:solidFill>
              </a:rPr>
              <a:t>о</a:t>
            </a:r>
            <a:r>
              <a:rPr lang="en-US" sz="2400" dirty="0" err="1">
                <a:solidFill>
                  <a:schemeClr val="tx1"/>
                </a:solidFill>
              </a:rPr>
              <a:t>nn</a:t>
            </a:r>
            <a:r>
              <a:rPr lang="ru-RU" sz="2400" dirty="0">
                <a:solidFill>
                  <a:schemeClr val="tx1"/>
                </a:solidFill>
              </a:rPr>
              <a:t>е</a:t>
            </a:r>
            <a:r>
              <a:rPr lang="en-US" sz="2400" dirty="0">
                <a:solidFill>
                  <a:schemeClr val="tx1"/>
                </a:solidFill>
              </a:rPr>
              <a:t>’s</a:t>
            </a:r>
            <a:r>
              <a:rPr lang="ru-RU" sz="2400" dirty="0">
                <a:solidFill>
                  <a:schemeClr val="tx1"/>
                </a:solidFill>
              </a:rPr>
              <a:t> </a:t>
            </a:r>
            <a:r>
              <a:rPr lang="en-US" sz="2400" dirty="0">
                <a:solidFill>
                  <a:schemeClr val="tx1"/>
                </a:solidFill>
              </a:rPr>
              <a:t>Faculty of Law. </a:t>
            </a:r>
            <a:endParaRPr lang="ru-RU" sz="2400" dirty="0">
              <a:solidFill>
                <a:schemeClr val="tx1"/>
              </a:solidFill>
            </a:endParaRPr>
          </a:p>
        </p:txBody>
      </p:sp>
    </p:spTree>
    <p:extLst>
      <p:ext uri="{BB962C8B-B14F-4D97-AF65-F5344CB8AC3E}">
        <p14:creationId xmlns:p14="http://schemas.microsoft.com/office/powerpoint/2010/main" val="3662665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774" y="619932"/>
            <a:ext cx="10417961" cy="1503337"/>
          </a:xfrm>
        </p:spPr>
        <p:txBody>
          <a:bodyPr>
            <a:normAutofit fontScale="90000"/>
          </a:bodyPr>
          <a:lstStyle/>
          <a:p>
            <a:br>
              <a:rPr lang="ru-RU" sz="2800" b="1" u="sng" dirty="0"/>
            </a:br>
            <a:br>
              <a:rPr lang="ru-RU" sz="2800" b="1" u="sng" dirty="0"/>
            </a:br>
            <a:br>
              <a:rPr lang="ru-RU" sz="2800" b="1" u="sng" dirty="0">
                <a:solidFill>
                  <a:schemeClr val="tx1"/>
                </a:solidFill>
              </a:rPr>
            </a:br>
            <a:r>
              <a:rPr lang="ru-RU" sz="3600" b="1" u="sng" dirty="0">
                <a:solidFill>
                  <a:schemeClr val="tx1"/>
                </a:solidFill>
              </a:rPr>
              <a:t>Упражнение 7.</a:t>
            </a:r>
            <a:r>
              <a:rPr lang="ru-RU" sz="3600" dirty="0">
                <a:solidFill>
                  <a:schemeClr val="tx1"/>
                </a:solidFill>
              </a:rPr>
              <a:t> Выберите один из нескольких предложенных вариантов однокоренных слов.</a:t>
            </a:r>
            <a:br>
              <a:rPr lang="ru-RU" dirty="0">
                <a:solidFill>
                  <a:schemeClr val="tx1"/>
                </a:solidFill>
              </a:rPr>
            </a:br>
            <a:endParaRPr lang="ru-RU" dirty="0">
              <a:solidFill>
                <a:schemeClr val="tx1"/>
              </a:solidFill>
            </a:endParaRPr>
          </a:p>
        </p:txBody>
      </p:sp>
      <p:sp>
        <p:nvSpPr>
          <p:cNvPr id="3" name="Содержимое 2"/>
          <p:cNvSpPr>
            <a:spLocks noGrp="1"/>
          </p:cNvSpPr>
          <p:nvPr>
            <p:ph idx="1"/>
          </p:nvPr>
        </p:nvSpPr>
        <p:spPr>
          <a:xfrm>
            <a:off x="926798" y="1721748"/>
            <a:ext cx="10402463" cy="4338090"/>
          </a:xfrm>
        </p:spPr>
        <p:txBody>
          <a:bodyPr>
            <a:noAutofit/>
          </a:bodyPr>
          <a:lstStyle/>
          <a:p>
            <a:r>
              <a:rPr lang="ru-RU" sz="2800" dirty="0">
                <a:solidFill>
                  <a:schemeClr val="tx1"/>
                </a:solidFill>
              </a:rPr>
              <a:t>1. </a:t>
            </a:r>
            <a:r>
              <a:rPr lang="en-US" sz="2800" dirty="0">
                <a:solidFill>
                  <a:schemeClr val="tx1"/>
                </a:solidFill>
              </a:rPr>
              <a:t>Mary could easily make up exciting stories when she was а child, and now she has</a:t>
            </a:r>
            <a:r>
              <a:rPr lang="ru-RU" sz="2800" dirty="0">
                <a:solidFill>
                  <a:schemeClr val="tx1"/>
                </a:solidFill>
              </a:rPr>
              <a:t> </a:t>
            </a:r>
            <a:r>
              <a:rPr lang="en-US" sz="2800" dirty="0">
                <a:solidFill>
                  <a:schemeClr val="tx1"/>
                </a:solidFill>
              </a:rPr>
              <a:t>turned into а promising </a:t>
            </a:r>
            <a:r>
              <a:rPr lang="en-US" sz="2800" b="1" i="1" dirty="0">
                <a:solidFill>
                  <a:schemeClr val="tx1"/>
                </a:solidFill>
              </a:rPr>
              <a:t>imaginary / imaginative / imaginable </a:t>
            </a:r>
            <a:r>
              <a:rPr lang="en-US" sz="2800" dirty="0" err="1">
                <a:solidFill>
                  <a:schemeClr val="tx1"/>
                </a:solidFill>
              </a:rPr>
              <a:t>writеr</a:t>
            </a:r>
            <a:r>
              <a:rPr lang="en-US" sz="2800" dirty="0">
                <a:solidFill>
                  <a:schemeClr val="tx1"/>
                </a:solidFill>
              </a:rPr>
              <a:t>.</a:t>
            </a:r>
          </a:p>
          <a:p>
            <a:r>
              <a:rPr lang="ru-RU" sz="2800" dirty="0">
                <a:solidFill>
                  <a:schemeClr val="tx1"/>
                </a:solidFill>
              </a:rPr>
              <a:t>2. </a:t>
            </a:r>
            <a:r>
              <a:rPr lang="en-US" sz="2800" dirty="0" err="1">
                <a:solidFill>
                  <a:schemeClr val="tx1"/>
                </a:solidFill>
              </a:rPr>
              <a:t>Тhе</a:t>
            </a:r>
            <a:r>
              <a:rPr lang="en-US" sz="2800" dirty="0">
                <a:solidFill>
                  <a:schemeClr val="tx1"/>
                </a:solidFill>
              </a:rPr>
              <a:t> job </a:t>
            </a:r>
            <a:r>
              <a:rPr lang="en-US" sz="2800" b="1" i="1" dirty="0">
                <a:solidFill>
                  <a:schemeClr val="tx1"/>
                </a:solidFill>
              </a:rPr>
              <a:t>losses / lost / losers </a:t>
            </a:r>
            <a:r>
              <a:rPr lang="en-US" sz="2800" dirty="0">
                <a:solidFill>
                  <a:schemeClr val="tx1"/>
                </a:solidFill>
              </a:rPr>
              <a:t>will reduce </a:t>
            </a:r>
            <a:r>
              <a:rPr lang="en-US" sz="2800" dirty="0" err="1">
                <a:solidFill>
                  <a:schemeClr val="tx1"/>
                </a:solidFill>
              </a:rPr>
              <a:t>thе</a:t>
            </a:r>
            <a:r>
              <a:rPr lang="en-US" sz="2800" dirty="0">
                <a:solidFill>
                  <a:schemeClr val="tx1"/>
                </a:solidFill>
              </a:rPr>
              <a:t> total workforce to 7 thousand.</a:t>
            </a:r>
          </a:p>
          <a:p>
            <a:r>
              <a:rPr lang="en-US" sz="2800" dirty="0">
                <a:solidFill>
                  <a:schemeClr val="tx1"/>
                </a:solidFill>
              </a:rPr>
              <a:t>3. The job of the </a:t>
            </a:r>
            <a:r>
              <a:rPr lang="en-US" sz="2800" dirty="0" err="1">
                <a:solidFill>
                  <a:schemeClr val="tx1"/>
                </a:solidFill>
              </a:rPr>
              <a:t>nеw</a:t>
            </a:r>
            <a:r>
              <a:rPr lang="en-US" sz="2800" dirty="0">
                <a:solidFill>
                  <a:schemeClr val="tx1"/>
                </a:solidFill>
              </a:rPr>
              <a:t> director-general was to ensure that </a:t>
            </a:r>
            <a:r>
              <a:rPr lang="en-US" sz="2800" b="1" i="1" dirty="0">
                <a:solidFill>
                  <a:schemeClr val="tx1"/>
                </a:solidFill>
              </a:rPr>
              <a:t>performance / performing /</a:t>
            </a:r>
            <a:r>
              <a:rPr lang="ru-RU" sz="2800" b="1" i="1" dirty="0">
                <a:solidFill>
                  <a:schemeClr val="tx1"/>
                </a:solidFill>
              </a:rPr>
              <a:t>ре</a:t>
            </a:r>
            <a:r>
              <a:rPr lang="en-US" sz="2800" b="1" i="1" dirty="0" err="1">
                <a:solidFill>
                  <a:schemeClr val="tx1"/>
                </a:solidFill>
              </a:rPr>
              <a:t>rf</a:t>
            </a:r>
            <a:r>
              <a:rPr lang="ru-RU" sz="2800" b="1" i="1" dirty="0">
                <a:solidFill>
                  <a:schemeClr val="tx1"/>
                </a:solidFill>
              </a:rPr>
              <a:t>о</a:t>
            </a:r>
            <a:r>
              <a:rPr lang="en-US" sz="2800" b="1" i="1" dirty="0" err="1">
                <a:solidFill>
                  <a:schemeClr val="tx1"/>
                </a:solidFill>
              </a:rPr>
              <a:t>rm</a:t>
            </a:r>
            <a:r>
              <a:rPr lang="ru-RU" sz="2800" b="1" i="1" dirty="0">
                <a:solidFill>
                  <a:schemeClr val="tx1"/>
                </a:solidFill>
              </a:rPr>
              <a:t>е</a:t>
            </a:r>
            <a:r>
              <a:rPr lang="en-US" sz="2800" b="1" i="1" dirty="0">
                <a:solidFill>
                  <a:schemeClr val="tx1"/>
                </a:solidFill>
              </a:rPr>
              <a:t>r </a:t>
            </a:r>
            <a:r>
              <a:rPr lang="en-US" sz="2800" dirty="0">
                <a:solidFill>
                  <a:schemeClr val="tx1"/>
                </a:solidFill>
              </a:rPr>
              <a:t>targets w</a:t>
            </a:r>
            <a:r>
              <a:rPr lang="ru-RU" sz="2800" dirty="0">
                <a:solidFill>
                  <a:schemeClr val="tx1"/>
                </a:solidFill>
              </a:rPr>
              <a:t>е</a:t>
            </a:r>
            <a:r>
              <a:rPr lang="en-US" sz="2800" dirty="0">
                <a:solidFill>
                  <a:schemeClr val="tx1"/>
                </a:solidFill>
              </a:rPr>
              <a:t>r</a:t>
            </a:r>
            <a:r>
              <a:rPr lang="ru-RU" sz="2800" dirty="0">
                <a:solidFill>
                  <a:schemeClr val="tx1"/>
                </a:solidFill>
              </a:rPr>
              <a:t>е </a:t>
            </a:r>
            <a:r>
              <a:rPr lang="en-US" sz="2800" dirty="0">
                <a:solidFill>
                  <a:schemeClr val="tx1"/>
                </a:solidFill>
              </a:rPr>
              <a:t>met.</a:t>
            </a:r>
          </a:p>
          <a:p>
            <a:r>
              <a:rPr lang="en-US" sz="2800" dirty="0">
                <a:solidFill>
                  <a:schemeClr val="tx1"/>
                </a:solidFill>
              </a:rPr>
              <a:t>4. </a:t>
            </a:r>
            <a:r>
              <a:rPr lang="en-US" sz="2800" dirty="0" err="1">
                <a:solidFill>
                  <a:schemeClr val="tx1"/>
                </a:solidFill>
              </a:rPr>
              <a:t>Не</a:t>
            </a:r>
            <a:r>
              <a:rPr lang="en-US" sz="2800" dirty="0">
                <a:solidFill>
                  <a:schemeClr val="tx1"/>
                </a:solidFill>
              </a:rPr>
              <a:t> was sentenced to seven years' </a:t>
            </a:r>
            <a:r>
              <a:rPr lang="en-US" sz="2800" b="1" i="1" dirty="0" err="1">
                <a:solidFill>
                  <a:schemeClr val="tx1"/>
                </a:solidFill>
              </a:rPr>
              <a:t>рrisоn</a:t>
            </a:r>
            <a:r>
              <a:rPr lang="en-US" sz="2800" b="1" i="1" dirty="0">
                <a:solidFill>
                  <a:schemeClr val="tx1"/>
                </a:solidFill>
              </a:rPr>
              <a:t> / imprisonment / prisoner</a:t>
            </a:r>
            <a:r>
              <a:rPr lang="en-US" sz="2800" dirty="0">
                <a:solidFill>
                  <a:schemeClr val="tx1"/>
                </a:solidFill>
              </a:rPr>
              <a:t>.</a:t>
            </a:r>
          </a:p>
          <a:p>
            <a:r>
              <a:rPr lang="en-US" sz="2800" dirty="0">
                <a:solidFill>
                  <a:schemeClr val="tx1"/>
                </a:solidFill>
              </a:rPr>
              <a:t>5. All in all, there </a:t>
            </a:r>
            <a:r>
              <a:rPr lang="en-US" sz="2800" dirty="0" err="1">
                <a:solidFill>
                  <a:schemeClr val="tx1"/>
                </a:solidFill>
              </a:rPr>
              <a:t>wеrе</a:t>
            </a:r>
            <a:r>
              <a:rPr lang="en-US" sz="2800" dirty="0">
                <a:solidFill>
                  <a:schemeClr val="tx1"/>
                </a:solidFill>
              </a:rPr>
              <a:t> more losers than </a:t>
            </a:r>
            <a:r>
              <a:rPr lang="en-US" sz="2800" b="1" i="1" dirty="0">
                <a:solidFill>
                  <a:schemeClr val="tx1"/>
                </a:solidFill>
              </a:rPr>
              <a:t>gainers / gainful / gainfully</a:t>
            </a:r>
            <a:r>
              <a:rPr lang="en-US" sz="2800" dirty="0">
                <a:solidFill>
                  <a:schemeClr val="tx1"/>
                </a:solidFill>
              </a:rPr>
              <a:t>.</a:t>
            </a:r>
            <a:endParaRPr lang="ru-RU" sz="2800"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u="sng" dirty="0">
                <a:solidFill>
                  <a:schemeClr val="tx1"/>
                </a:solidFill>
              </a:rPr>
              <a:t>Упражнение </a:t>
            </a:r>
            <a:r>
              <a:rPr lang="en-US" sz="2800" b="1" u="sng" dirty="0">
                <a:solidFill>
                  <a:schemeClr val="tx1"/>
                </a:solidFill>
              </a:rPr>
              <a:t>8</a:t>
            </a:r>
            <a:r>
              <a:rPr lang="ru-RU" sz="2800" b="1" u="sng" dirty="0">
                <a:solidFill>
                  <a:schemeClr val="tx1"/>
                </a:solidFill>
              </a:rPr>
              <a:t>. </a:t>
            </a:r>
            <a:r>
              <a:rPr lang="ru-RU" sz="2800" dirty="0">
                <a:solidFill>
                  <a:schemeClr val="tx1"/>
                </a:solidFill>
              </a:rPr>
              <a:t>Распределите аффиксы в нужную, колонку в зависимости от того, для образования какой части речи они используются. Приведите пример для каждого аффикса.</a:t>
            </a:r>
          </a:p>
        </p:txBody>
      </p:sp>
      <p:sp>
        <p:nvSpPr>
          <p:cNvPr id="3" name="Содержимое 2"/>
          <p:cNvSpPr>
            <a:spLocks noGrp="1"/>
          </p:cNvSpPr>
          <p:nvPr>
            <p:ph idx="1"/>
          </p:nvPr>
        </p:nvSpPr>
        <p:spPr/>
        <p:txBody>
          <a:bodyPr/>
          <a:lstStyle/>
          <a:p>
            <a:endParaRPr lang="ru-RU" dirty="0"/>
          </a:p>
          <a:p>
            <a:pPr algn="ctr"/>
            <a:r>
              <a:rPr lang="en-US" sz="2400" b="1" dirty="0"/>
              <a:t>-</a:t>
            </a:r>
            <a:r>
              <a:rPr lang="en-US" sz="2400" b="1" dirty="0" err="1"/>
              <a:t>ness</a:t>
            </a:r>
            <a:r>
              <a:rPr lang="en-US" sz="2400" b="1" dirty="0"/>
              <a:t>, -less, -</a:t>
            </a:r>
            <a:r>
              <a:rPr lang="ru-RU" sz="2400" b="1" dirty="0"/>
              <a:t>у, -</a:t>
            </a:r>
            <a:r>
              <a:rPr lang="en-US" sz="2400" b="1" dirty="0" err="1"/>
              <a:t>ly</a:t>
            </a:r>
            <a:r>
              <a:rPr lang="en-US" sz="2400" b="1" dirty="0"/>
              <a:t>, -</a:t>
            </a:r>
            <a:r>
              <a:rPr lang="en-US" sz="2400" b="1" dirty="0" err="1"/>
              <a:t>tive</a:t>
            </a:r>
            <a:r>
              <a:rPr lang="en-US" sz="2400" b="1" dirty="0"/>
              <a:t>, -</a:t>
            </a:r>
            <a:r>
              <a:rPr lang="en-US" sz="2400" b="1" dirty="0" err="1"/>
              <a:t>ance</a:t>
            </a:r>
            <a:r>
              <a:rPr lang="en-US" sz="2400" b="1" dirty="0"/>
              <a:t> /-</a:t>
            </a:r>
            <a:r>
              <a:rPr lang="en-US" sz="2400" b="1" dirty="0" err="1"/>
              <a:t>ence</a:t>
            </a:r>
            <a:r>
              <a:rPr lang="en-US" sz="2400" b="1" dirty="0"/>
              <a:t>, -</a:t>
            </a:r>
            <a:r>
              <a:rPr lang="en-US" sz="2400" b="1" dirty="0" err="1"/>
              <a:t>tion</a:t>
            </a:r>
            <a:r>
              <a:rPr lang="en-US" sz="2400" b="1" dirty="0"/>
              <a:t>, -</a:t>
            </a:r>
            <a:r>
              <a:rPr lang="ru-RU" sz="2400" b="1" dirty="0"/>
              <a:t>а</a:t>
            </a:r>
            <a:r>
              <a:rPr lang="en-US" sz="2400" b="1" dirty="0" err="1"/>
              <a:t>ry</a:t>
            </a:r>
            <a:r>
              <a:rPr lang="en-US" sz="2400" b="1" dirty="0"/>
              <a:t>, -</a:t>
            </a:r>
            <a:r>
              <a:rPr lang="ru-RU" sz="2400" b="1" dirty="0" err="1"/>
              <a:t>аЫе</a:t>
            </a:r>
            <a:r>
              <a:rPr lang="ru-RU" sz="2400" b="1" dirty="0"/>
              <a:t>, -</a:t>
            </a:r>
            <a:r>
              <a:rPr lang="en-US" sz="2400" b="1" dirty="0"/>
              <a:t>if</a:t>
            </a:r>
            <a:r>
              <a:rPr lang="ru-RU" sz="2400" b="1" dirty="0"/>
              <a:t>у, -</a:t>
            </a:r>
            <a:r>
              <a:rPr lang="en-US" sz="2400" b="1" dirty="0" err="1"/>
              <a:t>ise</a:t>
            </a:r>
            <a:r>
              <a:rPr lang="en-US" sz="2400" b="1" dirty="0"/>
              <a:t>, -en</a:t>
            </a:r>
            <a:endParaRPr lang="ru-RU" sz="2400" b="1" dirty="0"/>
          </a:p>
        </p:txBody>
      </p:sp>
      <p:graphicFrame>
        <p:nvGraphicFramePr>
          <p:cNvPr id="4" name="Таблица 3"/>
          <p:cNvGraphicFramePr>
            <a:graphicFrameLocks noGrp="1"/>
          </p:cNvGraphicFramePr>
          <p:nvPr/>
        </p:nvGraphicFramePr>
        <p:xfrm>
          <a:off x="2047498" y="3075408"/>
          <a:ext cx="8128000" cy="1854200"/>
        </p:xfrm>
        <a:graphic>
          <a:graphicData uri="http://schemas.openxmlformats.org/drawingml/2006/table">
            <a:tbl>
              <a:tblPr firstRow="1" bandRow="1">
                <a:tableStyleId>{9DCAF9ED-07DC-4A11-8D7F-57B35C25682E}</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370840">
                <a:tc>
                  <a:txBody>
                    <a:bodyPr/>
                    <a:lstStyle/>
                    <a:p>
                      <a:pPr algn="ctr"/>
                      <a:r>
                        <a:rPr lang="en-US" sz="1800" kern="1200" dirty="0"/>
                        <a:t>Noun</a:t>
                      </a:r>
                      <a:endParaRPr lang="ru-RU"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kern="1200" dirty="0"/>
                        <a:t>Adjective</a:t>
                      </a:r>
                      <a:endParaRPr lang="ru-RU"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kern="1200" dirty="0"/>
                        <a:t>Verb</a:t>
                      </a:r>
                      <a:endParaRPr lang="ru-RU"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kern="1200" dirty="0"/>
                        <a:t>Adverb</a:t>
                      </a:r>
                      <a:endParaRPr lang="ru-RU"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402957"/>
            <a:ext cx="10058400" cy="1334404"/>
          </a:xfrm>
        </p:spPr>
        <p:txBody>
          <a:bodyPr>
            <a:noAutofit/>
          </a:bodyPr>
          <a:lstStyle/>
          <a:p>
            <a:r>
              <a:rPr lang="ru-RU" sz="2800" b="1" u="sng" dirty="0"/>
              <a:t>Упражнение </a:t>
            </a:r>
            <a:r>
              <a:rPr lang="en-US" sz="2800" b="1" u="sng" dirty="0"/>
              <a:t>8</a:t>
            </a:r>
            <a:r>
              <a:rPr lang="ru-RU" sz="2800" b="1" u="sng" dirty="0"/>
              <a:t>.</a:t>
            </a:r>
            <a:r>
              <a:rPr lang="ru-RU" sz="2800" dirty="0"/>
              <a:t> </a:t>
            </a:r>
            <a:r>
              <a:rPr lang="ru-RU" sz="2800" dirty="0">
                <a:solidFill>
                  <a:schemeClr val="tx1"/>
                </a:solidFill>
              </a:rPr>
              <a:t>Есть прилагательные, которые требуют после себя определенный предлог. Соотнесите прилагательные с предлогами и заполните пропуски в предложениях, данных ниже.</a:t>
            </a:r>
          </a:p>
        </p:txBody>
      </p:sp>
      <p:sp>
        <p:nvSpPr>
          <p:cNvPr id="3" name="Содержимое 2"/>
          <p:cNvSpPr>
            <a:spLocks noGrp="1"/>
          </p:cNvSpPr>
          <p:nvPr>
            <p:ph idx="1"/>
          </p:nvPr>
        </p:nvSpPr>
        <p:spPr>
          <a:xfrm>
            <a:off x="973294" y="1814739"/>
            <a:ext cx="10058400" cy="4353586"/>
          </a:xfrm>
        </p:spPr>
        <p:txBody>
          <a:bodyPr>
            <a:noAutofit/>
          </a:bodyPr>
          <a:lstStyle/>
          <a:p>
            <a:pPr fontAlgn="t"/>
            <a:endParaRPr lang="en-US" sz="1800" b="1" dirty="0"/>
          </a:p>
          <a:p>
            <a:pPr>
              <a:lnSpc>
                <a:spcPct val="100000"/>
              </a:lnSpc>
              <a:spcBef>
                <a:spcPts val="0"/>
              </a:spcBef>
              <a:spcAft>
                <a:spcPts val="0"/>
              </a:spcAft>
            </a:pPr>
            <a:endParaRPr lang="en-US" sz="1800" dirty="0"/>
          </a:p>
          <a:p>
            <a:pPr>
              <a:lnSpc>
                <a:spcPct val="100000"/>
              </a:lnSpc>
              <a:spcBef>
                <a:spcPts val="0"/>
              </a:spcBef>
              <a:spcAft>
                <a:spcPts val="0"/>
              </a:spcAft>
            </a:pPr>
            <a:endParaRPr lang="en-US" sz="1800" dirty="0"/>
          </a:p>
          <a:p>
            <a:pPr>
              <a:lnSpc>
                <a:spcPct val="100000"/>
              </a:lnSpc>
              <a:spcBef>
                <a:spcPts val="0"/>
              </a:spcBef>
              <a:spcAft>
                <a:spcPts val="0"/>
              </a:spcAft>
            </a:pPr>
            <a:endParaRPr lang="en-US" sz="1800" dirty="0"/>
          </a:p>
          <a:p>
            <a:pPr>
              <a:lnSpc>
                <a:spcPct val="100000"/>
              </a:lnSpc>
              <a:spcBef>
                <a:spcPts val="0"/>
              </a:spcBef>
              <a:spcAft>
                <a:spcPts val="0"/>
              </a:spcAft>
            </a:pPr>
            <a:endParaRPr lang="en-US" sz="1800" dirty="0"/>
          </a:p>
          <a:p>
            <a:pPr>
              <a:lnSpc>
                <a:spcPct val="100000"/>
              </a:lnSpc>
              <a:spcBef>
                <a:spcPts val="0"/>
              </a:spcBef>
              <a:spcAft>
                <a:spcPts val="0"/>
              </a:spcAft>
            </a:pPr>
            <a:endParaRPr lang="en-US" sz="1800" dirty="0"/>
          </a:p>
          <a:p>
            <a:pPr>
              <a:lnSpc>
                <a:spcPct val="100000"/>
              </a:lnSpc>
              <a:spcBef>
                <a:spcPts val="0"/>
              </a:spcBef>
              <a:spcAft>
                <a:spcPts val="0"/>
              </a:spcAft>
            </a:pPr>
            <a:endParaRPr lang="en-US" sz="1800" dirty="0"/>
          </a:p>
          <a:p>
            <a:pPr>
              <a:lnSpc>
                <a:spcPct val="100000"/>
              </a:lnSpc>
              <a:spcBef>
                <a:spcPts val="0"/>
              </a:spcBef>
              <a:spcAft>
                <a:spcPts val="0"/>
              </a:spcAft>
            </a:pPr>
            <a:endParaRPr lang="en-US" sz="1800" dirty="0"/>
          </a:p>
          <a:p>
            <a:pPr>
              <a:lnSpc>
                <a:spcPct val="100000"/>
              </a:lnSpc>
              <a:spcBef>
                <a:spcPts val="0"/>
              </a:spcBef>
              <a:spcAft>
                <a:spcPts val="0"/>
              </a:spcAft>
            </a:pPr>
            <a:endParaRPr lang="en-US" sz="1800" dirty="0"/>
          </a:p>
          <a:p>
            <a:pPr>
              <a:lnSpc>
                <a:spcPct val="100000"/>
              </a:lnSpc>
              <a:spcBef>
                <a:spcPts val="0"/>
              </a:spcBef>
              <a:spcAft>
                <a:spcPts val="0"/>
              </a:spcAft>
              <a:buNone/>
            </a:pPr>
            <a:endParaRPr lang="en-US" sz="1800" dirty="0"/>
          </a:p>
          <a:p>
            <a:pPr>
              <a:lnSpc>
                <a:spcPct val="100000"/>
              </a:lnSpc>
              <a:spcBef>
                <a:spcPts val="0"/>
              </a:spcBef>
              <a:spcAft>
                <a:spcPts val="0"/>
              </a:spcAft>
            </a:pPr>
            <a:r>
              <a:rPr lang="en-US" sz="2400" dirty="0">
                <a:solidFill>
                  <a:schemeClr val="tx1"/>
                </a:solidFill>
              </a:rPr>
              <a:t>1. I'm tired ______my job. 2. I was disappointed ________my </a:t>
            </a:r>
            <a:r>
              <a:rPr lang="en-US" sz="2400" dirty="0" err="1">
                <a:solidFill>
                  <a:schemeClr val="tx1"/>
                </a:solidFill>
              </a:rPr>
              <a:t>ехаm</a:t>
            </a:r>
            <a:r>
              <a:rPr lang="en-US" sz="2400" dirty="0">
                <a:solidFill>
                  <a:schemeClr val="tx1"/>
                </a:solidFill>
              </a:rPr>
              <a:t> results.  3.  I'm ashamed _______ </a:t>
            </a:r>
            <a:r>
              <a:rPr lang="ru-RU" sz="2400" dirty="0" err="1">
                <a:solidFill>
                  <a:schemeClr val="tx1"/>
                </a:solidFill>
              </a:rPr>
              <a:t>уо</a:t>
            </a:r>
            <a:r>
              <a:rPr lang="en-US" sz="2400" dirty="0" err="1">
                <a:solidFill>
                  <a:schemeClr val="tx1"/>
                </a:solidFill>
              </a:rPr>
              <a:t>ur</a:t>
            </a:r>
            <a:r>
              <a:rPr lang="en-US" sz="2400" dirty="0">
                <a:solidFill>
                  <a:schemeClr val="tx1"/>
                </a:solidFill>
              </a:rPr>
              <a:t> b</a:t>
            </a:r>
            <a:r>
              <a:rPr lang="ru-RU" sz="2400" dirty="0">
                <a:solidFill>
                  <a:schemeClr val="tx1"/>
                </a:solidFill>
              </a:rPr>
              <a:t>е</a:t>
            </a:r>
            <a:r>
              <a:rPr lang="en-US" sz="2400" dirty="0">
                <a:solidFill>
                  <a:schemeClr val="tx1"/>
                </a:solidFill>
              </a:rPr>
              <a:t>h</a:t>
            </a:r>
            <a:r>
              <a:rPr lang="ru-RU" sz="2400" dirty="0">
                <a:solidFill>
                  <a:schemeClr val="tx1"/>
                </a:solidFill>
              </a:rPr>
              <a:t>а</a:t>
            </a:r>
            <a:r>
              <a:rPr lang="en-US" sz="2400" dirty="0">
                <a:solidFill>
                  <a:schemeClr val="tx1"/>
                </a:solidFill>
              </a:rPr>
              <a:t>vi</a:t>
            </a:r>
            <a:r>
              <a:rPr lang="ru-RU" sz="2400" dirty="0">
                <a:solidFill>
                  <a:schemeClr val="tx1"/>
                </a:solidFill>
              </a:rPr>
              <a:t>о</a:t>
            </a:r>
            <a:r>
              <a:rPr lang="en-US" sz="2400" dirty="0" err="1">
                <a:solidFill>
                  <a:schemeClr val="tx1"/>
                </a:solidFill>
              </a:rPr>
              <a:t>ur</a:t>
            </a:r>
            <a:r>
              <a:rPr lang="en-US" sz="2400" dirty="0">
                <a:solidFill>
                  <a:schemeClr val="tx1"/>
                </a:solidFill>
              </a:rPr>
              <a:t>.  4. </a:t>
            </a:r>
            <a:r>
              <a:rPr lang="ru-RU" sz="2400" dirty="0">
                <a:solidFill>
                  <a:schemeClr val="tx1"/>
                </a:solidFill>
              </a:rPr>
              <a:t> Не</a:t>
            </a:r>
            <a:r>
              <a:rPr lang="en-US" sz="2400" dirty="0">
                <a:solidFill>
                  <a:schemeClr val="tx1"/>
                </a:solidFill>
              </a:rPr>
              <a:t>’s</a:t>
            </a:r>
            <a:r>
              <a:rPr lang="ru-RU" sz="2400" dirty="0">
                <a:solidFill>
                  <a:schemeClr val="tx1"/>
                </a:solidFill>
              </a:rPr>
              <a:t> </a:t>
            </a:r>
            <a:r>
              <a:rPr lang="en-US" sz="2400" dirty="0">
                <a:solidFill>
                  <a:schemeClr val="tx1"/>
                </a:solidFill>
              </a:rPr>
              <a:t>frightened ______ the snowstorm.  5.  I'm worried _______the child. </a:t>
            </a:r>
            <a:r>
              <a:rPr lang="en-US" sz="2400" dirty="0" err="1">
                <a:solidFill>
                  <a:schemeClr val="tx1"/>
                </a:solidFill>
              </a:rPr>
              <a:t>Hе</a:t>
            </a:r>
            <a:r>
              <a:rPr lang="en-US" sz="2400" dirty="0">
                <a:solidFill>
                  <a:schemeClr val="tx1"/>
                </a:solidFill>
              </a:rPr>
              <a:t> is unwell. 6. </a:t>
            </a:r>
            <a:r>
              <a:rPr lang="en-US" sz="2400" dirty="0" err="1">
                <a:solidFill>
                  <a:schemeClr val="tx1"/>
                </a:solidFill>
              </a:rPr>
              <a:t>Sh</a:t>
            </a:r>
            <a:r>
              <a:rPr lang="ru-RU" sz="2400" dirty="0">
                <a:solidFill>
                  <a:schemeClr val="tx1"/>
                </a:solidFill>
              </a:rPr>
              <a:t>е </a:t>
            </a:r>
            <a:r>
              <a:rPr lang="en-US" sz="2400" dirty="0">
                <a:solidFill>
                  <a:schemeClr val="tx1"/>
                </a:solidFill>
              </a:rPr>
              <a:t>is interested __________music.</a:t>
            </a:r>
            <a:endParaRPr lang="ru-RU" sz="2400" dirty="0">
              <a:solidFill>
                <a:schemeClr val="tx1"/>
              </a:solidFill>
            </a:endParaRPr>
          </a:p>
        </p:txBody>
      </p:sp>
      <p:graphicFrame>
        <p:nvGraphicFramePr>
          <p:cNvPr id="4" name="Таблица 3"/>
          <p:cNvGraphicFramePr>
            <a:graphicFrameLocks noGrp="1"/>
          </p:cNvGraphicFramePr>
          <p:nvPr/>
        </p:nvGraphicFramePr>
        <p:xfrm>
          <a:off x="1288080" y="1913037"/>
          <a:ext cx="4585777" cy="1112520"/>
        </p:xfrm>
        <a:graphic>
          <a:graphicData uri="http://schemas.openxmlformats.org/drawingml/2006/table">
            <a:tbl>
              <a:tblPr firstRow="1" bandRow="1">
                <a:tableStyleId>{C4B1156A-380E-4F78-BDF5-A606A8083BF9}</a:tableStyleId>
              </a:tblPr>
              <a:tblGrid>
                <a:gridCol w="2090550">
                  <a:extLst>
                    <a:ext uri="{9D8B030D-6E8A-4147-A177-3AD203B41FA5}">
                      <a16:colId xmlns:a16="http://schemas.microsoft.com/office/drawing/2014/main" val="20000"/>
                    </a:ext>
                  </a:extLst>
                </a:gridCol>
                <a:gridCol w="2495227">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tired</a:t>
                      </a:r>
                    </a:p>
                  </a:txBody>
                  <a:tcPr/>
                </a:tc>
                <a:tc rowSpan="3">
                  <a:txBody>
                    <a:bodyPr/>
                    <a:lstStyle/>
                    <a:p>
                      <a:pPr algn="ctr"/>
                      <a:endParaRPr lang="en-US" dirty="0"/>
                    </a:p>
                    <a:p>
                      <a:pPr algn="ctr"/>
                      <a:r>
                        <a:rPr lang="en-US" dirty="0"/>
                        <a:t>in</a:t>
                      </a:r>
                      <a:endParaRPr lang="ru-RU"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frightened</a:t>
                      </a:r>
                    </a:p>
                  </a:txBody>
                  <a:tcPr/>
                </a:tc>
                <a:tc vMerge="1">
                  <a:txBody>
                    <a:bodyPr/>
                    <a:lstStyle/>
                    <a:p>
                      <a:endParaRPr lang="ru-RU"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ashamed</a:t>
                      </a:r>
                    </a:p>
                  </a:txBody>
                  <a:tcPr/>
                </a:tc>
                <a:tc vMerge="1">
                  <a:txBody>
                    <a:bodyPr/>
                    <a:lstStyle/>
                    <a:p>
                      <a:endParaRPr lang="ru-RU" dirty="0"/>
                    </a:p>
                  </a:txBody>
                  <a:tcPr/>
                </a:tc>
                <a:extLst>
                  <a:ext uri="{0D108BD9-81ED-4DB2-BD59-A6C34878D82A}">
                    <a16:rowId xmlns:a16="http://schemas.microsoft.com/office/drawing/2014/main" val="10002"/>
                  </a:ext>
                </a:extLst>
              </a:tr>
            </a:tbl>
          </a:graphicData>
        </a:graphic>
      </p:graphicFrame>
      <p:graphicFrame>
        <p:nvGraphicFramePr>
          <p:cNvPr id="5" name="Таблица 4"/>
          <p:cNvGraphicFramePr>
            <a:graphicFrameLocks noGrp="1"/>
          </p:cNvGraphicFramePr>
          <p:nvPr/>
        </p:nvGraphicFramePr>
        <p:xfrm>
          <a:off x="6167462" y="1894955"/>
          <a:ext cx="4585777" cy="1112520"/>
        </p:xfrm>
        <a:graphic>
          <a:graphicData uri="http://schemas.openxmlformats.org/drawingml/2006/table">
            <a:tbl>
              <a:tblPr firstRow="1" bandRow="1">
                <a:tableStyleId>{C4B1156A-380E-4F78-BDF5-A606A8083BF9}</a:tableStyleId>
              </a:tblPr>
              <a:tblGrid>
                <a:gridCol w="2090550">
                  <a:extLst>
                    <a:ext uri="{9D8B030D-6E8A-4147-A177-3AD203B41FA5}">
                      <a16:colId xmlns:a16="http://schemas.microsoft.com/office/drawing/2014/main" val="20000"/>
                    </a:ext>
                  </a:extLst>
                </a:gridCol>
                <a:gridCol w="2495227">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busy</a:t>
                      </a:r>
                      <a:endParaRPr lang="ru-RU" sz="1800" dirty="0"/>
                    </a:p>
                  </a:txBody>
                  <a:tcPr/>
                </a:tc>
                <a:tc rowSpan="3">
                  <a:txBody>
                    <a:bodyPr/>
                    <a:lstStyle/>
                    <a:p>
                      <a:pPr algn="ctr"/>
                      <a:endParaRPr lang="en-US" dirty="0"/>
                    </a:p>
                    <a:p>
                      <a:pPr algn="ctr"/>
                      <a:r>
                        <a:rPr lang="en-US" dirty="0"/>
                        <a:t>about</a:t>
                      </a:r>
                      <a:endParaRPr lang="ru-RU"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disappointed</a:t>
                      </a:r>
                    </a:p>
                  </a:txBody>
                  <a:tcPr/>
                </a:tc>
                <a:tc vMerge="1">
                  <a:txBody>
                    <a:bodyPr/>
                    <a:lstStyle/>
                    <a:p>
                      <a:endParaRPr lang="ru-RU"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fed up</a:t>
                      </a:r>
                    </a:p>
                  </a:txBody>
                  <a:tcPr/>
                </a:tc>
                <a:tc vMerge="1">
                  <a:txBody>
                    <a:bodyPr/>
                    <a:lstStyle/>
                    <a:p>
                      <a:endParaRPr lang="ru-RU" dirty="0"/>
                    </a:p>
                  </a:txBody>
                  <a:tcPr/>
                </a:tc>
                <a:extLst>
                  <a:ext uri="{0D108BD9-81ED-4DB2-BD59-A6C34878D82A}">
                    <a16:rowId xmlns:a16="http://schemas.microsoft.com/office/drawing/2014/main" val="10002"/>
                  </a:ext>
                </a:extLst>
              </a:tr>
            </a:tbl>
          </a:graphicData>
        </a:graphic>
      </p:graphicFrame>
      <p:graphicFrame>
        <p:nvGraphicFramePr>
          <p:cNvPr id="6" name="Таблица 5"/>
          <p:cNvGraphicFramePr>
            <a:graphicFrameLocks noGrp="1"/>
          </p:cNvGraphicFramePr>
          <p:nvPr/>
        </p:nvGraphicFramePr>
        <p:xfrm>
          <a:off x="6170045" y="3183897"/>
          <a:ext cx="4585777" cy="1112520"/>
        </p:xfrm>
        <a:graphic>
          <a:graphicData uri="http://schemas.openxmlformats.org/drawingml/2006/table">
            <a:tbl>
              <a:tblPr firstRow="1" bandRow="1">
                <a:tableStyleId>{C4B1156A-380E-4F78-BDF5-A606A8083BF9}</a:tableStyleId>
              </a:tblPr>
              <a:tblGrid>
                <a:gridCol w="2090550">
                  <a:extLst>
                    <a:ext uri="{9D8B030D-6E8A-4147-A177-3AD203B41FA5}">
                      <a16:colId xmlns:a16="http://schemas.microsoft.com/office/drawing/2014/main" val="20000"/>
                    </a:ext>
                  </a:extLst>
                </a:gridCol>
                <a:gridCol w="2495227">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angry</a:t>
                      </a:r>
                    </a:p>
                  </a:txBody>
                  <a:tcPr/>
                </a:tc>
                <a:tc rowSpan="3">
                  <a:txBody>
                    <a:bodyPr/>
                    <a:lstStyle/>
                    <a:p>
                      <a:pPr algn="ctr"/>
                      <a:endParaRPr lang="en-US" dirty="0"/>
                    </a:p>
                    <a:p>
                      <a:pPr algn="ctr"/>
                      <a:r>
                        <a:rPr lang="en-US" dirty="0"/>
                        <a:t>of</a:t>
                      </a:r>
                      <a:endParaRPr lang="ru-RU"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n</a:t>
                      </a:r>
                      <a:r>
                        <a:rPr lang="ru-RU" sz="1800" b="1" kern="1200" dirty="0">
                          <a:solidFill>
                            <a:schemeClr val="dk1"/>
                          </a:solidFill>
                          <a:latin typeface="+mn-lt"/>
                          <a:ea typeface="+mn-ea"/>
                          <a:cs typeface="+mn-cs"/>
                        </a:rPr>
                        <a:t>е</a:t>
                      </a:r>
                      <a:r>
                        <a:rPr lang="en-US" sz="1800" b="1" kern="1200" dirty="0" err="1">
                          <a:solidFill>
                            <a:schemeClr val="dk1"/>
                          </a:solidFill>
                          <a:latin typeface="+mn-lt"/>
                          <a:ea typeface="+mn-ea"/>
                          <a:cs typeface="+mn-cs"/>
                        </a:rPr>
                        <a:t>rv</a:t>
                      </a:r>
                      <a:r>
                        <a:rPr lang="ru-RU" sz="1800" b="1" kern="1200" dirty="0">
                          <a:solidFill>
                            <a:schemeClr val="dk1"/>
                          </a:solidFill>
                          <a:latin typeface="+mn-lt"/>
                          <a:ea typeface="+mn-ea"/>
                          <a:cs typeface="+mn-cs"/>
                        </a:rPr>
                        <a:t>о</a:t>
                      </a:r>
                      <a:r>
                        <a:rPr lang="en-US" sz="1800" b="1" kern="1200" dirty="0">
                          <a:solidFill>
                            <a:schemeClr val="dk1"/>
                          </a:solidFill>
                          <a:latin typeface="+mn-lt"/>
                          <a:ea typeface="+mn-ea"/>
                          <a:cs typeface="+mn-cs"/>
                        </a:rPr>
                        <a:t>us</a:t>
                      </a:r>
                    </a:p>
                  </a:txBody>
                  <a:tcPr/>
                </a:tc>
                <a:tc vMerge="1">
                  <a:txBody>
                    <a:bodyPr/>
                    <a:lstStyle/>
                    <a:p>
                      <a:endParaRPr lang="ru-RU"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worried</a:t>
                      </a:r>
                    </a:p>
                  </a:txBody>
                  <a:tcPr/>
                </a:tc>
                <a:tc vMerge="1">
                  <a:txBody>
                    <a:bodyPr/>
                    <a:lstStyle/>
                    <a:p>
                      <a:endParaRPr lang="ru-RU" dirty="0"/>
                    </a:p>
                  </a:txBody>
                  <a:tcPr/>
                </a:tc>
                <a:extLst>
                  <a:ext uri="{0D108BD9-81ED-4DB2-BD59-A6C34878D82A}">
                    <a16:rowId xmlns:a16="http://schemas.microsoft.com/office/drawing/2014/main" val="10002"/>
                  </a:ext>
                </a:extLst>
              </a:tr>
            </a:tbl>
          </a:graphicData>
        </a:graphic>
      </p:graphicFrame>
      <p:graphicFrame>
        <p:nvGraphicFramePr>
          <p:cNvPr id="7" name="Таблица 6"/>
          <p:cNvGraphicFramePr>
            <a:graphicFrameLocks noGrp="1"/>
          </p:cNvGraphicFramePr>
          <p:nvPr/>
        </p:nvGraphicFramePr>
        <p:xfrm>
          <a:off x="1288079" y="3168399"/>
          <a:ext cx="4585777" cy="1112520"/>
        </p:xfrm>
        <a:graphic>
          <a:graphicData uri="http://schemas.openxmlformats.org/drawingml/2006/table">
            <a:tbl>
              <a:tblPr firstRow="1" bandRow="1">
                <a:tableStyleId>{C4B1156A-380E-4F78-BDF5-A606A8083BF9}</a:tableStyleId>
              </a:tblPr>
              <a:tblGrid>
                <a:gridCol w="2090550">
                  <a:extLst>
                    <a:ext uri="{9D8B030D-6E8A-4147-A177-3AD203B41FA5}">
                      <a16:colId xmlns:a16="http://schemas.microsoft.com/office/drawing/2014/main" val="20000"/>
                    </a:ext>
                  </a:extLst>
                </a:gridCol>
                <a:gridCol w="2495227">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a:solidFill>
                            <a:schemeClr val="dk1"/>
                          </a:solidFill>
                          <a:latin typeface="+mn-lt"/>
                          <a:ea typeface="+mn-ea"/>
                          <a:cs typeface="+mn-cs"/>
                        </a:rPr>
                        <a:t>interested</a:t>
                      </a:r>
                    </a:p>
                  </a:txBody>
                  <a:tcPr/>
                </a:tc>
                <a:tc rowSpan="3">
                  <a:txBody>
                    <a:bodyPr/>
                    <a:lstStyle/>
                    <a:p>
                      <a:pPr algn="ctr"/>
                      <a:endParaRPr lang="en-US" dirty="0"/>
                    </a:p>
                    <a:p>
                      <a:pPr algn="ctr"/>
                      <a:r>
                        <a:rPr lang="en-US" dirty="0"/>
                        <a:t>with</a:t>
                      </a:r>
                      <a:endParaRPr lang="ru-RU"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a:solidFill>
                            <a:schemeClr val="dk1"/>
                          </a:solidFill>
                          <a:latin typeface="+mn-lt"/>
                          <a:ea typeface="+mn-ea"/>
                          <a:cs typeface="+mn-cs"/>
                        </a:rPr>
                        <a:t>engaged</a:t>
                      </a:r>
                    </a:p>
                  </a:txBody>
                  <a:tcPr/>
                </a:tc>
                <a:tc vMerge="1">
                  <a:txBody>
                    <a:bodyPr/>
                    <a:lstStyle/>
                    <a:p>
                      <a:endParaRPr lang="ru-RU"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dirty="0">
                        <a:solidFill>
                          <a:schemeClr val="dk1"/>
                        </a:solidFill>
                        <a:latin typeface="+mn-lt"/>
                        <a:ea typeface="+mn-ea"/>
                        <a:cs typeface="+mn-cs"/>
                      </a:endParaRPr>
                    </a:p>
                  </a:txBody>
                  <a:tcPr/>
                </a:tc>
                <a:tc vMerge="1">
                  <a:txBody>
                    <a:bodyPr/>
                    <a:lstStyle/>
                    <a:p>
                      <a:endParaRPr lang="ru-RU"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fontAlgn="base"/>
            <a:r>
              <a:rPr lang="ru-RU" i="1" dirty="0">
                <a:solidFill>
                  <a:srgbClr val="FF0000"/>
                </a:solidFill>
              </a:rPr>
              <a:t>Задания с 19 по 25 </a:t>
            </a:r>
            <a:br>
              <a:rPr lang="ru-RU" i="1" dirty="0">
                <a:solidFill>
                  <a:schemeClr val="tx1"/>
                </a:solidFill>
              </a:rPr>
            </a:br>
            <a:r>
              <a:rPr lang="ru-RU" i="1" dirty="0">
                <a:solidFill>
                  <a:schemeClr val="tx1"/>
                </a:solidFill>
              </a:rPr>
              <a:t>(с кратким ответом)</a:t>
            </a:r>
          </a:p>
        </p:txBody>
      </p:sp>
      <p:pic>
        <p:nvPicPr>
          <p:cNvPr id="1026" name="Picture 2" descr="C:\Users\User\Desktop\ege-example.png"/>
          <p:cNvPicPr>
            <a:picLocks noGrp="1" noChangeAspect="1" noChangeArrowheads="1"/>
          </p:cNvPicPr>
          <p:nvPr>
            <p:ph idx="1"/>
          </p:nvPr>
        </p:nvPicPr>
        <p:blipFill>
          <a:blip r:embed="rId2">
            <a:lum bright="-10000" contrast="40000"/>
          </a:blip>
          <a:srcRect b="78683"/>
          <a:stretch>
            <a:fillRect/>
          </a:stretch>
        </p:blipFill>
        <p:spPr bwMode="auto">
          <a:xfrm>
            <a:off x="1067065" y="2104213"/>
            <a:ext cx="9287287" cy="2099926"/>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8276" y="2735335"/>
            <a:ext cx="10058400" cy="1450757"/>
          </a:xfrm>
        </p:spPr>
        <p:txBody>
          <a:bodyPr/>
          <a:lstStyle/>
          <a:p>
            <a:pPr algn="ctr"/>
            <a:r>
              <a:rPr lang="ru-RU" dirty="0">
                <a:solidFill>
                  <a:schemeClr val="tx1"/>
                </a:solidFill>
              </a:rPr>
              <a:t>Спасибо за внимание!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ege-example.png"/>
          <p:cNvPicPr>
            <a:picLocks noGrp="1" noChangeAspect="1" noChangeArrowheads="1"/>
          </p:cNvPicPr>
          <p:nvPr>
            <p:ph idx="1"/>
          </p:nvPr>
        </p:nvPicPr>
        <p:blipFill>
          <a:blip r:embed="rId2">
            <a:lum bright="-20000" contrast="40000"/>
          </a:blip>
          <a:srcRect t="20756"/>
          <a:stretch>
            <a:fillRect/>
          </a:stretch>
        </p:blipFill>
        <p:spPr bwMode="auto">
          <a:xfrm>
            <a:off x="2619214" y="474926"/>
            <a:ext cx="6943241" cy="58358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b="1" i="1" dirty="0">
                <a:solidFill>
                  <a:schemeClr val="tx1"/>
                </a:solidFill>
              </a:rPr>
              <a:t>В данном задании проверяются: </a:t>
            </a:r>
          </a:p>
        </p:txBody>
      </p:sp>
      <p:sp>
        <p:nvSpPr>
          <p:cNvPr id="4" name="Содержимое 3"/>
          <p:cNvSpPr>
            <a:spLocks noGrp="1"/>
          </p:cNvSpPr>
          <p:nvPr>
            <p:ph idx="1"/>
          </p:nvPr>
        </p:nvSpPr>
        <p:spPr>
          <a:xfrm>
            <a:off x="1081781" y="2310683"/>
            <a:ext cx="10557446" cy="3408192"/>
          </a:xfrm>
        </p:spPr>
        <p:txBody>
          <a:bodyPr>
            <a:normAutofit fontScale="70000" lnSpcReduction="20000"/>
          </a:bodyPr>
          <a:lstStyle/>
          <a:p>
            <a:pPr>
              <a:lnSpc>
                <a:spcPct val="120000"/>
              </a:lnSpc>
              <a:spcBef>
                <a:spcPts val="0"/>
              </a:spcBef>
              <a:spcAft>
                <a:spcPts val="0"/>
              </a:spcAft>
              <a:buNone/>
            </a:pPr>
            <a:r>
              <a:rPr lang="ru-RU" sz="4000" dirty="0"/>
              <a:t> </a:t>
            </a:r>
            <a:r>
              <a:rPr lang="ru-RU" sz="3800" dirty="0">
                <a:solidFill>
                  <a:schemeClr val="tx1"/>
                </a:solidFill>
              </a:rPr>
              <a:t>знание грамматики английского языка.</a:t>
            </a:r>
            <a:br>
              <a:rPr lang="ru-RU" sz="4000" dirty="0"/>
            </a:br>
            <a:r>
              <a:rPr lang="ru-RU" sz="3800" dirty="0">
                <a:solidFill>
                  <a:schemeClr val="tx1"/>
                </a:solidFill>
              </a:rPr>
              <a:t>навыки образования грамматических форм, (то есть необходимо изменить форму слова и вписать его в предложение). Часть речи остаётся без изменений. Например, если написан глагол , то и остаётся глагол; если существительное — остаётся существительное и т.д. Важно обратить внимание на те части речи, которые необходимо трансформировать.</a:t>
            </a:r>
            <a:br>
              <a:rPr lang="ru-RU" sz="3800" dirty="0">
                <a:solidFill>
                  <a:schemeClr val="tx1"/>
                </a:solidFill>
              </a:rPr>
            </a:br>
            <a:endParaRPr lang="ru-RU" sz="3800" dirty="0">
              <a:solidFill>
                <a:schemeClr val="tx1"/>
              </a:solidFill>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i="1" dirty="0">
                <a:solidFill>
                  <a:schemeClr val="tx1"/>
                </a:solidFill>
              </a:rPr>
              <a:t>Имя существительное (</a:t>
            </a:r>
            <a:r>
              <a:rPr lang="ru-RU" b="1" i="1" dirty="0" err="1">
                <a:solidFill>
                  <a:schemeClr val="tx1"/>
                </a:solidFill>
              </a:rPr>
              <a:t>noun</a:t>
            </a:r>
            <a:r>
              <a:rPr lang="ru-RU" b="1" i="1" dirty="0">
                <a:solidFill>
                  <a:schemeClr val="tx1"/>
                </a:solidFill>
              </a:rPr>
              <a:t>)</a:t>
            </a:r>
          </a:p>
        </p:txBody>
      </p:sp>
      <p:sp>
        <p:nvSpPr>
          <p:cNvPr id="4" name="Содержимое 2"/>
          <p:cNvSpPr>
            <a:spLocks noGrp="1"/>
          </p:cNvSpPr>
          <p:nvPr>
            <p:ph idx="1"/>
          </p:nvPr>
        </p:nvSpPr>
        <p:spPr/>
        <p:txBody>
          <a:bodyPr>
            <a:noAutofit/>
          </a:bodyPr>
          <a:lstStyle/>
          <a:p>
            <a:pPr fontAlgn="base"/>
            <a:br>
              <a:rPr lang="ru-RU" sz="2800" dirty="0"/>
            </a:br>
            <a:r>
              <a:rPr lang="ru-RU" sz="3200" dirty="0">
                <a:solidFill>
                  <a:schemeClr val="tx1"/>
                </a:solidFill>
              </a:rPr>
              <a:t>Может поменяться падеж с именительного на косвенный </a:t>
            </a:r>
            <a:br>
              <a:rPr lang="ru-RU" sz="3200" dirty="0">
                <a:solidFill>
                  <a:schemeClr val="tx1"/>
                </a:solidFill>
              </a:rPr>
            </a:br>
            <a:r>
              <a:rPr lang="ru-RU" sz="3200" dirty="0">
                <a:solidFill>
                  <a:schemeClr val="tx1"/>
                </a:solidFill>
              </a:rPr>
              <a:t>(</a:t>
            </a:r>
            <a:r>
              <a:rPr lang="ru-RU" sz="3200" dirty="0" err="1">
                <a:solidFill>
                  <a:schemeClr val="tx1"/>
                </a:solidFill>
              </a:rPr>
              <a:t>world-world’s</a:t>
            </a:r>
            <a:r>
              <a:rPr lang="ru-RU" sz="3200" dirty="0">
                <a:solidFill>
                  <a:schemeClr val="tx1"/>
                </a:solidFill>
              </a:rPr>
              <a:t>, </a:t>
            </a:r>
            <a:r>
              <a:rPr lang="ru-RU" sz="3200" dirty="0" err="1">
                <a:solidFill>
                  <a:schemeClr val="tx1"/>
                </a:solidFill>
              </a:rPr>
              <a:t>friends-friends</a:t>
            </a:r>
            <a:r>
              <a:rPr lang="ru-RU" sz="3200" dirty="0">
                <a:solidFill>
                  <a:schemeClr val="tx1"/>
                </a:solidFill>
              </a:rPr>
              <a:t>’) и число с единственного на множественное. И, конечно, наверняка будет предложено слово-исключение из правил образования множественного числа, а также слова, имеющие особенности написания (</a:t>
            </a:r>
            <a:r>
              <a:rPr lang="ru-RU" sz="3200" dirty="0" err="1">
                <a:solidFill>
                  <a:schemeClr val="tx1"/>
                </a:solidFill>
              </a:rPr>
              <a:t>wife-wives</a:t>
            </a:r>
            <a:r>
              <a:rPr lang="ru-RU" sz="3200" dirty="0">
                <a:solidFill>
                  <a:schemeClr val="tx1"/>
                </a:solidFill>
              </a:rPr>
              <a:t>, </a:t>
            </a:r>
            <a:r>
              <a:rPr lang="ru-RU" sz="3200" dirty="0" err="1">
                <a:solidFill>
                  <a:schemeClr val="tx1"/>
                </a:solidFill>
              </a:rPr>
              <a:t>wolf-wolves</a:t>
            </a:r>
            <a:r>
              <a:rPr lang="ru-RU" sz="3200" dirty="0">
                <a:solidFill>
                  <a:schemeClr val="tx1"/>
                </a:solidFill>
              </a:rPr>
              <a:t> и </a:t>
            </a:r>
            <a:r>
              <a:rPr lang="ru-RU" sz="3200" dirty="0" err="1">
                <a:solidFill>
                  <a:schemeClr val="tx1"/>
                </a:solidFill>
              </a:rPr>
              <a:t>др</a:t>
            </a:r>
            <a:r>
              <a:rPr lang="ru-RU" sz="3200" dirty="0">
                <a:solidFill>
                  <a:schemeClr val="tx1"/>
                </a:solidFill>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79" y="286603"/>
            <a:ext cx="10619439" cy="1450757"/>
          </a:xfrm>
        </p:spPr>
        <p:txBody>
          <a:bodyPr>
            <a:normAutofit/>
          </a:bodyPr>
          <a:lstStyle/>
          <a:p>
            <a:r>
              <a:rPr lang="ru-RU" b="1" i="1" dirty="0">
                <a:solidFill>
                  <a:schemeClr val="tx1"/>
                </a:solidFill>
              </a:rPr>
              <a:t>Прилагательное (</a:t>
            </a:r>
            <a:r>
              <a:rPr lang="ru-RU" b="1" i="1" dirty="0" err="1">
                <a:solidFill>
                  <a:schemeClr val="tx1"/>
                </a:solidFill>
              </a:rPr>
              <a:t>adjective</a:t>
            </a:r>
            <a:r>
              <a:rPr lang="ru-RU" b="1" i="1" dirty="0">
                <a:solidFill>
                  <a:schemeClr val="tx1"/>
                </a:solidFill>
              </a:rPr>
              <a:t>) и наречие (</a:t>
            </a:r>
            <a:r>
              <a:rPr lang="ru-RU" b="1" i="1" dirty="0" err="1">
                <a:solidFill>
                  <a:schemeClr val="tx1"/>
                </a:solidFill>
              </a:rPr>
              <a:t>adverb</a:t>
            </a:r>
            <a:r>
              <a:rPr lang="ru-RU" b="1" i="1" dirty="0">
                <a:solidFill>
                  <a:schemeClr val="tx1"/>
                </a:solidFill>
              </a:rPr>
              <a:t>)</a:t>
            </a:r>
          </a:p>
        </p:txBody>
      </p:sp>
      <p:sp>
        <p:nvSpPr>
          <p:cNvPr id="3" name="Содержимое 2"/>
          <p:cNvSpPr>
            <a:spLocks noGrp="1"/>
          </p:cNvSpPr>
          <p:nvPr>
            <p:ph idx="1"/>
          </p:nvPr>
        </p:nvSpPr>
        <p:spPr/>
        <p:txBody>
          <a:bodyPr>
            <a:normAutofit fontScale="47500" lnSpcReduction="20000"/>
          </a:bodyPr>
          <a:lstStyle/>
          <a:p>
            <a:pPr fontAlgn="base"/>
            <a:br>
              <a:rPr lang="ru-RU" sz="7200" dirty="0"/>
            </a:br>
            <a:r>
              <a:rPr lang="ru-RU" sz="8000" dirty="0">
                <a:solidFill>
                  <a:schemeClr val="tx1"/>
                </a:solidFill>
              </a:rPr>
              <a:t>Определить степень сравнения прилагательного или наречия. Например, если после пропуска стоит слово «</a:t>
            </a:r>
            <a:r>
              <a:rPr lang="ru-RU" sz="8000" dirty="0" err="1">
                <a:solidFill>
                  <a:schemeClr val="tx1"/>
                </a:solidFill>
              </a:rPr>
              <a:t>than</a:t>
            </a:r>
            <a:r>
              <a:rPr lang="ru-RU" sz="8000" dirty="0">
                <a:solidFill>
                  <a:schemeClr val="tx1"/>
                </a:solidFill>
              </a:rPr>
              <a:t>» (чем), образуем сравнительную степень. Если перед пропуском стоит определённый артикль «</a:t>
            </a:r>
            <a:r>
              <a:rPr lang="ru-RU" sz="8000" dirty="0" err="1">
                <a:solidFill>
                  <a:schemeClr val="tx1"/>
                </a:solidFill>
              </a:rPr>
              <a:t>the</a:t>
            </a:r>
            <a:r>
              <a:rPr lang="ru-RU" sz="8000" dirty="0">
                <a:solidFill>
                  <a:schemeClr val="tx1"/>
                </a:solidFill>
              </a:rPr>
              <a:t>» или фраза наподобие «</a:t>
            </a:r>
            <a:r>
              <a:rPr lang="ru-RU" sz="8000" dirty="0" err="1">
                <a:solidFill>
                  <a:schemeClr val="tx1"/>
                </a:solidFill>
              </a:rPr>
              <a:t>one</a:t>
            </a:r>
            <a:r>
              <a:rPr lang="ru-RU" sz="8000" dirty="0">
                <a:solidFill>
                  <a:schemeClr val="tx1"/>
                </a:solidFill>
              </a:rPr>
              <a:t> </a:t>
            </a:r>
            <a:r>
              <a:rPr lang="ru-RU" sz="8000" dirty="0" err="1">
                <a:solidFill>
                  <a:schemeClr val="tx1"/>
                </a:solidFill>
              </a:rPr>
              <a:t>of</a:t>
            </a:r>
            <a:r>
              <a:rPr lang="ru-RU" sz="8000" dirty="0">
                <a:solidFill>
                  <a:schemeClr val="tx1"/>
                </a:solidFill>
              </a:rPr>
              <a:t> </a:t>
            </a:r>
            <a:r>
              <a:rPr lang="ru-RU" sz="8000" dirty="0" err="1">
                <a:solidFill>
                  <a:schemeClr val="tx1"/>
                </a:solidFill>
              </a:rPr>
              <a:t>the</a:t>
            </a:r>
            <a:r>
              <a:rPr lang="ru-RU" sz="8000" dirty="0">
                <a:solidFill>
                  <a:schemeClr val="tx1"/>
                </a:solidFill>
              </a:rPr>
              <a:t>» (один из), образуем превосходную степень.</a:t>
            </a:r>
          </a:p>
          <a:p>
            <a:endParaRPr lang="ru-RU" sz="800" dirty="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i="1" dirty="0">
                <a:solidFill>
                  <a:schemeClr val="tx1"/>
                </a:solidFill>
              </a:rPr>
              <a:t>Глагол (</a:t>
            </a:r>
            <a:r>
              <a:rPr lang="ru-RU" b="1" i="1" dirty="0" err="1">
                <a:solidFill>
                  <a:schemeClr val="tx1"/>
                </a:solidFill>
              </a:rPr>
              <a:t>verb</a:t>
            </a:r>
            <a:r>
              <a:rPr lang="ru-RU" b="1" i="1" dirty="0">
                <a:solidFill>
                  <a:schemeClr val="tx1"/>
                </a:solidFill>
              </a:rPr>
              <a:t>)</a:t>
            </a:r>
          </a:p>
        </p:txBody>
      </p:sp>
      <p:sp>
        <p:nvSpPr>
          <p:cNvPr id="4" name="Прямоугольник 3"/>
          <p:cNvSpPr/>
          <p:nvPr/>
        </p:nvSpPr>
        <p:spPr>
          <a:xfrm>
            <a:off x="805910" y="1851723"/>
            <a:ext cx="10957304" cy="4154984"/>
          </a:xfrm>
          <a:prstGeom prst="rect">
            <a:avLst/>
          </a:prstGeom>
        </p:spPr>
        <p:txBody>
          <a:bodyPr wrap="square">
            <a:spAutoFit/>
          </a:bodyPr>
          <a:lstStyle/>
          <a:p>
            <a:pPr fontAlgn="base"/>
            <a:br>
              <a:rPr lang="ru-RU" dirty="0"/>
            </a:br>
            <a:r>
              <a:rPr lang="ru-RU" sz="3800" dirty="0"/>
              <a:t>Может поменяться залог с активного на пассивный, а также время. Обязательно необходимо обратить внимание на лицо, к которому относится глагол, от этого зависит форма вспомогательных глаголов. А так же не стоит забывать и о неправильных глаголов, которые учат наизусть!</a:t>
            </a:r>
          </a:p>
          <a:p>
            <a:pPr fontAlgn="base"/>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solidFill>
                  <a:schemeClr val="tx1"/>
                </a:solidFill>
              </a:rPr>
              <a:t>Глагол (</a:t>
            </a:r>
            <a:r>
              <a:rPr lang="ru-RU" b="1" i="1" dirty="0" err="1">
                <a:solidFill>
                  <a:schemeClr val="tx1"/>
                </a:solidFill>
              </a:rPr>
              <a:t>verb</a:t>
            </a:r>
            <a:r>
              <a:rPr lang="ru-RU" b="1" i="1" dirty="0">
                <a:solidFill>
                  <a:schemeClr val="tx1"/>
                </a:solidFill>
              </a:rPr>
              <a:t>)</a:t>
            </a:r>
            <a:endParaRPr lang="ru-RU" dirty="0"/>
          </a:p>
        </p:txBody>
      </p:sp>
      <p:sp>
        <p:nvSpPr>
          <p:cNvPr id="3" name="Содержимое 2"/>
          <p:cNvSpPr>
            <a:spLocks noGrp="1"/>
          </p:cNvSpPr>
          <p:nvPr>
            <p:ph idx="1"/>
          </p:nvPr>
        </p:nvSpPr>
        <p:spPr>
          <a:xfrm>
            <a:off x="1097280" y="1845734"/>
            <a:ext cx="10058400" cy="4313328"/>
          </a:xfrm>
        </p:spPr>
        <p:txBody>
          <a:bodyPr>
            <a:noAutofit/>
          </a:bodyPr>
          <a:lstStyle/>
          <a:p>
            <a:r>
              <a:rPr lang="ru-RU" sz="2800" dirty="0">
                <a:solidFill>
                  <a:schemeClr val="tx1"/>
                </a:solidFill>
              </a:rPr>
              <a:t>Для правильного определения грамматического времени </a:t>
            </a:r>
          </a:p>
          <a:p>
            <a:r>
              <a:rPr lang="ru-RU" sz="2800" dirty="0">
                <a:solidFill>
                  <a:schemeClr val="tx1"/>
                </a:solidFill>
              </a:rPr>
              <a:t>1) определить в каком времени представлено предложение или ситуация. Для этого мы, смотря на глаголы вокруг пропуска и другие указатели времени, определяем, относится ли повествование к настоящему, прошедшему или будущему. </a:t>
            </a:r>
          </a:p>
          <a:p>
            <a:r>
              <a:rPr lang="ru-RU" sz="2800" dirty="0">
                <a:solidFill>
                  <a:schemeClr val="tx1"/>
                </a:solidFill>
              </a:rPr>
              <a:t>2) Определив время, мы должны определить временную форму. Для этого мы ищем в предложении слова-подсказки или индикаторы грамматических времен.</a:t>
            </a:r>
          </a:p>
        </p:txBody>
      </p:sp>
    </p:spTree>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271</TotalTime>
  <Words>1978</Words>
  <Application>Microsoft Office PowerPoint</Application>
  <PresentationFormat>Широкоэкранный</PresentationFormat>
  <Paragraphs>124</Paragraphs>
  <Slides>30</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30</vt:i4>
      </vt:variant>
    </vt:vector>
  </HeadingPairs>
  <TitlesOfParts>
    <vt:vector size="33" baseType="lpstr">
      <vt:lpstr>Calibri</vt:lpstr>
      <vt:lpstr>Calibri Light</vt:lpstr>
      <vt:lpstr>Ретро</vt:lpstr>
      <vt:lpstr>Памятка для учителя Раздел «Грамматика и лексика» ЕГЭ </vt:lpstr>
      <vt:lpstr>Содержание раздела «Лексика и грамматика»   1. Задания 19-25 с кратким ответом (максимальный балл – 7 баллов). 2. Задания 26-31 с кратким ответом (максимальный балл — 6 баллов). 3. Задания 32-38 с выбором одного правильного ответа из четырех предложенных  (повышенный уровень максимальный балл — 7 баллов). Рекомендуемое время на выполнение - 40 минут. </vt:lpstr>
      <vt:lpstr>Задания с 19 по 25  (с кратким ответом)</vt:lpstr>
      <vt:lpstr>Презентация PowerPoint</vt:lpstr>
      <vt:lpstr>В данном задании проверяются: </vt:lpstr>
      <vt:lpstr>Имя существительное (noun)</vt:lpstr>
      <vt:lpstr>Прилагательное (adjective) и наречие (adverb)</vt:lpstr>
      <vt:lpstr>Глагол (verb)</vt:lpstr>
      <vt:lpstr>Глагол (verb)</vt:lpstr>
      <vt:lpstr>Имя числительное (numeral)</vt:lpstr>
      <vt:lpstr>Местоимение (pronoun)</vt:lpstr>
      <vt:lpstr>Методическая подсказка</vt:lpstr>
      <vt:lpstr>Задания с 26 по 31 (с кратким ответом)</vt:lpstr>
      <vt:lpstr>Презентация PowerPoint</vt:lpstr>
      <vt:lpstr>В данном задании проверяются: </vt:lpstr>
      <vt:lpstr>Методическая подсказка</vt:lpstr>
      <vt:lpstr>Задания 32-38  (повышенной сложности)</vt:lpstr>
      <vt:lpstr>В данном задании проверяются: </vt:lpstr>
      <vt:lpstr>Методическая подсказка</vt:lpstr>
      <vt:lpstr>Типичные ошибки:</vt:lpstr>
      <vt:lpstr>Какие виды упражнений способствуют совершенствованию лексико-грамматических навыков?</vt:lpstr>
      <vt:lpstr>Упражнение 2. Чтобы облегчить запоминание форм неправильных глаголов, полезно будет объединить их в похожие группы. Изучите таблицу, данную ниже, прочитайте глаголы и добавьте в каждую группу глаголов еще по два, пользуясь таблицей неправильных глаголов. </vt:lpstr>
      <vt:lpstr>Упражнение 3. Вспомните названия и соотнесите формы глагола с названием структуры. </vt:lpstr>
      <vt:lpstr>Упражнение 4. Напишите существительные во множественном числе в нужную колонку в зависимости от правил написания окончания:    shell scarf, cuff, Iife, knife, wife, giraffe, caif, loal рrооl reel leaf, cliff</vt:lpstr>
      <vt:lpstr>Упражнение 5. В данных ниже парах предложений отметьте правильные, обращая внимание на действительный или страдательный залог глагола в предложении. В том случае, если правильными могyт быть оба предложения, объясните разницу в смысле написанного. </vt:lpstr>
      <vt:lpstr>Упражнение 6. Прочитайте текст и определите, какая часть речи пропущена. </vt:lpstr>
      <vt:lpstr>   Упражнение 7. Выберите один из нескольких предложенных вариантов однокоренных слов. </vt:lpstr>
      <vt:lpstr>Упражнение 8. Распределите аффиксы в нужную, колонку в зависимости от того, для образования какой части речи они используются. Приведите пример для каждого аффикса.</vt:lpstr>
      <vt:lpstr>Упражнение 8. Есть прилагательные, которые требуют после себя определенный предлог. Соотнесите прилагательные с предлогами и заполните пропуски в предложениях, данных ниже.</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Лексика и грамматика ГИА. ОГЭ</dc:title>
  <dc:creator>Ольга Сергеевна Казакова</dc:creator>
  <cp:lastModifiedBy>Ольга Сергеевна Казакова</cp:lastModifiedBy>
  <cp:revision>47</cp:revision>
  <dcterms:created xsi:type="dcterms:W3CDTF">2019-12-23T14:02:16Z</dcterms:created>
  <dcterms:modified xsi:type="dcterms:W3CDTF">2019-12-26T05:40:39Z</dcterms:modified>
</cp:coreProperties>
</file>