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1" r:id="rId2"/>
    <p:sldId id="256" r:id="rId3"/>
    <p:sldId id="257" r:id="rId4"/>
    <p:sldId id="268" r:id="rId5"/>
    <p:sldId id="271" r:id="rId6"/>
    <p:sldId id="258" r:id="rId7"/>
    <p:sldId id="269" r:id="rId8"/>
    <p:sldId id="270" r:id="rId9"/>
    <p:sldId id="267" r:id="rId10"/>
    <p:sldId id="261" r:id="rId11"/>
    <p:sldId id="263" r:id="rId12"/>
    <p:sldId id="264" r:id="rId13"/>
    <p:sldId id="265" r:id="rId14"/>
    <p:sldId id="266" r:id="rId15"/>
    <p:sldId id="273" r:id="rId16"/>
    <p:sldId id="262" r:id="rId17"/>
    <p:sldId id="274" r:id="rId18"/>
    <p:sldId id="275" r:id="rId19"/>
    <p:sldId id="276" r:id="rId20"/>
    <p:sldId id="277" r:id="rId21"/>
    <p:sldId id="278" r:id="rId22"/>
    <p:sldId id="259" r:id="rId23"/>
    <p:sldId id="279" r:id="rId24"/>
    <p:sldId id="260" r:id="rId25"/>
    <p:sldId id="280"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17:12:28.618"/>
    </inkml:context>
    <inkml:brush xml:id="br0">
      <inkml:brushProperty name="width" value="0.05" units="cm"/>
      <inkml:brushProperty name="height" value="0.05" units="cm"/>
      <inkml:brushProperty name="color" value="#E71224"/>
    </inkml:brush>
  </inkml:definitions>
  <inkml:trace contextRef="#ctx0" brushRef="#br0">0 6 24575,'0'1'0,"0"-1"0,1 0 0,-1 0 0,0 0 0,0 1 0,1-1 0,-1 0 0,0 0 0,0 0 0,0 0 0,0 0 0,0 0 0,0 0 0,1 0 0,-1 0 0,0 0 0,1 0 0,-1 0 0,0 0 0,1 0 0,-1 0 0,0 0 0,0 0 0,0 0 0,0 0 0,0 0 0,1 0 0,-1 0 0,0 0 0,0 0 0,1 0 0,-1 0 0,0 0 0,0-1 0,1 1 0,-1 0 0,0 0 0,0 0 0,0-1 0,0 1 0,0 0 0,0 0 0,0-1 0,0 1 0,0 0 0,1 0 0,-1 0 0,0 0 0,0 0 0,0 0 0,0-1 0,0 1 0,0 0 0,0-1 0,0 1 0,0 0 0,0-1 0,0 1 0,0 0 0,0 0 0,0 0 0,0 0 0,0 0 0,0-1 0,-1 1 0,1 0 0,0 0 0,0-1 0,1 3 0,0-2 0,0 2 0,0-1 0,0 0 0,0 1 0,-1-1 0,1 1 0,0-1 0,-1 1 0,1-1 0,-1 1 0,0 1 0,2 12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15B62CB1-BD1D-4685-8C9F-8BC202F4FD00}" type="datetimeFigureOut">
              <a:rPr lang="ru-RU" smtClean="0"/>
              <a:t>19.04.2022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BFA1A-4CD0-4801-83E0-2B756654DA19}"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76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B62CB1-BD1D-4685-8C9F-8BC202F4FD00}" type="datetimeFigureOut">
              <a:rPr lang="ru-RU" smtClean="0"/>
              <a:t>19.04.2022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381616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B62CB1-BD1D-4685-8C9F-8BC202F4FD00}" type="datetimeFigureOut">
              <a:rPr lang="ru-RU" smtClean="0"/>
              <a:t>19.04.2022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BFA1A-4CD0-4801-83E0-2B756654DA19}" type="slidenum">
              <a:rPr lang="ru-RU" smtClean="0"/>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8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5B62CB1-BD1D-4685-8C9F-8BC202F4FD00}" type="datetimeFigureOut">
              <a:rPr lang="ru-RU" smtClean="0"/>
              <a:t>19.04.2022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338362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5B62CB1-BD1D-4685-8C9F-8BC202F4FD00}" type="datetimeFigureOut">
              <a:rPr lang="ru-RU" smtClean="0"/>
              <a:t>19.04.2022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BFA1A-4CD0-4801-83E0-2B756654DA19}"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2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5B62CB1-BD1D-4685-8C9F-8BC202F4FD00}" type="datetimeFigureOut">
              <a:rPr lang="ru-RU" smtClean="0"/>
              <a:t>19.04.2022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184883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5B62CB1-BD1D-4685-8C9F-8BC202F4FD00}" type="datetimeFigureOut">
              <a:rPr lang="ru-RU" smtClean="0"/>
              <a:t>19.04.2022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136693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5B62CB1-BD1D-4685-8C9F-8BC202F4FD00}" type="datetimeFigureOut">
              <a:rPr lang="ru-RU" smtClean="0"/>
              <a:t>19.04.2022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331918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2CB1-BD1D-4685-8C9F-8BC202F4FD00}" type="datetimeFigureOut">
              <a:rPr lang="ru-RU" smtClean="0"/>
              <a:t>19.04.2022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320028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5B62CB1-BD1D-4685-8C9F-8BC202F4FD00}" type="datetimeFigureOut">
              <a:rPr lang="ru-RU" smtClean="0"/>
              <a:t>19.04.2022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BFA1A-4CD0-4801-83E0-2B756654DA19}" type="slidenum">
              <a:rPr lang="ru-RU" smtClean="0"/>
              <a:t>‹#›</a:t>
            </a:fld>
            <a:endParaRPr lang="ru-RU"/>
          </a:p>
        </p:txBody>
      </p:sp>
    </p:spTree>
    <p:extLst>
      <p:ext uri="{BB962C8B-B14F-4D97-AF65-F5344CB8AC3E}">
        <p14:creationId xmlns:p14="http://schemas.microsoft.com/office/powerpoint/2010/main" val="10738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15B62CB1-BD1D-4685-8C9F-8BC202F4FD00}" type="datetimeFigureOut">
              <a:rPr lang="ru-RU" smtClean="0"/>
              <a:t>19.04.2022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BFA1A-4CD0-4801-83E0-2B756654DA19}"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4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5B62CB1-BD1D-4685-8C9F-8BC202F4FD00}" type="datetimeFigureOut">
              <a:rPr lang="ru-RU" smtClean="0"/>
              <a:t>19.04.2022</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E1BFA1A-4CD0-4801-83E0-2B756654DA19}" type="slidenum">
              <a:rPr lang="ru-RU" smtClean="0"/>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63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A27E21-D4DB-4EDB-93ED-28D44398F4B3}"/>
              </a:ext>
            </a:extLst>
          </p:cNvPr>
          <p:cNvSpPr>
            <a:spLocks noGrp="1"/>
          </p:cNvSpPr>
          <p:nvPr>
            <p:ph type="ctr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9600" b="1" cap="none" spc="0" dirty="0">
                <a:ln/>
                <a:solidFill>
                  <a:schemeClr val="accent3"/>
                </a:solidFill>
              </a:rPr>
              <a:t>ЕГЭ</a:t>
            </a:r>
          </a:p>
        </p:txBody>
      </p:sp>
      <p:sp>
        <p:nvSpPr>
          <p:cNvPr id="3" name="Подзаголовок 2">
            <a:extLst>
              <a:ext uri="{FF2B5EF4-FFF2-40B4-BE49-F238E27FC236}">
                <a16:creationId xmlns:a16="http://schemas.microsoft.com/office/drawing/2014/main" id="{EA55E7AB-5093-4D01-B4D3-E54203A7734B}"/>
              </a:ext>
            </a:extLst>
          </p:cNvPr>
          <p:cNvSpPr>
            <a:spLocks noGrp="1"/>
          </p:cNvSpPr>
          <p:nvPr>
            <p:ph type="subTitle" idx="1"/>
          </p:nvPr>
        </p:nvSpPr>
        <p:spPr/>
        <p:txBody>
          <a:bodyPr>
            <a:normAutofit/>
          </a:bodyPr>
          <a:lstStyle/>
          <a:p>
            <a:r>
              <a:rPr lang="ru-RU"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2021-2022</a:t>
            </a:r>
          </a:p>
        </p:txBody>
      </p:sp>
    </p:spTree>
    <p:extLst>
      <p:ext uri="{BB962C8B-B14F-4D97-AF65-F5344CB8AC3E}">
        <p14:creationId xmlns:p14="http://schemas.microsoft.com/office/powerpoint/2010/main" val="1960658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5035C-C3BA-414A-BFD2-E0BBD0897FF5}"/>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b="1" dirty="0">
              <a:ln w="22225">
                <a:solidFill>
                  <a:schemeClr val="accent2"/>
                </a:solidFill>
                <a:prstDash val="solid"/>
              </a:ln>
              <a:solidFill>
                <a:schemeClr val="accent2">
                  <a:lumMod val="40000"/>
                  <a:lumOff val="60000"/>
                </a:schemeClr>
              </a:solidFill>
            </a:endParaRPr>
          </a:p>
        </p:txBody>
      </p:sp>
      <p:sp>
        <p:nvSpPr>
          <p:cNvPr id="3" name="Объект 2">
            <a:extLst>
              <a:ext uri="{FF2B5EF4-FFF2-40B4-BE49-F238E27FC236}">
                <a16:creationId xmlns:a16="http://schemas.microsoft.com/office/drawing/2014/main" id="{F49EF83D-D0BC-4C00-9F89-91352E161528}"/>
              </a:ext>
            </a:extLst>
          </p:cNvPr>
          <p:cNvSpPr>
            <a:spLocks noGrp="1"/>
          </p:cNvSpPr>
          <p:nvPr>
            <p:ph idx="1"/>
          </p:nvPr>
        </p:nvSpPr>
        <p:spPr>
          <a:xfrm>
            <a:off x="399012" y="2226468"/>
            <a:ext cx="8116339" cy="4442891"/>
          </a:xfrm>
        </p:spPr>
        <p:txBody>
          <a:bodyPr>
            <a:normAutofit fontScale="85000" lnSpcReduction="20000"/>
          </a:bodyPr>
          <a:lstStyle/>
          <a:p>
            <a:r>
              <a:rPr lang="ru-RU" sz="2800" dirty="0"/>
              <a:t>1. </a:t>
            </a:r>
            <a:r>
              <a:rPr lang="en-US" sz="2800" dirty="0"/>
              <a:t>Give a brief description (2 features</a:t>
            </a:r>
            <a:r>
              <a:rPr lang="en-US" sz="2800" dirty="0">
                <a:solidFill>
                  <a:srgbClr val="FF0000"/>
                </a:solidFill>
              </a:rPr>
              <a:t> connected </a:t>
            </a:r>
            <a:r>
              <a:rPr lang="en-US" sz="2800" dirty="0"/>
              <a:t>with the subject of the project in each photo)</a:t>
            </a:r>
          </a:p>
          <a:p>
            <a:r>
              <a:rPr lang="ru-RU" sz="2800" dirty="0"/>
              <a:t>2. </a:t>
            </a:r>
            <a:r>
              <a:rPr lang="en-US" sz="2800" dirty="0"/>
              <a:t>Say in what way the pictures are different(2 features </a:t>
            </a:r>
            <a:r>
              <a:rPr lang="en-US" sz="2800" dirty="0">
                <a:solidFill>
                  <a:srgbClr val="FF0000"/>
                </a:solidFill>
              </a:rPr>
              <a:t>connected </a:t>
            </a:r>
            <a:r>
              <a:rPr lang="en-US" sz="2800" dirty="0"/>
              <a:t>with the subject of the project)</a:t>
            </a:r>
          </a:p>
          <a:p>
            <a:r>
              <a:rPr lang="ru-RU" sz="2800" dirty="0"/>
              <a:t>3. </a:t>
            </a:r>
            <a:r>
              <a:rPr lang="en-US" sz="2800" dirty="0"/>
              <a:t>Mention the advantages and disadvantages (1-2)of the two types of ideal summer holidays</a:t>
            </a:r>
          </a:p>
          <a:p>
            <a:r>
              <a:rPr lang="en-US" sz="2800" dirty="0"/>
              <a:t>Explain how these photos illustrate the project</a:t>
            </a:r>
          </a:p>
          <a:p>
            <a:r>
              <a:rPr lang="ru-RU" sz="2800" dirty="0"/>
              <a:t>4. </a:t>
            </a:r>
            <a:r>
              <a:rPr lang="en-US" sz="2800" dirty="0"/>
              <a:t>Express your opinion on the subject of the project –whether you </a:t>
            </a:r>
            <a:r>
              <a:rPr lang="en-US" sz="2800" dirty="0">
                <a:solidFill>
                  <a:srgbClr val="FF0000"/>
                </a:solidFill>
              </a:rPr>
              <a:t>would like </a:t>
            </a:r>
            <a:r>
              <a:rPr lang="en-US" sz="2800" dirty="0"/>
              <a:t>to take an ideal summer holiday using the ways presented in the pictures and </a:t>
            </a:r>
            <a:r>
              <a:rPr lang="en-US" sz="2800" dirty="0">
                <a:solidFill>
                  <a:srgbClr val="FF0000"/>
                </a:solidFill>
              </a:rPr>
              <a:t>why yes or no.</a:t>
            </a:r>
          </a:p>
          <a:p>
            <a:r>
              <a:rPr lang="en-US" sz="2800" dirty="0"/>
              <a:t>You will speak for not more than </a:t>
            </a:r>
            <a:r>
              <a:rPr lang="en-US" sz="2800" dirty="0">
                <a:solidFill>
                  <a:srgbClr val="FF0000"/>
                </a:solidFill>
              </a:rPr>
              <a:t>3 minutes </a:t>
            </a:r>
            <a:r>
              <a:rPr lang="en-US" sz="2800" dirty="0"/>
              <a:t>(2-3 sent</a:t>
            </a:r>
            <a:r>
              <a:rPr lang="ru-RU" sz="2800" dirty="0"/>
              <a:t> </a:t>
            </a:r>
            <a:r>
              <a:rPr lang="en-US" sz="2800" dirty="0"/>
              <a:t>for every item of the plan, 12-15 sentences in total).</a:t>
            </a:r>
            <a:endParaRPr lang="ru-RU" sz="2800" dirty="0"/>
          </a:p>
          <a:p>
            <a:endParaRPr lang="en-US" dirty="0"/>
          </a:p>
          <a:p>
            <a:endParaRPr lang="en-US" dirty="0"/>
          </a:p>
          <a:p>
            <a:endParaRPr lang="ru-RU" dirty="0"/>
          </a:p>
        </p:txBody>
      </p:sp>
    </p:spTree>
    <p:extLst>
      <p:ext uri="{BB962C8B-B14F-4D97-AF65-F5344CB8AC3E}">
        <p14:creationId xmlns:p14="http://schemas.microsoft.com/office/powerpoint/2010/main" val="391731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2F149-FEC1-4A02-AFEB-0A5018852608}"/>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dirty="0"/>
          </a:p>
        </p:txBody>
      </p:sp>
      <p:sp>
        <p:nvSpPr>
          <p:cNvPr id="3" name="Объект 2">
            <a:extLst>
              <a:ext uri="{FF2B5EF4-FFF2-40B4-BE49-F238E27FC236}">
                <a16:creationId xmlns:a16="http://schemas.microsoft.com/office/drawing/2014/main" id="{C427E8B2-E425-453E-989B-30381CF804F9}"/>
              </a:ext>
            </a:extLst>
          </p:cNvPr>
          <p:cNvSpPr>
            <a:spLocks noGrp="1"/>
          </p:cNvSpPr>
          <p:nvPr>
            <p:ph idx="1"/>
          </p:nvPr>
        </p:nvSpPr>
        <p:spPr/>
        <p:txBody>
          <a:bodyPr/>
          <a:lstStyle/>
          <a:p>
            <a:r>
              <a:rPr lang="ru-RU" sz="2400" dirty="0"/>
              <a:t>Вступительная фраза.</a:t>
            </a:r>
          </a:p>
          <a:p>
            <a:r>
              <a:rPr lang="ru-RU" sz="2400" dirty="0"/>
              <a:t>Упоминание проекта во вступлении - обязательно, в заключении - желательно.</a:t>
            </a:r>
          </a:p>
          <a:p>
            <a:r>
              <a:rPr lang="en-US" sz="2400" dirty="0"/>
              <a:t>Hi, (hello )  (name)! I’ve found 2 pictures for </a:t>
            </a:r>
            <a:r>
              <a:rPr lang="en-US" sz="2400" dirty="0">
                <a:solidFill>
                  <a:srgbClr val="FF0000"/>
                </a:solidFill>
              </a:rPr>
              <a:t>our</a:t>
            </a:r>
            <a:r>
              <a:rPr lang="en-US" sz="2400" dirty="0"/>
              <a:t> project “……”. /Have a look at them. /I’d like to discuss them with you.</a:t>
            </a:r>
          </a:p>
          <a:p>
            <a:r>
              <a:rPr lang="en-US" sz="2400" dirty="0"/>
              <a:t>Hi, ….! I’d like to discuss with you the choice of the photos for </a:t>
            </a:r>
            <a:r>
              <a:rPr lang="en-US" sz="2400" dirty="0">
                <a:solidFill>
                  <a:srgbClr val="FF0000"/>
                </a:solidFill>
              </a:rPr>
              <a:t>our</a:t>
            </a:r>
            <a:r>
              <a:rPr lang="en-US" sz="2400" dirty="0"/>
              <a:t> project.</a:t>
            </a:r>
          </a:p>
          <a:p>
            <a:endParaRPr lang="ru-RU" dirty="0"/>
          </a:p>
        </p:txBody>
      </p:sp>
    </p:spTree>
    <p:extLst>
      <p:ext uri="{BB962C8B-B14F-4D97-AF65-F5344CB8AC3E}">
        <p14:creationId xmlns:p14="http://schemas.microsoft.com/office/powerpoint/2010/main" val="317216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26BA8-E895-4B52-A2C3-504ADAFBCFF0}"/>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dirty="0"/>
          </a:p>
        </p:txBody>
      </p:sp>
      <p:sp>
        <p:nvSpPr>
          <p:cNvPr id="3" name="Объект 2">
            <a:extLst>
              <a:ext uri="{FF2B5EF4-FFF2-40B4-BE49-F238E27FC236}">
                <a16:creationId xmlns:a16="http://schemas.microsoft.com/office/drawing/2014/main" id="{4AF12B03-FEDA-4EEB-B4DF-3FF53A6A9A90}"/>
              </a:ext>
            </a:extLst>
          </p:cNvPr>
          <p:cNvSpPr>
            <a:spLocks noGrp="1"/>
          </p:cNvSpPr>
          <p:nvPr>
            <p:ph idx="1"/>
          </p:nvPr>
        </p:nvSpPr>
        <p:spPr>
          <a:xfrm>
            <a:off x="467544" y="2286000"/>
            <a:ext cx="8280920" cy="4572000"/>
          </a:xfrm>
        </p:spPr>
        <p:txBody>
          <a:bodyPr>
            <a:normAutofit/>
          </a:bodyPr>
          <a:lstStyle/>
          <a:p>
            <a:pPr lvl="5"/>
            <a:r>
              <a:rPr lang="en-US" sz="2400" dirty="0"/>
              <a:t>1</a:t>
            </a:r>
            <a:r>
              <a:rPr lang="ru-RU" sz="2400" dirty="0"/>
              <a:t>пункт плана.</a:t>
            </a:r>
          </a:p>
          <a:p>
            <a:r>
              <a:rPr lang="ru-RU" sz="2400" dirty="0"/>
              <a:t>Необходимо дать описание фотографий, объяснив каким образом эти </a:t>
            </a:r>
            <a:r>
              <a:rPr lang="ru-RU" sz="2400" dirty="0">
                <a:solidFill>
                  <a:srgbClr val="FF0000"/>
                </a:solidFill>
              </a:rPr>
              <a:t>две фотографии </a:t>
            </a:r>
            <a:r>
              <a:rPr lang="ru-RU" sz="2400" dirty="0"/>
              <a:t>связаны с темой проекта. </a:t>
            </a:r>
            <a:endParaRPr lang="en-US" sz="2400" dirty="0"/>
          </a:p>
          <a:p>
            <a:r>
              <a:rPr lang="en-US" sz="2400" dirty="0"/>
              <a:t>The first photo shows a group of people in the mountains./ I can see two people near …… in the first picture;</a:t>
            </a:r>
          </a:p>
          <a:p>
            <a:r>
              <a:rPr lang="en-US" sz="2400" dirty="0"/>
              <a:t>2 </a:t>
            </a:r>
            <a:r>
              <a:rPr lang="ru-RU" sz="2400" dirty="0"/>
              <a:t>пункт плана.</a:t>
            </a:r>
          </a:p>
          <a:p>
            <a:r>
              <a:rPr lang="ru-RU" sz="2400" dirty="0"/>
              <a:t>Сравнить фотографии, выделив различия с точки зрения темы проекта. Различия могут в местах действия, видах деятельности, атмосфере картинок, выборе стиля жизни, привычек, хобби и т.д.</a:t>
            </a:r>
          </a:p>
        </p:txBody>
      </p:sp>
    </p:spTree>
    <p:extLst>
      <p:ext uri="{BB962C8B-B14F-4D97-AF65-F5344CB8AC3E}">
        <p14:creationId xmlns:p14="http://schemas.microsoft.com/office/powerpoint/2010/main" val="1141988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65DC-86F6-42C2-8C77-CA8ECBA835E6}"/>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dirty="0"/>
          </a:p>
        </p:txBody>
      </p:sp>
      <p:sp>
        <p:nvSpPr>
          <p:cNvPr id="3" name="Объект 2">
            <a:extLst>
              <a:ext uri="{FF2B5EF4-FFF2-40B4-BE49-F238E27FC236}">
                <a16:creationId xmlns:a16="http://schemas.microsoft.com/office/drawing/2014/main" id="{671445B4-1126-4C23-A102-D9B4BD881D49}"/>
              </a:ext>
            </a:extLst>
          </p:cNvPr>
          <p:cNvSpPr>
            <a:spLocks noGrp="1"/>
          </p:cNvSpPr>
          <p:nvPr>
            <p:ph idx="1"/>
          </p:nvPr>
        </p:nvSpPr>
        <p:spPr/>
        <p:txBody>
          <a:bodyPr/>
          <a:lstStyle/>
          <a:p>
            <a:r>
              <a:rPr lang="ru-RU" sz="2400" dirty="0"/>
              <a:t>3 пункт плана.</a:t>
            </a:r>
            <a:endParaRPr lang="en-US" sz="2400" dirty="0"/>
          </a:p>
          <a:p>
            <a:r>
              <a:rPr lang="en-US" sz="2400" dirty="0"/>
              <a:t>The advantages and disadvantages (1-2) of </a:t>
            </a:r>
            <a:r>
              <a:rPr lang="en-US" sz="2400" b="1" dirty="0">
                <a:solidFill>
                  <a:srgbClr val="FF0000"/>
                </a:solidFill>
              </a:rPr>
              <a:t>the two types </a:t>
            </a:r>
            <a:r>
              <a:rPr lang="en-US" sz="2400" dirty="0"/>
              <a:t>of... </a:t>
            </a:r>
            <a:r>
              <a:rPr lang="en-US" sz="2400" dirty="0" smtClean="0"/>
              <a:t>co</a:t>
            </a:r>
            <a:r>
              <a:rPr lang="en-US" sz="2400" dirty="0" smtClean="0"/>
              <a:t>ncerning </a:t>
            </a:r>
            <a:r>
              <a:rPr lang="en-US" sz="2400" dirty="0"/>
              <a:t>the theme of the project.</a:t>
            </a:r>
          </a:p>
          <a:p>
            <a:endParaRPr lang="en-US" sz="2400" dirty="0"/>
          </a:p>
          <a:p>
            <a:r>
              <a:rPr lang="ru-RU" sz="2400" dirty="0"/>
              <a:t>4 пункт плана.</a:t>
            </a:r>
          </a:p>
          <a:p>
            <a:r>
              <a:rPr lang="en-US" sz="2400" dirty="0"/>
              <a:t>Explain how these photos illustrate the project.</a:t>
            </a:r>
          </a:p>
          <a:p>
            <a:endParaRPr lang="en-US" dirty="0"/>
          </a:p>
        </p:txBody>
      </p:sp>
    </p:spTree>
    <p:extLst>
      <p:ext uri="{BB962C8B-B14F-4D97-AF65-F5344CB8AC3E}">
        <p14:creationId xmlns:p14="http://schemas.microsoft.com/office/powerpoint/2010/main" val="1209043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8ED83-FC79-4AC5-85F0-C35BC70B2236}"/>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dirty="0"/>
          </a:p>
        </p:txBody>
      </p:sp>
      <p:sp>
        <p:nvSpPr>
          <p:cNvPr id="3" name="Объект 2">
            <a:extLst>
              <a:ext uri="{FF2B5EF4-FFF2-40B4-BE49-F238E27FC236}">
                <a16:creationId xmlns:a16="http://schemas.microsoft.com/office/drawing/2014/main" id="{F87CE66C-2A92-45AA-BB2F-434BF2F73F37}"/>
              </a:ext>
            </a:extLst>
          </p:cNvPr>
          <p:cNvSpPr>
            <a:spLocks noGrp="1"/>
          </p:cNvSpPr>
          <p:nvPr>
            <p:ph idx="1"/>
          </p:nvPr>
        </p:nvSpPr>
        <p:spPr>
          <a:xfrm>
            <a:off x="395536" y="2204864"/>
            <a:ext cx="8496944" cy="4104496"/>
          </a:xfrm>
        </p:spPr>
        <p:txBody>
          <a:bodyPr>
            <a:normAutofit/>
          </a:bodyPr>
          <a:lstStyle/>
          <a:p>
            <a:r>
              <a:rPr lang="en-US" sz="2400" dirty="0"/>
              <a:t>5</a:t>
            </a:r>
            <a:r>
              <a:rPr lang="ru-RU" sz="2400" dirty="0"/>
              <a:t> пункт плана.</a:t>
            </a:r>
          </a:p>
          <a:p>
            <a:r>
              <a:rPr lang="en-US" sz="2400" dirty="0"/>
              <a:t>Express your opinion on the subject of the project – whether you </a:t>
            </a:r>
            <a:r>
              <a:rPr lang="en-US" sz="2400" dirty="0">
                <a:solidFill>
                  <a:srgbClr val="FF0000"/>
                </a:solidFill>
              </a:rPr>
              <a:t>would like to </a:t>
            </a:r>
            <a:r>
              <a:rPr lang="en-US" sz="2400" dirty="0"/>
              <a:t>……and </a:t>
            </a:r>
            <a:r>
              <a:rPr lang="en-US" sz="2400" dirty="0">
                <a:solidFill>
                  <a:srgbClr val="FF0000"/>
                </a:solidFill>
              </a:rPr>
              <a:t>why</a:t>
            </a:r>
            <a:r>
              <a:rPr lang="en-US" sz="2400" dirty="0"/>
              <a:t> </a:t>
            </a:r>
          </a:p>
          <a:p>
            <a:r>
              <a:rPr lang="ru-RU" sz="2400" dirty="0"/>
              <a:t>Высказать свое мнение по теме проекта и обосновать его. (особое внимание на </a:t>
            </a:r>
            <a:r>
              <a:rPr lang="ru-RU" sz="2400" dirty="0" err="1"/>
              <a:t>сослагательность</a:t>
            </a:r>
            <a:r>
              <a:rPr lang="ru-RU" sz="2400" dirty="0"/>
              <a:t>).</a:t>
            </a:r>
          </a:p>
          <a:p>
            <a:endParaRPr lang="en-US" sz="2400" dirty="0"/>
          </a:p>
          <a:p>
            <a:r>
              <a:rPr lang="ru-RU" sz="2400" dirty="0"/>
              <a:t>Заключительная фраза.</a:t>
            </a:r>
          </a:p>
          <a:p>
            <a:r>
              <a:rPr lang="en-US" sz="2400" dirty="0"/>
              <a:t>That’s all I wanted to discuss with you/ That’s all for now.</a:t>
            </a:r>
            <a:endParaRPr lang="ru-RU" sz="2400" dirty="0"/>
          </a:p>
        </p:txBody>
      </p:sp>
    </p:spTree>
    <p:extLst>
      <p:ext uri="{BB962C8B-B14F-4D97-AF65-F5344CB8AC3E}">
        <p14:creationId xmlns:p14="http://schemas.microsoft.com/office/powerpoint/2010/main" val="177118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67C53-FA1F-4E75-9873-8D8A506B67C0}"/>
              </a:ext>
            </a:extLst>
          </p:cNvPr>
          <p:cNvSpPr>
            <a:spLocks noGrp="1"/>
          </p:cNvSpPr>
          <p:nvPr>
            <p:ph type="ctrTitle"/>
          </p:nvPr>
        </p:nvSpPr>
        <p:spPr>
          <a:xfrm>
            <a:off x="1547664" y="875911"/>
            <a:ext cx="6693195" cy="1311321"/>
          </a:xfrm>
        </p:spPr>
        <p:txBody>
          <a:bodyPr/>
          <a:lstStyle/>
          <a:p>
            <a:r>
              <a:rPr lang="ru-RU"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Задание 40 </a:t>
            </a:r>
          </a:p>
        </p:txBody>
      </p:sp>
      <p:sp>
        <p:nvSpPr>
          <p:cNvPr id="3" name="Подзаголовок 2">
            <a:extLst>
              <a:ext uri="{FF2B5EF4-FFF2-40B4-BE49-F238E27FC236}">
                <a16:creationId xmlns:a16="http://schemas.microsoft.com/office/drawing/2014/main" id="{D69317A3-226A-48C0-BF18-DAA84A037436}"/>
              </a:ext>
            </a:extLst>
          </p:cNvPr>
          <p:cNvSpPr>
            <a:spLocks noGrp="1"/>
          </p:cNvSpPr>
          <p:nvPr>
            <p:ph type="subTitle" idx="1"/>
          </p:nvPr>
        </p:nvSpPr>
        <p:spPr>
          <a:xfrm>
            <a:off x="1015410" y="3226747"/>
            <a:ext cx="6858000" cy="620911"/>
          </a:xfrm>
        </p:spPr>
        <p:txBody>
          <a:bodyPr>
            <a:noAutofit/>
          </a:bodyPr>
          <a:lstStyle/>
          <a:p>
            <a:r>
              <a:rPr lang="ru-RU"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Письменное высказывание с элементами рассуждения</a:t>
            </a:r>
          </a:p>
        </p:txBody>
      </p:sp>
      <p:pic>
        <p:nvPicPr>
          <p:cNvPr id="5" name="Рисунок 4">
            <a:extLst>
              <a:ext uri="{FF2B5EF4-FFF2-40B4-BE49-F238E27FC236}">
                <a16:creationId xmlns:a16="http://schemas.microsoft.com/office/drawing/2014/main" id="{08794AD5-DA6E-476D-9DAA-6BF7EE60F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804" y="4581128"/>
            <a:ext cx="3264195" cy="2276872"/>
          </a:xfrm>
          <a:prstGeom prst="rect">
            <a:avLst/>
          </a:prstGeom>
        </p:spPr>
      </p:pic>
    </p:spTree>
    <p:extLst>
      <p:ext uri="{BB962C8B-B14F-4D97-AF65-F5344CB8AC3E}">
        <p14:creationId xmlns:p14="http://schemas.microsoft.com/office/powerpoint/2010/main" val="321251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88D49A-C396-40F3-9A35-60A6E676D48A}"/>
              </a:ext>
            </a:extLst>
          </p:cNvPr>
          <p:cNvSpPr>
            <a:spLocks noGrp="1"/>
          </p:cNvSpPr>
          <p:nvPr>
            <p:ph type="title"/>
          </p:nvPr>
        </p:nvSpPr>
        <p:spPr/>
        <p:txBody>
          <a:bodyPr/>
          <a:lstStyle/>
          <a:p>
            <a:pPr algn="ctr"/>
            <a:r>
              <a:rPr lang="ru-RU" dirty="0"/>
              <a:t> </a:t>
            </a:r>
            <a:r>
              <a:rPr lang="ru-RU" b="1" cap="none" spc="0" dirty="0">
                <a:ln w="22225">
                  <a:solidFill>
                    <a:schemeClr val="accent2"/>
                  </a:solidFill>
                  <a:prstDash val="solid"/>
                </a:ln>
                <a:solidFill>
                  <a:schemeClr val="accent2">
                    <a:lumMod val="40000"/>
                    <a:lumOff val="60000"/>
                  </a:schemeClr>
                </a:solidFill>
              </a:rPr>
              <a:t>Задание </a:t>
            </a:r>
            <a:r>
              <a:rPr lang="en-US" b="1" cap="none" spc="0" dirty="0">
                <a:ln w="22225">
                  <a:solidFill>
                    <a:schemeClr val="accent2"/>
                  </a:solidFill>
                  <a:prstDash val="solid"/>
                </a:ln>
                <a:solidFill>
                  <a:schemeClr val="accent2">
                    <a:lumMod val="40000"/>
                    <a:lumOff val="60000"/>
                  </a:schemeClr>
                </a:solidFill>
              </a:rPr>
              <a:t>40</a:t>
            </a:r>
            <a:endParaRPr lang="ru-RU" dirty="0"/>
          </a:p>
        </p:txBody>
      </p:sp>
      <p:sp>
        <p:nvSpPr>
          <p:cNvPr id="3" name="Объект 2">
            <a:extLst>
              <a:ext uri="{FF2B5EF4-FFF2-40B4-BE49-F238E27FC236}">
                <a16:creationId xmlns:a16="http://schemas.microsoft.com/office/drawing/2014/main" id="{D10E1D87-3F35-4C8F-AC91-18CD05BEE251}"/>
              </a:ext>
            </a:extLst>
          </p:cNvPr>
          <p:cNvSpPr>
            <a:spLocks noGrp="1"/>
          </p:cNvSpPr>
          <p:nvPr>
            <p:ph idx="1"/>
          </p:nvPr>
        </p:nvSpPr>
        <p:spPr/>
        <p:txBody>
          <a:bodyPr/>
          <a:lstStyle/>
          <a:p>
            <a:r>
              <a:rPr lang="en-US" dirty="0"/>
              <a:t>Imagine that you are doing a project </a:t>
            </a:r>
            <a:r>
              <a:rPr lang="en-US" b="1" dirty="0"/>
              <a:t>What People use their smartphones for. </a:t>
            </a:r>
            <a:r>
              <a:rPr lang="en-US" dirty="0"/>
              <a:t>You have collected some date on the subject. </a:t>
            </a:r>
            <a:r>
              <a:rPr lang="en-US" b="1" i="1" dirty="0"/>
              <a:t>Comment on the data in the diagram and give your personal opinion on the subject of the project. </a:t>
            </a:r>
          </a:p>
          <a:p>
            <a:r>
              <a:rPr lang="en-US" dirty="0"/>
              <a:t>Email                                          79%</a:t>
            </a:r>
          </a:p>
          <a:p>
            <a:r>
              <a:rPr lang="en-US" dirty="0"/>
              <a:t>Making phone calls                </a:t>
            </a:r>
            <a:r>
              <a:rPr lang="ru-RU" dirty="0"/>
              <a:t>      </a:t>
            </a:r>
            <a:r>
              <a:rPr lang="en-US" dirty="0"/>
              <a:t> 78%</a:t>
            </a:r>
          </a:p>
          <a:p>
            <a:r>
              <a:rPr lang="en-US" dirty="0"/>
              <a:t>Surfing the Internet                 </a:t>
            </a:r>
            <a:r>
              <a:rPr lang="ru-RU" dirty="0"/>
              <a:t>      </a:t>
            </a:r>
            <a:r>
              <a:rPr lang="en-US" dirty="0"/>
              <a:t>58%</a:t>
            </a:r>
          </a:p>
          <a:p>
            <a:r>
              <a:rPr lang="en-US" dirty="0"/>
              <a:t>Playing games                           </a:t>
            </a:r>
            <a:r>
              <a:rPr lang="ru-RU" dirty="0"/>
              <a:t> </a:t>
            </a:r>
            <a:r>
              <a:rPr lang="en-US" dirty="0"/>
              <a:t>48%</a:t>
            </a:r>
          </a:p>
          <a:p>
            <a:r>
              <a:rPr lang="en-US" dirty="0"/>
              <a:t>Paying for purchases                </a:t>
            </a:r>
            <a:r>
              <a:rPr lang="ru-RU" dirty="0"/>
              <a:t>   </a:t>
            </a:r>
            <a:r>
              <a:rPr lang="en-US" dirty="0"/>
              <a:t>15%</a:t>
            </a:r>
            <a:endParaRPr lang="ru-RU" dirty="0"/>
          </a:p>
        </p:txBody>
      </p:sp>
    </p:spTree>
    <p:extLst>
      <p:ext uri="{BB962C8B-B14F-4D97-AF65-F5344CB8AC3E}">
        <p14:creationId xmlns:p14="http://schemas.microsoft.com/office/powerpoint/2010/main" val="136438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EBD59-D9C6-4638-B5C5-5F604E10C05A}"/>
              </a:ext>
            </a:extLst>
          </p:cNvPr>
          <p:cNvSpPr>
            <a:spLocks noGrp="1"/>
          </p:cNvSpPr>
          <p:nvPr>
            <p:ph type="title"/>
          </p:nvPr>
        </p:nvSpPr>
        <p:spPr/>
        <p:txBody>
          <a:bodyPr/>
          <a:lstStyle/>
          <a:p>
            <a:pPr algn="ctr"/>
            <a:r>
              <a:rPr lang="ru-RU" b="1" cap="none" spc="0" dirty="0">
                <a:ln w="22225">
                  <a:solidFill>
                    <a:schemeClr val="accent2"/>
                  </a:solidFill>
                  <a:prstDash val="solid"/>
                </a:ln>
                <a:solidFill>
                  <a:schemeClr val="accent2">
                    <a:lumMod val="40000"/>
                    <a:lumOff val="60000"/>
                  </a:schemeClr>
                </a:solidFill>
              </a:rPr>
              <a:t>Вступление</a:t>
            </a:r>
          </a:p>
        </p:txBody>
      </p:sp>
      <p:sp>
        <p:nvSpPr>
          <p:cNvPr id="3" name="Объект 2">
            <a:extLst>
              <a:ext uri="{FF2B5EF4-FFF2-40B4-BE49-F238E27FC236}">
                <a16:creationId xmlns:a16="http://schemas.microsoft.com/office/drawing/2014/main" id="{190AC294-6157-4531-8B31-B136A5450AFF}"/>
              </a:ext>
            </a:extLst>
          </p:cNvPr>
          <p:cNvSpPr>
            <a:spLocks noGrp="1"/>
          </p:cNvSpPr>
          <p:nvPr>
            <p:ph idx="1"/>
          </p:nvPr>
        </p:nvSpPr>
        <p:spPr/>
        <p:txBody>
          <a:bodyPr/>
          <a:lstStyle/>
          <a:p>
            <a:r>
              <a:rPr lang="ru-RU" dirty="0"/>
              <a:t>Тема проекта и/или цель проекта </a:t>
            </a:r>
            <a:r>
              <a:rPr lang="en-US" dirty="0"/>
              <a:t>( </a:t>
            </a:r>
            <a:r>
              <a:rPr lang="en-US" dirty="0">
                <a:solidFill>
                  <a:srgbClr val="FF0000"/>
                </a:solidFill>
              </a:rPr>
              <a:t>My</a:t>
            </a:r>
            <a:r>
              <a:rPr lang="en-US" dirty="0"/>
              <a:t> project is devoted to….The aim of</a:t>
            </a:r>
            <a:r>
              <a:rPr lang="en-US" dirty="0">
                <a:solidFill>
                  <a:srgbClr val="FF0000"/>
                </a:solidFill>
              </a:rPr>
              <a:t> my </a:t>
            </a:r>
            <a:r>
              <a:rPr lang="en-US" dirty="0"/>
              <a:t>project is…., )</a:t>
            </a:r>
            <a:endParaRPr lang="ru-RU" dirty="0"/>
          </a:p>
          <a:p>
            <a:r>
              <a:rPr lang="ru-RU" dirty="0"/>
              <a:t>Упоминание собранной информации по проекту</a:t>
            </a:r>
            <a:r>
              <a:rPr lang="en-US" dirty="0"/>
              <a:t> ( I have found some information on the topic and organized it in a table/ bar chart..)</a:t>
            </a:r>
          </a:p>
          <a:p>
            <a:r>
              <a:rPr lang="ru-RU" dirty="0" smtClean="0">
                <a:solidFill>
                  <a:srgbClr val="FF0000"/>
                </a:solidFill>
              </a:rPr>
              <a:t>Мой проект </a:t>
            </a:r>
            <a:r>
              <a:rPr lang="ru-RU" dirty="0">
                <a:solidFill>
                  <a:srgbClr val="FF0000"/>
                </a:solidFill>
              </a:rPr>
              <a:t>– цель – таблица</a:t>
            </a:r>
            <a:endParaRPr lang="en-US" dirty="0">
              <a:solidFill>
                <a:srgbClr val="FF0000"/>
              </a:solidFill>
            </a:endParaRPr>
          </a:p>
          <a:p>
            <a:endParaRPr lang="en-US" dirty="0"/>
          </a:p>
          <a:p>
            <a:r>
              <a:rPr lang="en-US" dirty="0">
                <a:solidFill>
                  <a:srgbClr val="7030A0"/>
                </a:solidFill>
              </a:rPr>
              <a:t>NB! </a:t>
            </a:r>
            <a:r>
              <a:rPr lang="ru-RU" dirty="0"/>
              <a:t>Во вступлении необходимо упомянуть таблицу/диаграмму, чтобы , если упоминать в дальнейшем,  было понятно откуда она взялась.</a:t>
            </a:r>
          </a:p>
        </p:txBody>
      </p:sp>
    </p:spTree>
    <p:extLst>
      <p:ext uri="{BB962C8B-B14F-4D97-AF65-F5344CB8AC3E}">
        <p14:creationId xmlns:p14="http://schemas.microsoft.com/office/powerpoint/2010/main" val="221770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6D13E-30A6-4A20-90F9-0961D7F941E2}"/>
              </a:ext>
            </a:extLst>
          </p:cNvPr>
          <p:cNvSpPr>
            <a:spLocks noGrp="1"/>
          </p:cNvSpPr>
          <p:nvPr>
            <p:ph type="title"/>
          </p:nvPr>
        </p:nvSpPr>
        <p:spPr/>
        <p:txBody>
          <a:bodyPr/>
          <a:lstStyle/>
          <a:p>
            <a:pPr algn="ctr"/>
            <a:r>
              <a:rPr lang="en-US" b="1" cap="none" spc="0" dirty="0">
                <a:ln w="22225">
                  <a:solidFill>
                    <a:schemeClr val="accent2"/>
                  </a:solidFill>
                  <a:prstDash val="solid"/>
                </a:ln>
                <a:solidFill>
                  <a:schemeClr val="accent2">
                    <a:lumMod val="40000"/>
                    <a:lumOff val="60000"/>
                  </a:schemeClr>
                </a:solidFill>
              </a:rPr>
              <a:t>Introduction</a:t>
            </a:r>
            <a:endParaRPr lang="ru-RU" b="1" cap="none" spc="0" dirty="0">
              <a:ln w="22225">
                <a:solidFill>
                  <a:schemeClr val="accent2"/>
                </a:solidFill>
                <a:prstDash val="solid"/>
              </a:ln>
              <a:solidFill>
                <a:schemeClr val="accent2">
                  <a:lumMod val="40000"/>
                  <a:lumOff val="60000"/>
                </a:schemeClr>
              </a:solidFill>
            </a:endParaRPr>
          </a:p>
        </p:txBody>
      </p:sp>
      <p:sp>
        <p:nvSpPr>
          <p:cNvPr id="3" name="Объект 2">
            <a:extLst>
              <a:ext uri="{FF2B5EF4-FFF2-40B4-BE49-F238E27FC236}">
                <a16:creationId xmlns:a16="http://schemas.microsoft.com/office/drawing/2014/main" id="{6399971F-6837-41FB-A2E7-668FD50BEB6B}"/>
              </a:ext>
            </a:extLst>
          </p:cNvPr>
          <p:cNvSpPr>
            <a:spLocks noGrp="1"/>
          </p:cNvSpPr>
          <p:nvPr>
            <p:ph idx="1"/>
          </p:nvPr>
        </p:nvSpPr>
        <p:spPr/>
        <p:txBody>
          <a:bodyPr/>
          <a:lstStyle/>
          <a:p>
            <a:r>
              <a:rPr lang="en-US" dirty="0"/>
              <a:t>Smartphones have become an integral part of modern life. People use them for different purposes: playing games, making phone calls, etc. I have f</a:t>
            </a:r>
            <a:r>
              <a:rPr lang="en-US" dirty="0" smtClean="0"/>
              <a:t>ound </a:t>
            </a:r>
            <a:r>
              <a:rPr lang="en-US" dirty="0"/>
              <a:t>some data </a:t>
            </a:r>
            <a:r>
              <a:rPr lang="ru-RU" dirty="0" smtClean="0"/>
              <a:t>(</a:t>
            </a:r>
            <a:r>
              <a:rPr lang="en-US" dirty="0" smtClean="0"/>
              <a:t>organized in the ……)on </a:t>
            </a:r>
            <a:r>
              <a:rPr lang="en-US" dirty="0">
                <a:solidFill>
                  <a:srgbClr val="FF0000"/>
                </a:solidFill>
              </a:rPr>
              <a:t>what people use their smartphones </a:t>
            </a:r>
            <a:r>
              <a:rPr lang="en-US" dirty="0" smtClean="0">
                <a:solidFill>
                  <a:srgbClr val="FF0000"/>
                </a:solidFill>
              </a:rPr>
              <a:t>for </a:t>
            </a:r>
            <a:r>
              <a:rPr lang="en-US" dirty="0" smtClean="0"/>
              <a:t>( </a:t>
            </a:r>
            <a:r>
              <a:rPr lang="en-US" dirty="0"/>
              <a:t>and I would like to </a:t>
            </a:r>
            <a:r>
              <a:rPr lang="en-US" dirty="0" err="1"/>
              <a:t>analise</a:t>
            </a:r>
            <a:r>
              <a:rPr lang="en-US" dirty="0"/>
              <a:t> ( to comment on)  the results of the research</a:t>
            </a:r>
            <a:r>
              <a:rPr lang="en-US" dirty="0" smtClean="0"/>
              <a:t>.)</a:t>
            </a:r>
            <a:endParaRPr lang="en-US" dirty="0"/>
          </a:p>
          <a:p>
            <a:r>
              <a:rPr lang="en-US" dirty="0"/>
              <a:t>The purpose of this report is to comment on the results of the project which was focused on what people use their smartphones for.</a:t>
            </a:r>
            <a:endParaRPr lang="ru-RU" dirty="0"/>
          </a:p>
        </p:txBody>
      </p:sp>
    </p:spTree>
    <p:extLst>
      <p:ext uri="{BB962C8B-B14F-4D97-AF65-F5344CB8AC3E}">
        <p14:creationId xmlns:p14="http://schemas.microsoft.com/office/powerpoint/2010/main" val="655602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34D35B-0B9B-460F-87CB-9CD6761AEB30}"/>
              </a:ext>
            </a:extLst>
          </p:cNvPr>
          <p:cNvSpPr>
            <a:spLocks noGrp="1"/>
          </p:cNvSpPr>
          <p:nvPr>
            <p:ph type="title"/>
          </p:nvPr>
        </p:nvSpPr>
        <p:spPr/>
        <p:txBody>
          <a:bodyPr/>
          <a:lstStyle/>
          <a:p>
            <a:pPr algn="ctr"/>
            <a:r>
              <a:rPr lang="ru-RU" b="1" cap="none" spc="0" dirty="0">
                <a:ln w="22225">
                  <a:solidFill>
                    <a:schemeClr val="accent2"/>
                  </a:solidFill>
                  <a:prstDash val="solid"/>
                </a:ln>
                <a:solidFill>
                  <a:schemeClr val="accent2">
                    <a:lumMod val="40000"/>
                    <a:lumOff val="60000"/>
                  </a:schemeClr>
                </a:solidFill>
              </a:rPr>
              <a:t>Основная часть</a:t>
            </a:r>
          </a:p>
        </p:txBody>
      </p:sp>
      <p:sp>
        <p:nvSpPr>
          <p:cNvPr id="3" name="Объект 2">
            <a:extLst>
              <a:ext uri="{FF2B5EF4-FFF2-40B4-BE49-F238E27FC236}">
                <a16:creationId xmlns:a16="http://schemas.microsoft.com/office/drawing/2014/main" id="{ADE4157E-8147-4A40-BE9E-4803AE401C0E}"/>
              </a:ext>
            </a:extLst>
          </p:cNvPr>
          <p:cNvSpPr>
            <a:spLocks noGrp="1"/>
          </p:cNvSpPr>
          <p:nvPr>
            <p:ph idx="1"/>
          </p:nvPr>
        </p:nvSpPr>
        <p:spPr/>
        <p:txBody>
          <a:bodyPr>
            <a:normAutofit/>
          </a:bodyPr>
          <a:lstStyle/>
          <a:p>
            <a:r>
              <a:rPr lang="ru-RU" dirty="0">
                <a:solidFill>
                  <a:srgbClr val="FF0000"/>
                </a:solidFill>
              </a:rPr>
              <a:t>2 абзац </a:t>
            </a:r>
          </a:p>
          <a:p>
            <a:r>
              <a:rPr lang="ru-RU" dirty="0">
                <a:solidFill>
                  <a:srgbClr val="FF0000"/>
                </a:solidFill>
              </a:rPr>
              <a:t>Должен</a:t>
            </a:r>
            <a:r>
              <a:rPr lang="ru-RU" dirty="0"/>
              <a:t> начинаться с вводной фразы (Как видно из представленных данных….) или </a:t>
            </a:r>
            <a:r>
              <a:rPr lang="en-US" dirty="0"/>
              <a:t>topic sentence </a:t>
            </a:r>
            <a:r>
              <a:rPr lang="en-US" dirty="0" smtClean="0"/>
              <a:t>(</a:t>
            </a:r>
            <a:r>
              <a:rPr lang="ru-RU" dirty="0" smtClean="0"/>
              <a:t>Данные </a:t>
            </a:r>
            <a:r>
              <a:rPr lang="ru-RU" dirty="0"/>
              <a:t>позволяют сделать вывод …..)</a:t>
            </a:r>
          </a:p>
          <a:p>
            <a:r>
              <a:rPr lang="ru-RU" dirty="0">
                <a:solidFill>
                  <a:srgbClr val="FF0000"/>
                </a:solidFill>
              </a:rPr>
              <a:t>д/б</a:t>
            </a:r>
            <a:r>
              <a:rPr lang="ru-RU" dirty="0"/>
              <a:t> описаны 2-3 любых факта из таблицы/диаграммы.</a:t>
            </a:r>
            <a:endParaRPr lang="en-US" dirty="0"/>
          </a:p>
          <a:p>
            <a:r>
              <a:rPr lang="en-US" dirty="0">
                <a:solidFill>
                  <a:srgbClr val="7030A0"/>
                </a:solidFill>
              </a:rPr>
              <a:t>As it is evident from the diagram /table/bar chart….</a:t>
            </a:r>
          </a:p>
          <a:p>
            <a:r>
              <a:rPr lang="en-US" dirty="0">
                <a:solidFill>
                  <a:srgbClr val="7030A0"/>
                </a:solidFill>
              </a:rPr>
              <a:t>The statistics show …../ The collected data </a:t>
            </a:r>
            <a:r>
              <a:rPr lang="en-US" dirty="0" smtClean="0">
                <a:solidFill>
                  <a:srgbClr val="7030A0"/>
                </a:solidFill>
              </a:rPr>
              <a:t>show/shows….</a:t>
            </a:r>
            <a:endParaRPr lang="en-US" dirty="0">
              <a:solidFill>
                <a:srgbClr val="7030A0"/>
              </a:solidFill>
            </a:endParaRPr>
          </a:p>
          <a:p>
            <a:r>
              <a:rPr lang="en-US" dirty="0">
                <a:solidFill>
                  <a:srgbClr val="7030A0"/>
                </a:solidFill>
              </a:rPr>
              <a:t>According to the diagram/data….           There are certain trends in </a:t>
            </a:r>
            <a:r>
              <a:rPr lang="en-US" dirty="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178538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000" b="1" dirty="0">
                <a:ln w="22225">
                  <a:solidFill>
                    <a:schemeClr val="accent2"/>
                  </a:solidFill>
                  <a:prstDash val="solid"/>
                </a:ln>
                <a:solidFill>
                  <a:schemeClr val="accent2">
                    <a:lumMod val="40000"/>
                    <a:lumOff val="60000"/>
                  </a:schemeClr>
                </a:solidFill>
              </a:rPr>
              <a:t>Устная часть</a:t>
            </a:r>
          </a:p>
        </p:txBody>
      </p:sp>
      <p:sp>
        <p:nvSpPr>
          <p:cNvPr id="3" name="Подзаголовок 2"/>
          <p:cNvSpPr>
            <a:spLocks noGrp="1"/>
          </p:cNvSpPr>
          <p:nvPr>
            <p:ph type="subTitle" idx="1"/>
          </p:nvPr>
        </p:nvSpPr>
        <p:spPr/>
        <p:txBody>
          <a:bodyPr>
            <a:normAutofit/>
          </a:bodyPr>
          <a:lstStyle/>
          <a:p>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ЕГЭ</a:t>
            </a:r>
          </a:p>
        </p:txBody>
      </p:sp>
    </p:spTree>
    <p:extLst>
      <p:ext uri="{BB962C8B-B14F-4D97-AF65-F5344CB8AC3E}">
        <p14:creationId xmlns:p14="http://schemas.microsoft.com/office/powerpoint/2010/main" val="1568892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5CD57F-EC34-4A3A-948A-825B5731F541}"/>
              </a:ext>
            </a:extLst>
          </p:cNvPr>
          <p:cNvSpPr>
            <a:spLocks noGrp="1"/>
          </p:cNvSpPr>
          <p:nvPr>
            <p:ph type="title"/>
          </p:nvPr>
        </p:nvSpPr>
        <p:spPr/>
        <p:txBody>
          <a:bodyPr/>
          <a:lstStyle/>
          <a:p>
            <a:pPr algn="ctr"/>
            <a:r>
              <a:rPr lang="ru-RU" b="1" cap="none" spc="0" dirty="0">
                <a:ln w="22225">
                  <a:solidFill>
                    <a:schemeClr val="accent2"/>
                  </a:solidFill>
                  <a:prstDash val="solid"/>
                </a:ln>
                <a:solidFill>
                  <a:schemeClr val="accent2">
                    <a:lumMod val="40000"/>
                    <a:lumOff val="60000"/>
                  </a:schemeClr>
                </a:solidFill>
              </a:rPr>
              <a:t>Основная часть</a:t>
            </a:r>
          </a:p>
        </p:txBody>
      </p:sp>
      <p:sp>
        <p:nvSpPr>
          <p:cNvPr id="3" name="Объект 2">
            <a:extLst>
              <a:ext uri="{FF2B5EF4-FFF2-40B4-BE49-F238E27FC236}">
                <a16:creationId xmlns:a16="http://schemas.microsoft.com/office/drawing/2014/main" id="{2CA74882-F691-4628-B3CF-166FC950A7E6}"/>
              </a:ext>
            </a:extLst>
          </p:cNvPr>
          <p:cNvSpPr>
            <a:spLocks noGrp="1"/>
          </p:cNvSpPr>
          <p:nvPr>
            <p:ph idx="1"/>
          </p:nvPr>
        </p:nvSpPr>
        <p:spPr/>
        <p:txBody>
          <a:bodyPr/>
          <a:lstStyle/>
          <a:p>
            <a:r>
              <a:rPr lang="ru-RU" dirty="0">
                <a:solidFill>
                  <a:srgbClr val="FF0000"/>
                </a:solidFill>
              </a:rPr>
              <a:t>3 абзац</a:t>
            </a:r>
          </a:p>
          <a:p>
            <a:r>
              <a:rPr lang="ru-RU" dirty="0">
                <a:solidFill>
                  <a:srgbClr val="FF0000"/>
                </a:solidFill>
              </a:rPr>
              <a:t>Должен </a:t>
            </a:r>
            <a:r>
              <a:rPr lang="ru-RU" dirty="0"/>
              <a:t>начинаться с вводной фразы/предложения (Интересно отметить, Мне показалось странным…..)</a:t>
            </a:r>
          </a:p>
          <a:p>
            <a:r>
              <a:rPr lang="ru-RU" dirty="0"/>
              <a:t>Во втором и третьем абзацах </a:t>
            </a:r>
            <a:r>
              <a:rPr lang="ru-RU" b="1" dirty="0"/>
              <a:t>не обязательно</a:t>
            </a:r>
            <a:r>
              <a:rPr lang="ru-RU" dirty="0"/>
              <a:t> </a:t>
            </a:r>
            <a:r>
              <a:rPr lang="ru-RU" dirty="0" err="1"/>
              <a:t>д.б</a:t>
            </a:r>
            <a:r>
              <a:rPr lang="ru-RU" dirty="0"/>
              <a:t>. задействованы все параметры из диаграммы, одни и те же данные могут быть использованы несколько раз.</a:t>
            </a:r>
            <a:endParaRPr lang="en-US" dirty="0"/>
          </a:p>
          <a:p>
            <a:r>
              <a:rPr lang="en-US" dirty="0">
                <a:solidFill>
                  <a:srgbClr val="7030A0"/>
                </a:solidFill>
              </a:rPr>
              <a:t>There is a considerable difference in the…</a:t>
            </a:r>
          </a:p>
          <a:p>
            <a:r>
              <a:rPr lang="en-US" dirty="0">
                <a:solidFill>
                  <a:srgbClr val="7030A0"/>
                </a:solidFill>
              </a:rPr>
              <a:t>It seems interesting… /I found it strange that…</a:t>
            </a:r>
          </a:p>
          <a:p>
            <a:r>
              <a:rPr lang="en-US" dirty="0">
                <a:solidFill>
                  <a:srgbClr val="7030A0"/>
                </a:solidFill>
              </a:rPr>
              <a:t>To my </a:t>
            </a:r>
            <a:r>
              <a:rPr lang="en-US" dirty="0" smtClean="0">
                <a:solidFill>
                  <a:srgbClr val="7030A0"/>
                </a:solidFill>
              </a:rPr>
              <a:t>surprise….</a:t>
            </a:r>
            <a:endParaRPr lang="en-US" dirty="0">
              <a:solidFill>
                <a:srgbClr val="7030A0"/>
              </a:solidFill>
            </a:endParaRPr>
          </a:p>
          <a:p>
            <a:endParaRPr lang="en-US" dirty="0">
              <a:solidFill>
                <a:srgbClr val="0070C0"/>
              </a:solidFill>
            </a:endParaRPr>
          </a:p>
          <a:p>
            <a:endParaRPr lang="en-US" dirty="0"/>
          </a:p>
          <a:p>
            <a:endParaRPr lang="ru-RU" dirty="0"/>
          </a:p>
          <a:p>
            <a:endParaRPr lang="ru-RU" dirty="0"/>
          </a:p>
        </p:txBody>
      </p:sp>
    </p:spTree>
    <p:extLst>
      <p:ext uri="{BB962C8B-B14F-4D97-AF65-F5344CB8AC3E}">
        <p14:creationId xmlns:p14="http://schemas.microsoft.com/office/powerpoint/2010/main" val="697570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96" y="585216"/>
            <a:ext cx="7290054" cy="1043584"/>
          </a:xfrm>
        </p:spPr>
        <p:txBody>
          <a:bodyPr/>
          <a:lstStyle/>
          <a:p>
            <a:pPr algn="ctr"/>
            <a:r>
              <a:rPr lang="ru-RU" b="1" cap="none" spc="0" dirty="0">
                <a:ln w="22225">
                  <a:solidFill>
                    <a:schemeClr val="accent2"/>
                  </a:solidFill>
                  <a:prstDash val="solid"/>
                </a:ln>
                <a:solidFill>
                  <a:schemeClr val="accent2">
                    <a:lumMod val="40000"/>
                    <a:lumOff val="60000"/>
                  </a:schemeClr>
                </a:solidFill>
              </a:rPr>
              <a:t>Сравнения</a:t>
            </a:r>
          </a:p>
        </p:txBody>
      </p:sp>
      <p:sp>
        <p:nvSpPr>
          <p:cNvPr id="3" name="Объект 2"/>
          <p:cNvSpPr>
            <a:spLocks noGrp="1"/>
          </p:cNvSpPr>
          <p:nvPr>
            <p:ph idx="1"/>
          </p:nvPr>
        </p:nvSpPr>
        <p:spPr>
          <a:xfrm>
            <a:off x="1085850" y="1628800"/>
            <a:ext cx="6972301" cy="4680560"/>
          </a:xfrm>
        </p:spPr>
        <p:txBody>
          <a:bodyPr>
            <a:normAutofit fontScale="92500" lnSpcReduction="10000"/>
          </a:bodyPr>
          <a:lstStyle/>
          <a:p>
            <a:r>
              <a:rPr lang="ru-RU" sz="2400" dirty="0">
                <a:solidFill>
                  <a:srgbClr val="FF0000"/>
                </a:solidFill>
              </a:rPr>
              <a:t>3 абзац</a:t>
            </a:r>
          </a:p>
          <a:p>
            <a:r>
              <a:rPr lang="en-US" sz="2200" dirty="0" smtClean="0"/>
              <a:t>As </a:t>
            </a:r>
            <a:r>
              <a:rPr lang="en-US" sz="2200" dirty="0"/>
              <a:t>…(positive degree)..as </a:t>
            </a:r>
          </a:p>
          <a:p>
            <a:r>
              <a:rPr lang="en-US" sz="2200" dirty="0"/>
              <a:t>Detective stories is as popular as   </a:t>
            </a:r>
          </a:p>
          <a:p>
            <a:r>
              <a:rPr lang="en-US" sz="2200" dirty="0"/>
              <a:t>Not so/as ..(</a:t>
            </a:r>
            <a:r>
              <a:rPr lang="en-US" sz="2200" dirty="0" err="1"/>
              <a:t>Adj</a:t>
            </a:r>
            <a:r>
              <a:rPr lang="en-US" sz="2200" dirty="0"/>
              <a:t>) …as   </a:t>
            </a:r>
          </a:p>
          <a:p>
            <a:r>
              <a:rPr lang="en-US" sz="2200" dirty="0"/>
              <a:t>The number of people who …is not so big as the number …..</a:t>
            </a:r>
          </a:p>
          <a:p>
            <a:r>
              <a:rPr lang="en-US" sz="2200" dirty="0"/>
              <a:t>The same as </a:t>
            </a:r>
          </a:p>
          <a:p>
            <a:r>
              <a:rPr lang="en-US" sz="2200" dirty="0"/>
              <a:t>The number of people who use mobile phones for playing games is (almost) the same as the number of people who ….</a:t>
            </a:r>
          </a:p>
          <a:p>
            <a:r>
              <a:rPr lang="en-US" sz="2200" dirty="0"/>
              <a:t>Even/much/ far/ a bit + Comparative</a:t>
            </a:r>
          </a:p>
          <a:p>
            <a:r>
              <a:rPr lang="en-US" sz="2200" dirty="0"/>
              <a:t>Twice as     …….as</a:t>
            </a:r>
          </a:p>
          <a:p>
            <a:r>
              <a:rPr lang="en-US" sz="2200" dirty="0"/>
              <a:t>2/3 of the respondents ….. </a:t>
            </a:r>
            <a:r>
              <a:rPr lang="en-US" sz="2200" dirty="0" smtClean="0"/>
              <a:t>wh</a:t>
            </a:r>
            <a:r>
              <a:rPr lang="en-US" sz="2200" dirty="0" smtClean="0"/>
              <a:t>ile   </a:t>
            </a:r>
            <a:r>
              <a:rPr lang="en-US" sz="2200" dirty="0"/>
              <a:t>only 1/3 like…</a:t>
            </a:r>
          </a:p>
          <a:p>
            <a:endParaRPr lang="en-US" dirty="0"/>
          </a:p>
          <a:p>
            <a:endParaRPr lang="en-US" dirty="0"/>
          </a:p>
          <a:p>
            <a:endParaRPr lang="ru-RU" dirty="0"/>
          </a:p>
        </p:txBody>
      </p:sp>
    </p:spTree>
    <p:extLst>
      <p:ext uri="{BB962C8B-B14F-4D97-AF65-F5344CB8AC3E}">
        <p14:creationId xmlns:p14="http://schemas.microsoft.com/office/powerpoint/2010/main" val="100201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AD2C6-F35A-472D-84B0-9AB6ADCEA8E5}"/>
              </a:ext>
            </a:extLst>
          </p:cNvPr>
          <p:cNvSpPr>
            <a:spLocks noGrp="1"/>
          </p:cNvSpPr>
          <p:nvPr>
            <p:ph type="title"/>
          </p:nvPr>
        </p:nvSpPr>
        <p:spPr/>
        <p:txBody>
          <a:bodyPr/>
          <a:lstStyle/>
          <a:p>
            <a:pPr algn="ctr"/>
            <a:r>
              <a:rPr lang="ru-RU" b="1" cap="none" spc="0" dirty="0">
                <a:ln w="22225">
                  <a:solidFill>
                    <a:schemeClr val="accent2"/>
                  </a:solidFill>
                  <a:prstDash val="solid"/>
                </a:ln>
                <a:solidFill>
                  <a:schemeClr val="accent2">
                    <a:lumMod val="40000"/>
                    <a:lumOff val="60000"/>
                  </a:schemeClr>
                </a:solidFill>
              </a:rPr>
              <a:t>Основная часть</a:t>
            </a:r>
          </a:p>
        </p:txBody>
      </p:sp>
      <p:sp>
        <p:nvSpPr>
          <p:cNvPr id="3" name="Объект 2">
            <a:extLst>
              <a:ext uri="{FF2B5EF4-FFF2-40B4-BE49-F238E27FC236}">
                <a16:creationId xmlns:a16="http://schemas.microsoft.com/office/drawing/2014/main" id="{E50BD43C-DF0A-42B9-9D64-B9273EC8BA59}"/>
              </a:ext>
            </a:extLst>
          </p:cNvPr>
          <p:cNvSpPr>
            <a:spLocks noGrp="1"/>
          </p:cNvSpPr>
          <p:nvPr>
            <p:ph idx="1"/>
          </p:nvPr>
        </p:nvSpPr>
        <p:spPr>
          <a:xfrm>
            <a:off x="395536" y="1885950"/>
            <a:ext cx="8119814" cy="4567385"/>
          </a:xfrm>
        </p:spPr>
        <p:txBody>
          <a:bodyPr>
            <a:normAutofit/>
          </a:bodyPr>
          <a:lstStyle/>
          <a:p>
            <a:r>
              <a:rPr lang="ru-RU" dirty="0">
                <a:solidFill>
                  <a:srgbClr val="FF0000"/>
                </a:solidFill>
              </a:rPr>
              <a:t>4 абзац</a:t>
            </a:r>
          </a:p>
          <a:p>
            <a:r>
              <a:rPr lang="ru-RU" sz="2400" dirty="0">
                <a:solidFill>
                  <a:srgbClr val="FF0000"/>
                </a:solidFill>
              </a:rPr>
              <a:t>Должен</a:t>
            </a:r>
            <a:r>
              <a:rPr lang="ru-RU" sz="2400" dirty="0">
                <a:solidFill>
                  <a:srgbClr val="7030A0"/>
                </a:solidFill>
              </a:rPr>
              <a:t> начинаться с вводной фразы (Стоит отметить, Обращает на себя внимание тот факт, что….) или предложения.</a:t>
            </a:r>
          </a:p>
          <a:p>
            <a:r>
              <a:rPr lang="ru-RU" sz="2400" dirty="0">
                <a:solidFill>
                  <a:srgbClr val="FF0000"/>
                </a:solidFill>
              </a:rPr>
              <a:t>Должна</a:t>
            </a:r>
            <a:r>
              <a:rPr lang="ru-RU" sz="2400" dirty="0">
                <a:solidFill>
                  <a:srgbClr val="7030A0"/>
                </a:solidFill>
              </a:rPr>
              <a:t> быть обрисована проблема, которая может возникнуть в рамках темы проекта. Проблема не должна вытекать из данных таблицы/диаграммы, она д</a:t>
            </a:r>
            <a:r>
              <a:rPr lang="ru-RU" sz="2400" dirty="0" smtClean="0">
                <a:solidFill>
                  <a:srgbClr val="7030A0"/>
                </a:solidFill>
              </a:rPr>
              <a:t>.</a:t>
            </a:r>
            <a:r>
              <a:rPr lang="en-US" sz="2400" dirty="0" smtClean="0">
                <a:solidFill>
                  <a:srgbClr val="7030A0"/>
                </a:solidFill>
              </a:rPr>
              <a:t> </a:t>
            </a:r>
            <a:r>
              <a:rPr lang="ru-RU" sz="2400" dirty="0" smtClean="0">
                <a:solidFill>
                  <a:srgbClr val="7030A0"/>
                </a:solidFill>
              </a:rPr>
              <a:t>б</a:t>
            </a:r>
            <a:r>
              <a:rPr lang="ru-RU" sz="2400" dirty="0">
                <a:solidFill>
                  <a:srgbClr val="7030A0"/>
                </a:solidFill>
              </a:rPr>
              <a:t>. связана с темой проекта, заявленной в первом абзаце, при этом проблема может затрагивать любой аспект темы.</a:t>
            </a:r>
          </a:p>
          <a:p>
            <a:r>
              <a:rPr lang="ru-RU" sz="2400" dirty="0">
                <a:solidFill>
                  <a:srgbClr val="FF0000"/>
                </a:solidFill>
              </a:rPr>
              <a:t>Предложен</a:t>
            </a:r>
            <a:r>
              <a:rPr lang="ru-RU" sz="2400" dirty="0">
                <a:solidFill>
                  <a:srgbClr val="7030A0"/>
                </a:solidFill>
              </a:rPr>
              <a:t> путь </a:t>
            </a:r>
            <a:r>
              <a:rPr lang="en-US" sz="2400" dirty="0" smtClean="0">
                <a:solidFill>
                  <a:srgbClr val="7030A0"/>
                </a:solidFill>
              </a:rPr>
              <a:t>/ </a:t>
            </a:r>
            <a:r>
              <a:rPr lang="ru-RU" sz="2400" dirty="0" smtClean="0">
                <a:solidFill>
                  <a:srgbClr val="7030A0"/>
                </a:solidFill>
              </a:rPr>
              <a:t>пути </a:t>
            </a:r>
            <a:r>
              <a:rPr lang="ru-RU" sz="2400" dirty="0">
                <a:solidFill>
                  <a:srgbClr val="7030A0"/>
                </a:solidFill>
              </a:rPr>
              <a:t>решения </a:t>
            </a:r>
            <a:r>
              <a:rPr lang="ru-RU" sz="2400" dirty="0" smtClean="0">
                <a:solidFill>
                  <a:srgbClr val="7030A0"/>
                </a:solidFill>
              </a:rPr>
              <a:t>проблемы</a:t>
            </a:r>
            <a:r>
              <a:rPr lang="en-US" sz="2400" dirty="0" smtClean="0">
                <a:solidFill>
                  <a:srgbClr val="7030A0"/>
                </a:solidFill>
              </a:rPr>
              <a:t>.</a:t>
            </a:r>
            <a:endParaRPr lang="ru-RU" sz="2400" dirty="0">
              <a:solidFill>
                <a:srgbClr val="7030A0"/>
              </a:solidFill>
            </a:endParaRPr>
          </a:p>
          <a:p>
            <a:r>
              <a:rPr lang="ru-RU" sz="2400" dirty="0">
                <a:solidFill>
                  <a:srgbClr val="7030A0"/>
                </a:solidFill>
              </a:rPr>
              <a:t> </a:t>
            </a:r>
            <a:r>
              <a:rPr lang="en-US" sz="2400" dirty="0">
                <a:solidFill>
                  <a:srgbClr val="7030A0"/>
                </a:solidFill>
              </a:rPr>
              <a:t>NB!  C</a:t>
            </a:r>
            <a:r>
              <a:rPr lang="ru-RU" sz="2400" dirty="0" err="1">
                <a:solidFill>
                  <a:srgbClr val="7030A0"/>
                </a:solidFill>
              </a:rPr>
              <a:t>колько</a:t>
            </a:r>
            <a:r>
              <a:rPr lang="ru-RU" sz="2400" dirty="0">
                <a:solidFill>
                  <a:srgbClr val="7030A0"/>
                </a:solidFill>
              </a:rPr>
              <a:t> проблем, столько решений.</a:t>
            </a:r>
          </a:p>
        </p:txBody>
      </p:sp>
    </p:spTree>
    <p:extLst>
      <p:ext uri="{BB962C8B-B14F-4D97-AF65-F5344CB8AC3E}">
        <p14:creationId xmlns:p14="http://schemas.microsoft.com/office/powerpoint/2010/main" val="3090855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0A450-3D0D-4187-A676-D707CF42831A}"/>
              </a:ext>
            </a:extLst>
          </p:cNvPr>
          <p:cNvSpPr>
            <a:spLocks noGrp="1"/>
          </p:cNvSpPr>
          <p:nvPr>
            <p:ph type="title"/>
          </p:nvPr>
        </p:nvSpPr>
        <p:spPr>
          <a:xfrm>
            <a:off x="768096" y="585217"/>
            <a:ext cx="7290054" cy="971576"/>
          </a:xfrm>
        </p:spPr>
        <p:txBody>
          <a:bodyPr/>
          <a:lstStyle/>
          <a:p>
            <a:pPr algn="ctr"/>
            <a:r>
              <a:rPr lang="ru-RU" b="1" cap="none" spc="0" dirty="0">
                <a:ln w="22225">
                  <a:solidFill>
                    <a:schemeClr val="accent2"/>
                  </a:solidFill>
                  <a:prstDash val="solid"/>
                </a:ln>
                <a:solidFill>
                  <a:schemeClr val="accent2">
                    <a:lumMod val="40000"/>
                    <a:lumOff val="60000"/>
                  </a:schemeClr>
                </a:solidFill>
              </a:rPr>
              <a:t>Основная часть</a:t>
            </a:r>
          </a:p>
        </p:txBody>
      </p:sp>
      <p:sp>
        <p:nvSpPr>
          <p:cNvPr id="3" name="Объект 2">
            <a:extLst>
              <a:ext uri="{FF2B5EF4-FFF2-40B4-BE49-F238E27FC236}">
                <a16:creationId xmlns:a16="http://schemas.microsoft.com/office/drawing/2014/main" id="{D1215F6A-1E25-4AC0-A674-25C8E90761BD}"/>
              </a:ext>
            </a:extLst>
          </p:cNvPr>
          <p:cNvSpPr>
            <a:spLocks noGrp="1"/>
          </p:cNvSpPr>
          <p:nvPr>
            <p:ph idx="1"/>
          </p:nvPr>
        </p:nvSpPr>
        <p:spPr>
          <a:xfrm>
            <a:off x="395536" y="1700808"/>
            <a:ext cx="8119814" cy="4896543"/>
          </a:xfrm>
        </p:spPr>
        <p:txBody>
          <a:bodyPr>
            <a:normAutofit fontScale="92500" lnSpcReduction="20000"/>
          </a:bodyPr>
          <a:lstStyle/>
          <a:p>
            <a:r>
              <a:rPr lang="ru-RU" sz="2800" dirty="0">
                <a:solidFill>
                  <a:srgbClr val="FF0000"/>
                </a:solidFill>
              </a:rPr>
              <a:t>4 абзац</a:t>
            </a:r>
          </a:p>
          <a:p>
            <a:r>
              <a:rPr lang="en-US" sz="2600" dirty="0" smtClean="0">
                <a:solidFill>
                  <a:srgbClr val="7030A0"/>
                </a:solidFill>
              </a:rPr>
              <a:t>It </a:t>
            </a:r>
            <a:r>
              <a:rPr lang="en-US" sz="2600" dirty="0">
                <a:solidFill>
                  <a:srgbClr val="7030A0"/>
                </a:solidFill>
              </a:rPr>
              <a:t>is worth mentioning that….</a:t>
            </a:r>
          </a:p>
          <a:p>
            <a:r>
              <a:rPr lang="en-US" sz="2600" dirty="0">
                <a:solidFill>
                  <a:srgbClr val="7030A0"/>
                </a:solidFill>
              </a:rPr>
              <a:t>Judging by the figures people tend to…</a:t>
            </a:r>
          </a:p>
          <a:p>
            <a:r>
              <a:rPr lang="en-US" sz="2600" dirty="0">
                <a:solidFill>
                  <a:srgbClr val="7030A0"/>
                </a:solidFill>
              </a:rPr>
              <a:t>The figures in the table reveal an important problem….</a:t>
            </a:r>
          </a:p>
          <a:p>
            <a:r>
              <a:rPr lang="en-US" sz="2600" dirty="0">
                <a:solidFill>
                  <a:srgbClr val="7030A0"/>
                </a:solidFill>
              </a:rPr>
              <a:t>The problem that arises with ….</a:t>
            </a:r>
          </a:p>
          <a:p>
            <a:r>
              <a:rPr lang="en-US" sz="2600" dirty="0">
                <a:solidFill>
                  <a:srgbClr val="7030A0"/>
                </a:solidFill>
              </a:rPr>
              <a:t>(people prefer using their smartphones to surf the Internet or play games, which can develop into an addiction; that is why there should be taken necessary precautions in order to avoid the problem. To solve …./the best way of solving the problem is to…) </a:t>
            </a:r>
          </a:p>
          <a:p>
            <a:r>
              <a:rPr lang="en-US" sz="2600" dirty="0">
                <a:solidFill>
                  <a:srgbClr val="7030A0"/>
                </a:solidFill>
              </a:rPr>
              <a:t>( not many people use their smartphones for paying for purchases. They may consider that option inconvenient. There should be created a user-friendly application which will make …..</a:t>
            </a:r>
          </a:p>
          <a:p>
            <a:endParaRPr lang="ru-RU" dirty="0">
              <a:solidFill>
                <a:srgbClr val="0070C0"/>
              </a:solidFill>
            </a:endParaRPr>
          </a:p>
        </p:txBody>
      </p:sp>
    </p:spTree>
    <p:extLst>
      <p:ext uri="{BB962C8B-B14F-4D97-AF65-F5344CB8AC3E}">
        <p14:creationId xmlns:p14="http://schemas.microsoft.com/office/powerpoint/2010/main" val="3824422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1E451E-BC0D-4432-A64B-C0DDB3BB1F21}"/>
              </a:ext>
            </a:extLst>
          </p:cNvPr>
          <p:cNvSpPr>
            <a:spLocks noGrp="1"/>
          </p:cNvSpPr>
          <p:nvPr>
            <p:ph type="title"/>
          </p:nvPr>
        </p:nvSpPr>
        <p:spPr/>
        <p:txBody>
          <a:bodyPr/>
          <a:lstStyle/>
          <a:p>
            <a:pPr algn="ctr"/>
            <a:r>
              <a:rPr lang="ru-RU" b="1" cap="none" spc="0" dirty="0">
                <a:ln w="22225">
                  <a:solidFill>
                    <a:schemeClr val="accent2"/>
                  </a:solidFill>
                  <a:prstDash val="solid"/>
                </a:ln>
                <a:solidFill>
                  <a:schemeClr val="accent2">
                    <a:lumMod val="40000"/>
                    <a:lumOff val="60000"/>
                  </a:schemeClr>
                </a:solidFill>
              </a:rPr>
              <a:t>Заключение</a:t>
            </a:r>
          </a:p>
        </p:txBody>
      </p:sp>
      <p:sp>
        <p:nvSpPr>
          <p:cNvPr id="3" name="Объект 2">
            <a:extLst>
              <a:ext uri="{FF2B5EF4-FFF2-40B4-BE49-F238E27FC236}">
                <a16:creationId xmlns:a16="http://schemas.microsoft.com/office/drawing/2014/main" id="{5229FC30-1EF1-46AC-9F82-FBD368A06B40}"/>
              </a:ext>
            </a:extLst>
          </p:cNvPr>
          <p:cNvSpPr>
            <a:spLocks noGrp="1"/>
          </p:cNvSpPr>
          <p:nvPr>
            <p:ph idx="1"/>
          </p:nvPr>
        </p:nvSpPr>
        <p:spPr>
          <a:xfrm>
            <a:off x="539552" y="1981200"/>
            <a:ext cx="7975798" cy="4291583"/>
          </a:xfrm>
        </p:spPr>
        <p:txBody>
          <a:bodyPr/>
          <a:lstStyle/>
          <a:p>
            <a:endParaRPr lang="ru-RU" dirty="0"/>
          </a:p>
          <a:p>
            <a:r>
              <a:rPr lang="ru-RU" sz="2400" dirty="0">
                <a:solidFill>
                  <a:srgbClr val="FF0000"/>
                </a:solidFill>
              </a:rPr>
              <a:t>Собственное мнение </a:t>
            </a:r>
            <a:r>
              <a:rPr lang="ru-RU" sz="2400" dirty="0"/>
              <a:t>по </a:t>
            </a:r>
            <a:r>
              <a:rPr lang="ru-RU" sz="2400" dirty="0">
                <a:solidFill>
                  <a:srgbClr val="FF0000"/>
                </a:solidFill>
              </a:rPr>
              <a:t>теме </a:t>
            </a:r>
            <a:r>
              <a:rPr lang="ru-RU" sz="2400" dirty="0"/>
              <a:t>в соответствии с заданием.</a:t>
            </a:r>
          </a:p>
          <a:p>
            <a:endParaRPr lang="en-US" dirty="0"/>
          </a:p>
          <a:p>
            <a:r>
              <a:rPr lang="en-US" sz="2800" dirty="0">
                <a:solidFill>
                  <a:srgbClr val="7030A0"/>
                </a:solidFill>
              </a:rPr>
              <a:t>In conclusion, </a:t>
            </a:r>
            <a:r>
              <a:rPr lang="ru-RU" sz="2800" dirty="0">
                <a:solidFill>
                  <a:srgbClr val="7030A0"/>
                </a:solidFill>
              </a:rPr>
              <a:t>……</a:t>
            </a:r>
            <a:r>
              <a:rPr lang="en-US" sz="2800" dirty="0">
                <a:solidFill>
                  <a:srgbClr val="7030A0"/>
                </a:solidFill>
              </a:rPr>
              <a:t> (play/plays an important role nowadays)(is still important nowadays). It is hardly possible to imagine our life without …..</a:t>
            </a:r>
            <a:r>
              <a:rPr lang="en-US" sz="2800" dirty="0">
                <a:solidFill>
                  <a:srgbClr val="FF0000"/>
                </a:solidFill>
              </a:rPr>
              <a:t>I believe </a:t>
            </a:r>
            <a:r>
              <a:rPr lang="en-US" sz="2800" dirty="0">
                <a:solidFill>
                  <a:srgbClr val="7030A0"/>
                </a:solidFill>
              </a:rPr>
              <a:t>that soon/in the future  ../</a:t>
            </a:r>
            <a:r>
              <a:rPr lang="en-US" sz="2800" dirty="0">
                <a:solidFill>
                  <a:srgbClr val="FF0000"/>
                </a:solidFill>
              </a:rPr>
              <a:t>I would like to state that</a:t>
            </a:r>
            <a:r>
              <a:rPr lang="en-US" sz="2800" dirty="0">
                <a:solidFill>
                  <a:srgbClr val="7030A0"/>
                </a:solidFill>
              </a:rPr>
              <a:t> …..,    </a:t>
            </a:r>
            <a:endParaRPr lang="ru-RU" sz="2800" dirty="0">
              <a:solidFill>
                <a:srgbClr val="7030A0"/>
              </a:solidFill>
            </a:endParaRPr>
          </a:p>
        </p:txBody>
      </p:sp>
    </p:spTree>
    <p:extLst>
      <p:ext uri="{BB962C8B-B14F-4D97-AF65-F5344CB8AC3E}">
        <p14:creationId xmlns:p14="http://schemas.microsoft.com/office/powerpoint/2010/main" val="1645515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7B57E85-0DFA-4C7B-AA8E-632D69A9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46" y="1503178"/>
            <a:ext cx="3664678" cy="3976364"/>
          </a:xfrm>
          <a:prstGeom prst="rect">
            <a:avLst/>
          </a:prstGeom>
        </p:spPr>
      </p:pic>
      <mc:AlternateContent xmlns:mc="http://schemas.openxmlformats.org/markup-compatibility/2006" xmlns:p14="http://schemas.microsoft.com/office/powerpoint/2010/main">
        <mc:Choice Requires="p14">
          <p:contentPart p14:bwMode="auto" r:id="rId3">
            <p14:nvContentPartPr>
              <p14:cNvPr id="21" name="Рукописный ввод 20">
                <a:extLst>
                  <a:ext uri="{FF2B5EF4-FFF2-40B4-BE49-F238E27FC236}">
                    <a16:creationId xmlns:a16="http://schemas.microsoft.com/office/drawing/2014/main" id="{7D290591-BE4C-4EA3-A3D3-6B9E4835A870}"/>
                  </a:ext>
                </a:extLst>
              </p14:cNvPr>
              <p14:cNvContentPartPr/>
              <p14:nvPr/>
            </p14:nvContentPartPr>
            <p14:xfrm>
              <a:off x="462146" y="1269264"/>
              <a:ext cx="7020" cy="12690"/>
            </p14:xfrm>
          </p:contentPart>
        </mc:Choice>
        <mc:Fallback xmlns="">
          <p:pic>
            <p:nvPicPr>
              <p:cNvPr id="21" name="Рукописный ввод 20">
                <a:extLst>
                  <a:ext uri="{FF2B5EF4-FFF2-40B4-BE49-F238E27FC236}">
                    <a16:creationId xmlns:a16="http://schemas.microsoft.com/office/drawing/2014/main" id="{7D290591-BE4C-4EA3-A3D3-6B9E4835A870}"/>
                  </a:ext>
                </a:extLst>
              </p:cNvPr>
              <p:cNvPicPr/>
              <p:nvPr/>
            </p:nvPicPr>
            <p:blipFill>
              <a:blip r:embed="rId4"/>
              <a:stretch>
                <a:fillRect/>
              </a:stretch>
            </p:blipFill>
            <p:spPr>
              <a:xfrm>
                <a:off x="453371" y="1260451"/>
                <a:ext cx="24219" cy="29963"/>
              </a:xfrm>
              <a:prstGeom prst="rect">
                <a:avLst/>
              </a:prstGeom>
            </p:spPr>
          </p:pic>
        </mc:Fallback>
      </mc:AlternateContent>
      <p:sp>
        <p:nvSpPr>
          <p:cNvPr id="53" name="Прямоугольник 52">
            <a:extLst>
              <a:ext uri="{FF2B5EF4-FFF2-40B4-BE49-F238E27FC236}">
                <a16:creationId xmlns:a16="http://schemas.microsoft.com/office/drawing/2014/main" id="{07F2FED7-3529-4C95-95E7-4ABBDA704FA9}"/>
              </a:ext>
            </a:extLst>
          </p:cNvPr>
          <p:cNvSpPr/>
          <p:nvPr/>
        </p:nvSpPr>
        <p:spPr>
          <a:xfrm>
            <a:off x="3755876" y="1503178"/>
            <a:ext cx="4617264" cy="17065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ln w="22225">
                  <a:solidFill>
                    <a:schemeClr val="accent2"/>
                  </a:solidFill>
                  <a:prstDash val="solid"/>
                </a:ln>
                <a:solidFill>
                  <a:schemeClr val="accent2">
                    <a:lumMod val="40000"/>
                    <a:lumOff val="60000"/>
                  </a:schemeClr>
                </a:solidFill>
              </a:rPr>
              <a:t>That’s all for now!</a:t>
            </a:r>
            <a:endParaRPr lang="ru-RU" sz="4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22978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0367D6-4E53-4964-8418-F274A253A6D0}"/>
              </a:ext>
            </a:extLst>
          </p:cNvPr>
          <p:cNvSpPr txBox="1"/>
          <p:nvPr/>
        </p:nvSpPr>
        <p:spPr>
          <a:xfrm>
            <a:off x="899592" y="1412776"/>
            <a:ext cx="7344816" cy="769441"/>
          </a:xfrm>
          <a:prstGeom prst="rect">
            <a:avLst/>
          </a:prstGeom>
          <a:noFill/>
        </p:spPr>
        <p:txBody>
          <a:bodyPr wrap="square">
            <a:spAutoFit/>
          </a:bodyPr>
          <a:lstStyle/>
          <a:p>
            <a:pPr algn="ctr"/>
            <a:r>
              <a:rPr lang="en-US" sz="4400" b="1" dirty="0">
                <a:ln w="22225">
                  <a:solidFill>
                    <a:schemeClr val="accent2"/>
                  </a:solidFill>
                  <a:prstDash val="solid"/>
                </a:ln>
                <a:solidFill>
                  <a:schemeClr val="accent2">
                    <a:lumMod val="40000"/>
                    <a:lumOff val="60000"/>
                  </a:schemeClr>
                </a:solidFill>
              </a:rPr>
              <a:t>Thanks for your attention!</a:t>
            </a:r>
            <a:endParaRPr lang="ru-RU" sz="4400" dirty="0"/>
          </a:p>
        </p:txBody>
      </p:sp>
      <p:pic>
        <p:nvPicPr>
          <p:cNvPr id="4" name="Рисунок 3">
            <a:extLst>
              <a:ext uri="{FF2B5EF4-FFF2-40B4-BE49-F238E27FC236}">
                <a16:creationId xmlns:a16="http://schemas.microsoft.com/office/drawing/2014/main" id="{8CC3ACF8-717F-46EC-B814-0A4CAFD7EFCD}"/>
              </a:ext>
            </a:extLst>
          </p:cNvPr>
          <p:cNvPicPr>
            <a:picLocks noChangeAspect="1"/>
          </p:cNvPicPr>
          <p:nvPr/>
        </p:nvPicPr>
        <p:blipFill>
          <a:blip r:embed="rId2"/>
          <a:stretch>
            <a:fillRect/>
          </a:stretch>
        </p:blipFill>
        <p:spPr>
          <a:xfrm>
            <a:off x="2187864" y="2852936"/>
            <a:ext cx="4768272" cy="3269924"/>
          </a:xfrm>
          <a:prstGeom prst="rect">
            <a:avLst/>
          </a:prstGeom>
        </p:spPr>
      </p:pic>
    </p:spTree>
    <p:extLst>
      <p:ext uri="{BB962C8B-B14F-4D97-AF65-F5344CB8AC3E}">
        <p14:creationId xmlns:p14="http://schemas.microsoft.com/office/powerpoint/2010/main" val="21639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a:t>
            </a:r>
            <a:endParaRPr lang="ru-RU" dirty="0"/>
          </a:p>
        </p:txBody>
      </p:sp>
      <p:sp>
        <p:nvSpPr>
          <p:cNvPr id="3" name="Объект 2"/>
          <p:cNvSpPr>
            <a:spLocks noGrp="1"/>
          </p:cNvSpPr>
          <p:nvPr>
            <p:ph idx="1"/>
          </p:nvPr>
        </p:nvSpPr>
        <p:spPr>
          <a:xfrm>
            <a:off x="768096" y="2286000"/>
            <a:ext cx="7908360" cy="4023360"/>
          </a:xfrm>
        </p:spPr>
        <p:txBody>
          <a:bodyPr/>
          <a:lstStyle/>
          <a:p>
            <a:r>
              <a:rPr lang="ru-RU" sz="2400" dirty="0"/>
              <a:t>Задание </a:t>
            </a:r>
            <a:r>
              <a:rPr lang="en-US" sz="2400" dirty="0"/>
              <a:t>1</a:t>
            </a:r>
            <a:r>
              <a:rPr lang="ru-RU" sz="2400" dirty="0"/>
              <a:t>.  Чтение текста. 1 балл</a:t>
            </a:r>
          </a:p>
          <a:p>
            <a:r>
              <a:rPr lang="ru-RU" sz="2400" dirty="0"/>
              <a:t>Задание 2. Вопросы. 4 балла</a:t>
            </a:r>
          </a:p>
          <a:p>
            <a:pPr marL="0" indent="0">
              <a:buNone/>
            </a:pPr>
            <a:r>
              <a:rPr lang="en-US" sz="2400" dirty="0"/>
              <a:t> </a:t>
            </a:r>
            <a:r>
              <a:rPr lang="ru-RU" sz="2400" dirty="0"/>
              <a:t>Задание 3. Диалог-интервью. 5 баллов</a:t>
            </a:r>
            <a:endParaRPr lang="en-US" sz="2400" dirty="0"/>
          </a:p>
          <a:p>
            <a:pPr marL="0" indent="0">
              <a:buNone/>
            </a:pPr>
            <a:r>
              <a:rPr lang="en-US" sz="2400" dirty="0"/>
              <a:t> </a:t>
            </a:r>
            <a:r>
              <a:rPr lang="ru-RU" sz="2400" dirty="0"/>
              <a:t>Задание 4. Голосовое сообщение другу, вместе с которым выполняется проектная работа. 10 баллов  (4-3-3)</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98801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A3534-2A66-447C-ADA4-E07747557047}"/>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a:t>
            </a:r>
            <a:r>
              <a:rPr lang="en-US" b="1" dirty="0">
                <a:ln w="22225">
                  <a:solidFill>
                    <a:schemeClr val="accent2"/>
                  </a:solidFill>
                  <a:prstDash val="solid"/>
                </a:ln>
                <a:solidFill>
                  <a:schemeClr val="accent2">
                    <a:lumMod val="40000"/>
                    <a:lumOff val="60000"/>
                  </a:schemeClr>
                </a:solidFill>
              </a:rPr>
              <a:t>. TASK 1.</a:t>
            </a:r>
            <a:endParaRPr lang="ru-RU" dirty="0"/>
          </a:p>
        </p:txBody>
      </p:sp>
      <p:sp>
        <p:nvSpPr>
          <p:cNvPr id="3" name="Объект 2">
            <a:extLst>
              <a:ext uri="{FF2B5EF4-FFF2-40B4-BE49-F238E27FC236}">
                <a16:creationId xmlns:a16="http://schemas.microsoft.com/office/drawing/2014/main" id="{A3B9D2C2-3A47-4BC7-83AA-0F3DBAA5FE4F}"/>
              </a:ext>
            </a:extLst>
          </p:cNvPr>
          <p:cNvSpPr>
            <a:spLocks noGrp="1"/>
          </p:cNvSpPr>
          <p:nvPr>
            <p:ph idx="1"/>
          </p:nvPr>
        </p:nvSpPr>
        <p:spPr>
          <a:xfrm>
            <a:off x="395536" y="2286000"/>
            <a:ext cx="8208912" cy="4023360"/>
          </a:xfrm>
        </p:spPr>
        <p:txBody>
          <a:bodyPr>
            <a:normAutofit fontScale="85000" lnSpcReduction="10000"/>
          </a:bodyPr>
          <a:lstStyle/>
          <a:p>
            <a:pPr>
              <a:lnSpc>
                <a:spcPct val="115000"/>
              </a:lnSpc>
              <a:spcAft>
                <a:spcPts val="1000"/>
              </a:spcAft>
            </a:pPr>
            <a:r>
              <a:rPr lang="en-US" sz="1800" b="1" dirty="0">
                <a:effectLst/>
                <a:latin typeface="SegoeUI,Bold"/>
                <a:ea typeface="Calibri" panose="020F0502020204030204" pitchFamily="34" charset="0"/>
                <a:cs typeface="SegoeUI,Bold"/>
              </a:rPr>
              <a:t>Task 1. Imagine that you are preparing a project with your friend. You have found some interesting material for the presentation and you want to read this text to your friend. You have 1.5 minutes to read the text silently, then be ready to read it out aloud. You will not have more than 1.5 minutes to read it.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Education is vital for modern people. Now in most countries one can get</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education for free. However, it was not like that in the past. In ancient Rome</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people did not have any formal education. Parents but not schools provided</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children with knowledge and skills at that time. These could be military,</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domestic or agricultural skills. Then schools appeared. They were only for boys between 9 and 12 years old</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who came from wealthy families. Girls could not study there. Roman schools</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taught writing and speaking skills and poetry. Foreign languages were also very</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important. Students had to learn some subjects in Greek to help them master</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this difficult language. Best students got books as a reward from schools. That</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was a very expensive present as books were rare at that time. School teachers</a:t>
            </a:r>
            <a:r>
              <a:rPr lang="en-US" sz="1800" dirty="0">
                <a:effectLst/>
                <a:latin typeface="Calibri" panose="020F0502020204030204" pitchFamily="34" charset="0"/>
                <a:ea typeface="Calibri" panose="020F0502020204030204" pitchFamily="34" charset="0"/>
                <a:cs typeface="SegoeUI"/>
              </a:rPr>
              <a:t> </a:t>
            </a:r>
            <a:r>
              <a:rPr lang="en-US" sz="1800" dirty="0">
                <a:effectLst/>
                <a:latin typeface="SegoeUI"/>
                <a:ea typeface="Calibri" panose="020F0502020204030204" pitchFamily="34" charset="0"/>
                <a:cs typeface="SegoeUI"/>
              </a:rPr>
              <a:t>were deeply respected by the Romans and earned a high salary.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592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13BDC0-3CDE-414F-8767-6EE497DAE0C2}"/>
              </a:ext>
            </a:extLst>
          </p:cNvPr>
          <p:cNvSpPr>
            <a:spLocks noGrp="1"/>
          </p:cNvSpPr>
          <p:nvPr>
            <p:ph type="title"/>
          </p:nvPr>
        </p:nvSpPr>
        <p:spPr>
          <a:xfrm>
            <a:off x="467544" y="585216"/>
            <a:ext cx="7590606" cy="1128383"/>
          </a:xfrm>
        </p:spPr>
        <p:txBody>
          <a:bodyPr/>
          <a:lstStyle/>
          <a:p>
            <a:r>
              <a:rPr lang="ru-RU" b="1" dirty="0">
                <a:ln w="22225">
                  <a:solidFill>
                    <a:schemeClr val="accent2"/>
                  </a:solidFill>
                  <a:prstDash val="solid"/>
                </a:ln>
                <a:solidFill>
                  <a:schemeClr val="accent2">
                    <a:lumMod val="40000"/>
                    <a:lumOff val="60000"/>
                  </a:schemeClr>
                </a:solidFill>
              </a:rPr>
              <a:t>Устная часть</a:t>
            </a:r>
            <a:r>
              <a:rPr lang="en-US" b="1" dirty="0">
                <a:ln w="22225">
                  <a:solidFill>
                    <a:schemeClr val="accent2"/>
                  </a:solidFill>
                  <a:prstDash val="solid"/>
                </a:ln>
                <a:solidFill>
                  <a:schemeClr val="accent2">
                    <a:lumMod val="40000"/>
                    <a:lumOff val="60000"/>
                  </a:schemeClr>
                </a:solidFill>
              </a:rPr>
              <a:t>. TASK 2</a:t>
            </a:r>
            <a:endParaRPr lang="ru-RU" dirty="0"/>
          </a:p>
        </p:txBody>
      </p:sp>
      <p:sp>
        <p:nvSpPr>
          <p:cNvPr id="3" name="Объект 2">
            <a:extLst>
              <a:ext uri="{FF2B5EF4-FFF2-40B4-BE49-F238E27FC236}">
                <a16:creationId xmlns:a16="http://schemas.microsoft.com/office/drawing/2014/main" id="{40D9027F-6BD8-415E-928D-408672756EA7}"/>
              </a:ext>
            </a:extLst>
          </p:cNvPr>
          <p:cNvSpPr>
            <a:spLocks noGrp="1"/>
          </p:cNvSpPr>
          <p:nvPr>
            <p:ph idx="1"/>
          </p:nvPr>
        </p:nvSpPr>
        <p:spPr>
          <a:xfrm>
            <a:off x="467544" y="1772816"/>
            <a:ext cx="8208912" cy="4896544"/>
          </a:xfrm>
        </p:spPr>
        <p:txBody>
          <a:bodyPr>
            <a:normAutofit fontScale="55000" lnSpcReduction="20000"/>
          </a:bodyPr>
          <a:lstStyle/>
          <a:p>
            <a:pPr>
              <a:lnSpc>
                <a:spcPct val="115000"/>
              </a:lnSpc>
              <a:spcAft>
                <a:spcPts val="1000"/>
              </a:spcAft>
            </a:pPr>
            <a:r>
              <a:rPr lang="en-US" sz="2900" b="1" dirty="0">
                <a:effectLst/>
                <a:latin typeface="SegoeUI,Bold"/>
                <a:ea typeface="Calibri" panose="020F0502020204030204" pitchFamily="34" charset="0"/>
                <a:cs typeface="SegoeUI,Bold"/>
              </a:rPr>
              <a:t>Task 2. Study the advertisement.</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900" b="1" dirty="0">
                <a:effectLst/>
                <a:latin typeface="SegoeUI,Bold"/>
                <a:ea typeface="Calibri" panose="020F0502020204030204" pitchFamily="34" charset="0"/>
                <a:cs typeface="SegoeUI,Bold"/>
              </a:rPr>
              <a:t>A new basketball club in your area! </a:t>
            </a:r>
            <a:r>
              <a:rPr lang="en-US" sz="2900" dirty="0"/>
              <a:t>You are considering joining the basketball club and now you’d like to get more information. In 1.5minutes you are to ask five direct questions to find out about the following:</a:t>
            </a:r>
          </a:p>
          <a:p>
            <a:pPr marL="0" indent="0">
              <a:lnSpc>
                <a:spcPct val="120000"/>
              </a:lnSpc>
              <a:buNone/>
            </a:pPr>
            <a:r>
              <a:rPr lang="en-US" sz="2900" dirty="0"/>
              <a:t>1) location;</a:t>
            </a:r>
          </a:p>
          <a:p>
            <a:pPr>
              <a:lnSpc>
                <a:spcPct val="120000"/>
              </a:lnSpc>
            </a:pPr>
            <a:r>
              <a:rPr lang="en-US" sz="2900" dirty="0"/>
              <a:t>2) number of members;</a:t>
            </a:r>
          </a:p>
          <a:p>
            <a:pPr>
              <a:lnSpc>
                <a:spcPct val="120000"/>
              </a:lnSpc>
            </a:pPr>
            <a:r>
              <a:rPr lang="en-US" sz="2900" dirty="0"/>
              <a:t>3) minimum age;</a:t>
            </a:r>
          </a:p>
          <a:p>
            <a:pPr>
              <a:lnSpc>
                <a:spcPct val="120000"/>
              </a:lnSpc>
            </a:pPr>
            <a:r>
              <a:rPr lang="en-US" sz="2900" dirty="0"/>
              <a:t>4) membership fee.</a:t>
            </a:r>
          </a:p>
          <a:p>
            <a:pPr marL="0" indent="0">
              <a:lnSpc>
                <a:spcPct val="120000"/>
              </a:lnSpc>
              <a:buNone/>
            </a:pPr>
            <a:r>
              <a:rPr lang="en-US" sz="2900" dirty="0"/>
              <a:t>You have 20 seconds to ask each question.</a:t>
            </a:r>
          </a:p>
          <a:p>
            <a:pPr marL="0" indent="0">
              <a:buNone/>
            </a:pPr>
            <a:r>
              <a:rPr lang="ru-RU" sz="3200" dirty="0"/>
              <a:t> Прямые. (Косвенные при правильной грамматической структуре).</a:t>
            </a:r>
          </a:p>
          <a:p>
            <a:pPr marL="0" indent="0">
              <a:buNone/>
            </a:pPr>
            <a:r>
              <a:rPr lang="ru-RU" sz="3200" dirty="0"/>
              <a:t>   Первый вопрос д. содержать название организации/места/предмета.</a:t>
            </a:r>
          </a:p>
          <a:p>
            <a:pPr marL="0" indent="0">
              <a:buNone/>
            </a:pPr>
            <a:r>
              <a:rPr lang="en-US" sz="3300" dirty="0">
                <a:latin typeface="Calibri" panose="020F0502020204030204" pitchFamily="34" charset="0"/>
                <a:cs typeface="Calibri" panose="020F0502020204030204" pitchFamily="34" charset="0"/>
              </a:rPr>
              <a:t>    (Number   -  how many)</a:t>
            </a:r>
          </a:p>
          <a:p>
            <a:endParaRPr lang="en-US" dirty="0"/>
          </a:p>
          <a:p>
            <a:endParaRPr lang="en-US" dirty="0"/>
          </a:p>
          <a:p>
            <a:endParaRPr lang="ru-RU" dirty="0"/>
          </a:p>
        </p:txBody>
      </p:sp>
      <p:pic>
        <p:nvPicPr>
          <p:cNvPr id="4" name="Рисунок 3">
            <a:extLst>
              <a:ext uri="{FF2B5EF4-FFF2-40B4-BE49-F238E27FC236}">
                <a16:creationId xmlns:a16="http://schemas.microsoft.com/office/drawing/2014/main" id="{D7E6C2D5-7035-4930-A007-03A87FCD4EF2}"/>
              </a:ext>
            </a:extLst>
          </p:cNvPr>
          <p:cNvPicPr>
            <a:picLocks noChangeAspect="1"/>
          </p:cNvPicPr>
          <p:nvPr/>
        </p:nvPicPr>
        <p:blipFill>
          <a:blip r:embed="rId2"/>
          <a:stretch>
            <a:fillRect/>
          </a:stretch>
        </p:blipFill>
        <p:spPr>
          <a:xfrm>
            <a:off x="5292080" y="3272432"/>
            <a:ext cx="1228571" cy="1838095"/>
          </a:xfrm>
          <a:prstGeom prst="rect">
            <a:avLst/>
          </a:prstGeom>
        </p:spPr>
      </p:pic>
    </p:spTree>
    <p:extLst>
      <p:ext uri="{BB962C8B-B14F-4D97-AF65-F5344CB8AC3E}">
        <p14:creationId xmlns:p14="http://schemas.microsoft.com/office/powerpoint/2010/main" val="187616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a:t>
            </a:r>
            <a:r>
              <a:rPr lang="en-US" b="1" dirty="0">
                <a:ln w="22225">
                  <a:solidFill>
                    <a:schemeClr val="accent2"/>
                  </a:solidFill>
                  <a:prstDash val="solid"/>
                </a:ln>
                <a:solidFill>
                  <a:schemeClr val="accent2">
                    <a:lumMod val="40000"/>
                    <a:lumOff val="60000"/>
                  </a:schemeClr>
                </a:solidFill>
              </a:rPr>
              <a:t>. TASK 3</a:t>
            </a:r>
            <a:endParaRPr lang="ru-RU" dirty="0"/>
          </a:p>
        </p:txBody>
      </p:sp>
      <p:sp>
        <p:nvSpPr>
          <p:cNvPr id="3" name="Объект 2"/>
          <p:cNvSpPr>
            <a:spLocks noGrp="1"/>
          </p:cNvSpPr>
          <p:nvPr>
            <p:ph idx="1"/>
          </p:nvPr>
        </p:nvSpPr>
        <p:spPr/>
        <p:txBody>
          <a:bodyPr>
            <a:normAutofit/>
          </a:bodyPr>
          <a:lstStyle/>
          <a:p>
            <a:r>
              <a:rPr lang="ru-RU" dirty="0"/>
              <a:t>Задание 3. Диалог-интервью. 5 баллов</a:t>
            </a:r>
          </a:p>
          <a:p>
            <a:r>
              <a:rPr lang="ru-RU" dirty="0"/>
              <a:t>Ответ (40 сек) – развернутый ( не менее двух фраз), полный (неполные предложения не засчитываются), точный. Грамматически правильный. Допускаются ошибки в артиклях и предлогах.</a:t>
            </a:r>
          </a:p>
          <a:p>
            <a:r>
              <a:rPr lang="ru-RU" dirty="0"/>
              <a:t>Если реплика интервьюера сод. 2 вопроса, ответ 2-3 фразы.</a:t>
            </a:r>
          </a:p>
          <a:p>
            <a:r>
              <a:rPr lang="ru-RU" dirty="0"/>
              <a:t>Ответ </a:t>
            </a:r>
            <a:r>
              <a:rPr lang="ru-RU" dirty="0" err="1"/>
              <a:t>д.б</a:t>
            </a:r>
            <a:r>
              <a:rPr lang="ru-RU" dirty="0"/>
              <a:t>. в том же времени и том же наклонении , что и вопрос.</a:t>
            </a:r>
          </a:p>
          <a:p>
            <a:endParaRPr lang="ru-RU" dirty="0"/>
          </a:p>
        </p:txBody>
      </p:sp>
    </p:spTree>
    <p:extLst>
      <p:ext uri="{BB962C8B-B14F-4D97-AF65-F5344CB8AC3E}">
        <p14:creationId xmlns:p14="http://schemas.microsoft.com/office/powerpoint/2010/main" val="349844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3D565-76DE-4317-A57C-BC1D3751F854}"/>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a:t>
            </a:r>
            <a:r>
              <a:rPr lang="en-US" b="1" dirty="0">
                <a:ln w="22225">
                  <a:solidFill>
                    <a:schemeClr val="accent2"/>
                  </a:solidFill>
                  <a:prstDash val="solid"/>
                </a:ln>
                <a:solidFill>
                  <a:schemeClr val="accent2">
                    <a:lumMod val="40000"/>
                    <a:lumOff val="60000"/>
                  </a:schemeClr>
                </a:solidFill>
              </a:rPr>
              <a:t>. </a:t>
            </a:r>
            <a:r>
              <a:rPr lang="en-US" b="1" dirty="0" err="1">
                <a:ln w="22225">
                  <a:solidFill>
                    <a:schemeClr val="accent2"/>
                  </a:solidFill>
                  <a:prstDash val="solid"/>
                </a:ln>
                <a:solidFill>
                  <a:schemeClr val="accent2">
                    <a:lumMod val="40000"/>
                    <a:lumOff val="60000"/>
                  </a:schemeClr>
                </a:solidFill>
              </a:rPr>
              <a:t>TasK</a:t>
            </a:r>
            <a:r>
              <a:rPr lang="en-US" b="1" dirty="0">
                <a:ln w="22225">
                  <a:solidFill>
                    <a:schemeClr val="accent2"/>
                  </a:solidFill>
                  <a:prstDash val="solid"/>
                </a:ln>
                <a:solidFill>
                  <a:schemeClr val="accent2">
                    <a:lumMod val="40000"/>
                    <a:lumOff val="60000"/>
                  </a:schemeClr>
                </a:solidFill>
              </a:rPr>
              <a:t> 3.</a:t>
            </a:r>
            <a:endParaRPr lang="ru-RU" dirty="0"/>
          </a:p>
        </p:txBody>
      </p:sp>
      <p:sp>
        <p:nvSpPr>
          <p:cNvPr id="3" name="Объект 2">
            <a:extLst>
              <a:ext uri="{FF2B5EF4-FFF2-40B4-BE49-F238E27FC236}">
                <a16:creationId xmlns:a16="http://schemas.microsoft.com/office/drawing/2014/main" id="{7B25CA9A-0051-4581-819F-E218142F4641}"/>
              </a:ext>
            </a:extLst>
          </p:cNvPr>
          <p:cNvSpPr>
            <a:spLocks noGrp="1"/>
          </p:cNvSpPr>
          <p:nvPr>
            <p:ph idx="1"/>
          </p:nvPr>
        </p:nvSpPr>
        <p:spPr/>
        <p:txBody>
          <a:bodyPr/>
          <a:lstStyle/>
          <a:p>
            <a:pPr>
              <a:lnSpc>
                <a:spcPct val="115000"/>
              </a:lnSpc>
              <a:spcAft>
                <a:spcPts val="10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Task 3. You are going to give an interview. You have to answer five questions. Give full answers to the questions (2-3 sentences).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Remember that you have 40 seconds to answer each question.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0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Hello! It’s </a:t>
            </a:r>
            <a:r>
              <a:rPr lang="en-US" sz="1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Teenagers</a:t>
            </a:r>
            <a:r>
              <a:rPr lang="ru-RU" sz="1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Round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World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Channel and today we are going to discuss watching TV – now and then. Our guest today is a teenager from Russia. So – we’d like to know what you watched on TV when you were seven and what TV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programmes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watch now. Please answer five questions. So, let’s get started.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6483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C5CCF9-FF57-4742-85A9-A90365DE5605}"/>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a:t>
            </a:r>
            <a:r>
              <a:rPr lang="en-US" b="1" dirty="0">
                <a:ln w="22225">
                  <a:solidFill>
                    <a:schemeClr val="accent2"/>
                  </a:solidFill>
                  <a:prstDash val="solid"/>
                </a:ln>
                <a:solidFill>
                  <a:schemeClr val="accent2">
                    <a:lumMod val="40000"/>
                    <a:lumOff val="60000"/>
                  </a:schemeClr>
                </a:solidFill>
              </a:rPr>
              <a:t>. TASK 3.</a:t>
            </a:r>
            <a:endParaRPr lang="ru-RU" dirty="0"/>
          </a:p>
        </p:txBody>
      </p:sp>
      <p:sp>
        <p:nvSpPr>
          <p:cNvPr id="3" name="Объект 2">
            <a:extLst>
              <a:ext uri="{FF2B5EF4-FFF2-40B4-BE49-F238E27FC236}">
                <a16:creationId xmlns:a16="http://schemas.microsoft.com/office/drawing/2014/main" id="{7A4B86A4-8F07-4D4B-B41A-B212FF5EB495}"/>
              </a:ext>
            </a:extLst>
          </p:cNvPr>
          <p:cNvSpPr>
            <a:spLocks noGrp="1"/>
          </p:cNvSpPr>
          <p:nvPr>
            <p:ph idx="1"/>
          </p:nvPr>
        </p:nvSpPr>
        <p:spPr/>
        <p:txBody>
          <a:bodyPr/>
          <a:lstStyle/>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 you think watching TV is a good way to spend your free time or not?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 you think so?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can you tell us about some of the TV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programm</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like?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did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use to watch on TV when you were seven?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use TV for self-education?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TV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programmes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would you like to appear in </a:t>
            </a:r>
            <a:r>
              <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future?</a:t>
            </a:r>
          </a:p>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Interviewer: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Thank you very much for your interview.</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8240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672B1-BA8E-4B6C-BDC4-C5EB28ECC5EB}"/>
              </a:ext>
            </a:extLst>
          </p:cNvPr>
          <p:cNvSpPr>
            <a:spLocks noGrp="1"/>
          </p:cNvSpPr>
          <p:nvPr>
            <p:ph type="title"/>
          </p:nvPr>
        </p:nvSpPr>
        <p:spPr/>
        <p:txBody>
          <a:bodyPr/>
          <a:lstStyle/>
          <a:p>
            <a:r>
              <a:rPr lang="ru-RU" b="1" dirty="0">
                <a:ln w="22225">
                  <a:solidFill>
                    <a:schemeClr val="accent2"/>
                  </a:solidFill>
                  <a:prstDash val="solid"/>
                </a:ln>
                <a:solidFill>
                  <a:schemeClr val="accent2">
                    <a:lumMod val="40000"/>
                    <a:lumOff val="60000"/>
                  </a:schemeClr>
                </a:solidFill>
              </a:rPr>
              <a:t>Устная часть. </a:t>
            </a:r>
            <a:r>
              <a:rPr lang="en-US" b="1" dirty="0">
                <a:ln w="22225">
                  <a:solidFill>
                    <a:schemeClr val="accent2"/>
                  </a:solidFill>
                  <a:prstDash val="solid"/>
                </a:ln>
                <a:solidFill>
                  <a:schemeClr val="accent2">
                    <a:lumMod val="40000"/>
                    <a:lumOff val="60000"/>
                  </a:schemeClr>
                </a:solidFill>
              </a:rPr>
              <a:t>Task 4</a:t>
            </a:r>
            <a:endParaRPr lang="ru-RU" dirty="0"/>
          </a:p>
        </p:txBody>
      </p:sp>
      <p:pic>
        <p:nvPicPr>
          <p:cNvPr id="4" name="Объект 3">
            <a:extLst>
              <a:ext uri="{FF2B5EF4-FFF2-40B4-BE49-F238E27FC236}">
                <a16:creationId xmlns:a16="http://schemas.microsoft.com/office/drawing/2014/main" id="{CDE1E679-CB9C-47E0-94CC-748C1E48EC97}"/>
              </a:ext>
            </a:extLst>
          </p:cNvPr>
          <p:cNvPicPr>
            <a:picLocks noGrp="1" noChangeAspect="1"/>
          </p:cNvPicPr>
          <p:nvPr>
            <p:ph idx="1"/>
          </p:nvPr>
        </p:nvPicPr>
        <p:blipFill>
          <a:blip r:embed="rId2"/>
          <a:stretch>
            <a:fillRect/>
          </a:stretch>
        </p:blipFill>
        <p:spPr>
          <a:xfrm>
            <a:off x="770416" y="3773418"/>
            <a:ext cx="2771429" cy="1847619"/>
          </a:xfrm>
          <a:prstGeom prst="rect">
            <a:avLst/>
          </a:prstGeom>
        </p:spPr>
      </p:pic>
      <p:pic>
        <p:nvPicPr>
          <p:cNvPr id="5" name="Рисунок 4">
            <a:extLst>
              <a:ext uri="{FF2B5EF4-FFF2-40B4-BE49-F238E27FC236}">
                <a16:creationId xmlns:a16="http://schemas.microsoft.com/office/drawing/2014/main" id="{601661C8-E3AA-4AC0-8B4A-0EBCDB2E5B23}"/>
              </a:ext>
            </a:extLst>
          </p:cNvPr>
          <p:cNvPicPr>
            <a:picLocks noChangeAspect="1"/>
          </p:cNvPicPr>
          <p:nvPr/>
        </p:nvPicPr>
        <p:blipFill>
          <a:blip r:embed="rId3"/>
          <a:stretch>
            <a:fillRect/>
          </a:stretch>
        </p:blipFill>
        <p:spPr>
          <a:xfrm>
            <a:off x="4716016" y="3774177"/>
            <a:ext cx="3123809" cy="1580952"/>
          </a:xfrm>
          <a:prstGeom prst="rect">
            <a:avLst/>
          </a:prstGeom>
        </p:spPr>
      </p:pic>
      <p:sp>
        <p:nvSpPr>
          <p:cNvPr id="7" name="TextBox 6">
            <a:extLst>
              <a:ext uri="{FF2B5EF4-FFF2-40B4-BE49-F238E27FC236}">
                <a16:creationId xmlns:a16="http://schemas.microsoft.com/office/drawing/2014/main" id="{CEBDA782-2647-4C89-93CE-E208B0D978AB}"/>
              </a:ext>
            </a:extLst>
          </p:cNvPr>
          <p:cNvSpPr txBox="1"/>
          <p:nvPr/>
        </p:nvSpPr>
        <p:spPr>
          <a:xfrm>
            <a:off x="581838" y="1950983"/>
            <a:ext cx="7476312" cy="1347805"/>
          </a:xfrm>
          <a:prstGeom prst="rect">
            <a:avLst/>
          </a:prstGeom>
          <a:noFill/>
        </p:spPr>
        <p:txBody>
          <a:bodyPr wrap="square">
            <a:spAutoFit/>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Task 4.</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Imagine that you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doing</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 project “An ideal summer holiday” together with your friend. You have found some illustrations and want to share the news. Leave a voice message to your friend. 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2,5</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minutes be ready to tell the friend about the photos: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3F9243E-B317-4F9E-859B-3F189402E6CC}"/>
              </a:ext>
            </a:extLst>
          </p:cNvPr>
          <p:cNvSpPr txBox="1"/>
          <p:nvPr/>
        </p:nvSpPr>
        <p:spPr>
          <a:xfrm>
            <a:off x="1043608" y="5917430"/>
            <a:ext cx="7344816" cy="710707"/>
          </a:xfrm>
          <a:prstGeom prst="rect">
            <a:avLst/>
          </a:prstGeom>
          <a:noFill/>
        </p:spPr>
        <p:txBody>
          <a:bodyPr wrap="square">
            <a:spAutoFit/>
          </a:bodyPr>
          <a:lstStyle/>
          <a:p>
            <a:pP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You will speak for not more than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minutes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(2–3 sentences for every item of the plan, 12–15 sentences total)</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You have to talk continuously.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30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171</TotalTime>
  <Words>1689</Words>
  <Application>Microsoft Office PowerPoint</Application>
  <PresentationFormat>Экран (4:3)</PresentationFormat>
  <Paragraphs>142</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Calibri</vt:lpstr>
      <vt:lpstr>SegoeUI</vt:lpstr>
      <vt:lpstr>SegoeUI,Bold</vt:lpstr>
      <vt:lpstr>Times New Roman</vt:lpstr>
      <vt:lpstr>Tw Cen MT</vt:lpstr>
      <vt:lpstr>Tw Cen MT Condensed</vt:lpstr>
      <vt:lpstr>Wingdings 3</vt:lpstr>
      <vt:lpstr>Интеграл</vt:lpstr>
      <vt:lpstr>ЕГЭ</vt:lpstr>
      <vt:lpstr>Устная часть</vt:lpstr>
      <vt:lpstr>Устная часть</vt:lpstr>
      <vt:lpstr>Устная часть. TASK 1.</vt:lpstr>
      <vt:lpstr>Устная часть. TASK 2</vt:lpstr>
      <vt:lpstr>Устная часть. TASK 3</vt:lpstr>
      <vt:lpstr>Устная часть. TasK 3.</vt:lpstr>
      <vt:lpstr>Устная часть. TASK 3.</vt:lpstr>
      <vt:lpstr>Устная часть. Task 4</vt:lpstr>
      <vt:lpstr>Устная часть. Task 4</vt:lpstr>
      <vt:lpstr>Устная часть. Task 4</vt:lpstr>
      <vt:lpstr>Устная часть. Task 4</vt:lpstr>
      <vt:lpstr>Устная часть. Task 4</vt:lpstr>
      <vt:lpstr>Устная часть. Task 4</vt:lpstr>
      <vt:lpstr>Задание 40 </vt:lpstr>
      <vt:lpstr> Задание 40</vt:lpstr>
      <vt:lpstr>Вступление</vt:lpstr>
      <vt:lpstr>Introduction</vt:lpstr>
      <vt:lpstr>Основная часть</vt:lpstr>
      <vt:lpstr>Основная часть</vt:lpstr>
      <vt:lpstr>Сравнения</vt:lpstr>
      <vt:lpstr>Основная часть</vt:lpstr>
      <vt:lpstr>Основная часть</vt:lpstr>
      <vt:lpstr>Заключение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мамон</dc:creator>
  <cp:lastModifiedBy>304B</cp:lastModifiedBy>
  <cp:revision>10</cp:revision>
  <dcterms:created xsi:type="dcterms:W3CDTF">2022-03-03T04:48:51Z</dcterms:created>
  <dcterms:modified xsi:type="dcterms:W3CDTF">2022-04-19T04:54:26Z</dcterms:modified>
</cp:coreProperties>
</file>