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5" r:id="rId3"/>
    <p:sldId id="266" r:id="rId4"/>
    <p:sldId id="271" r:id="rId5"/>
    <p:sldId id="268" r:id="rId6"/>
    <p:sldId id="274" r:id="rId7"/>
    <p:sldId id="275" r:id="rId8"/>
    <p:sldId id="277" r:id="rId9"/>
    <p:sldId id="259" r:id="rId10"/>
    <p:sldId id="260" r:id="rId11"/>
    <p:sldId id="263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2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6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6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6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1A44A0-9B70-4287-8541-FE5737B6CD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CD92D-9487-4968-9FC8-951E4715DB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3A0D-96A6-47CC-8B32-F0DF544EC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2BDB21-9799-4C02-B300-ED5F881C4F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8E7850-F071-459D-83D1-4B15C5A7FB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6B12-1917-4B1C-9FDD-E4630040E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D1E28-A0C7-4988-9B0F-93036CCDF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8BD20-D994-48D4-BEA1-63F77AC77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1C08A-AB38-4058-A9D1-3035737D24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473D-631B-4D8B-A270-B7EE8C2A58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C23F3-18E0-4E96-A424-415684C96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727E-4EF1-4A65-BCAB-1EABEF7E6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D847F-4EB8-4027-A6F2-BE3A4AA2FE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560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3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3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3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564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589B7D-9FB0-472F-AD2E-479F0A9AD8A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54;&#1073;&#1086;&#1073;&#1097;&#1072;&#1102;&#1097;&#1080;&#1081;%20&#1091;&#1088;&#1086;&#1082;%20&#1087;&#1086;%20&#1075;&#1077;&#1086;&#1084;&#1077;&#1090;&#1088;&#1080;&#1080;%20%20&#1076;&#1083;&#1103;%2011%20&#1082;&#1083;&#1072;&#1089;&#1089;&#1072;.doc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ematik.boom.ru/" TargetMode="External"/><Relationship Id="rId2" Type="http://schemas.openxmlformats.org/officeDocument/2006/relationships/hyperlink" Target="http://ru.wikipedia.org/wiki/%D0%9A%D0%BE%D0%BD%D1%83%D1%8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6105525" cy="14859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Тела вращения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79512" y="4293096"/>
            <a:ext cx="88201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Виноградова Марина Олеговна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</a:rPr>
              <a:t>учитель математики.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    ГБОУ гимназия № 278 Адмиралтейского </a:t>
            </a:r>
            <a:r>
              <a:rPr lang="ru-RU" sz="2800" dirty="0">
                <a:latin typeface="Times New Roman" pitchFamily="18" charset="0"/>
              </a:rPr>
              <a:t>района </a:t>
            </a:r>
            <a:endParaRPr lang="ru-RU" sz="2800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</a:rPr>
              <a:t>  Санкт-Петербурга.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827088" y="1844675"/>
            <a:ext cx="5607050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Урок по геометрии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для 11 класса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116013" y="227647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68313" y="1844675"/>
            <a:ext cx="61198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11188" y="1844675"/>
            <a:ext cx="60483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</a:t>
            </a:r>
          </a:p>
        </p:txBody>
      </p:sp>
      <p:sp>
        <p:nvSpPr>
          <p:cNvPr id="2067" name="Text Box 1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11560" y="1700808"/>
            <a:ext cx="60483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ru-RU" sz="2400"/>
              <a:t>Данная точка О называется </a:t>
            </a:r>
            <a:r>
              <a:rPr lang="ru-RU" sz="2400" b="1"/>
              <a:t>центром</a:t>
            </a:r>
            <a:r>
              <a:rPr lang="ru-RU" sz="2400"/>
              <a:t> сферы, а данное расстояние – </a:t>
            </a:r>
            <a:r>
              <a:rPr lang="ru-RU" sz="2400" b="1">
                <a:solidFill>
                  <a:srgbClr val="C0C0C0"/>
                </a:solidFill>
              </a:rPr>
              <a:t>радиусом</a:t>
            </a:r>
            <a:r>
              <a:rPr lang="ru-RU" sz="2400"/>
              <a:t> сферы. </a:t>
            </a:r>
          </a:p>
          <a:p>
            <a:pPr>
              <a:lnSpc>
                <a:spcPct val="160000"/>
              </a:lnSpc>
            </a:pPr>
            <a:r>
              <a:rPr lang="ru-RU" sz="2400"/>
              <a:t>Отрезок, соединяющий две точки сферы и проходящий через ее центр, называется </a:t>
            </a:r>
            <a:r>
              <a:rPr lang="ru-RU" sz="2400" b="1">
                <a:solidFill>
                  <a:srgbClr val="C0C0C0"/>
                </a:solidFill>
              </a:rPr>
              <a:t>диаметром</a:t>
            </a:r>
            <a:r>
              <a:rPr lang="ru-RU" sz="2400"/>
              <a:t> сферы. </a:t>
            </a:r>
          </a:p>
          <a:p>
            <a:pPr>
              <a:lnSpc>
                <a:spcPct val="160000"/>
              </a:lnSpc>
            </a:pPr>
            <a:r>
              <a:rPr lang="ru-RU" sz="2400"/>
              <a:t>Центр, радиус, диаметр сферы называется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ru-RU" sz="2400"/>
              <a:t>    также </a:t>
            </a:r>
            <a:r>
              <a:rPr lang="ru-RU" sz="2400" b="1">
                <a:solidFill>
                  <a:srgbClr val="C0C0C0"/>
                </a:solidFill>
              </a:rPr>
              <a:t>центром, радиусом и</a:t>
            </a:r>
            <a:r>
              <a:rPr lang="ru-RU" sz="2400" b="1"/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ru-RU" sz="2400" b="1"/>
              <a:t>    </a:t>
            </a:r>
            <a:r>
              <a:rPr lang="ru-RU" sz="2400" b="1">
                <a:solidFill>
                  <a:srgbClr val="C0C0C0"/>
                </a:solidFill>
              </a:rPr>
              <a:t>диаметром шара</a:t>
            </a:r>
            <a:r>
              <a:rPr lang="ru-RU" sz="2400" b="1"/>
              <a:t>.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6960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Сфера и шар.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Основные понятия</a:t>
            </a:r>
          </a:p>
        </p:txBody>
      </p:sp>
      <p:graphicFrame>
        <p:nvGraphicFramePr>
          <p:cNvPr id="3072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943725" y="4657725"/>
          <a:ext cx="220027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Точечный рисунок" r:id="rId4" imgW="2200582" imgH="2200582" progId="PBrush">
                  <p:embed/>
                </p:oleObj>
              </mc:Choice>
              <mc:Fallback>
                <p:oleObj name="Точечный рисунок" r:id="rId4" imgW="2200582" imgH="2200582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4657725"/>
                        <a:ext cx="2200275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70000"/>
            <a:ext cx="8713788" cy="4535488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 sz="2400"/>
              <a:t>Для определения площади сферы воспользуемся понятием описанного многогранника.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ru-RU" sz="2400"/>
              <a:t>   </a:t>
            </a:r>
            <a:r>
              <a:rPr lang="ru-RU" sz="2400" b="1"/>
              <a:t>Многогранник</a:t>
            </a:r>
            <a:r>
              <a:rPr lang="ru-RU" sz="2400"/>
              <a:t> называется </a:t>
            </a:r>
            <a:r>
              <a:rPr lang="ru-RU" sz="2400" b="1"/>
              <a:t>описанным</a:t>
            </a:r>
            <a:r>
              <a:rPr lang="ru-RU" sz="2400"/>
              <a:t> около сферы, если сфера касается всех его граней.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ru-RU" sz="2400" i="1">
                <a:effectLst/>
              </a:rPr>
              <a:t>    </a:t>
            </a:r>
            <a:r>
              <a:rPr lang="ru-RU" sz="2400">
                <a:effectLst/>
              </a:rPr>
              <a:t>За площадь сферы примем предел последовательности площадей поверхностей описанных около сферы многогранников при стремлении к нулю наибольшего размера каждой грани.</a:t>
            </a:r>
            <a:endParaRPr lang="ru-RU" sz="6000">
              <a:effectLst/>
            </a:endParaRP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875" y="5483225"/>
          <a:ext cx="40386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Формула" r:id="rId4" imgW="596880" imgH="203040" progId="Equation.3">
                  <p:embed/>
                </p:oleObj>
              </mc:Choice>
              <mc:Fallback>
                <p:oleObj name="Формула" r:id="rId4" imgW="596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483225"/>
                        <a:ext cx="4038600" cy="137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74358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Площадь сферы</a:t>
            </a:r>
          </a:p>
        </p:txBody>
      </p:sp>
    </p:spTree>
    <p:custDataLst>
      <p:tags r:id="rId2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882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Интернет-ресурсы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4213" y="2205038"/>
            <a:ext cx="79914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hlink"/>
                </a:solidFill>
              </a:rPr>
              <a:t> </a:t>
            </a:r>
            <a:r>
              <a:rPr lang="en-US" sz="2800">
                <a:hlinkClick r:id="rId2"/>
              </a:rPr>
              <a:t>http://ru.wikipedia.org</a:t>
            </a:r>
            <a:endParaRPr lang="en-US" sz="2800">
              <a:solidFill>
                <a:schemeClr val="hlink"/>
              </a:solidFill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hlink"/>
                </a:solidFill>
              </a:rPr>
              <a:t> </a:t>
            </a:r>
            <a:r>
              <a:rPr lang="en-US" sz="2800">
                <a:solidFill>
                  <a:schemeClr val="hlink"/>
                </a:solidFill>
                <a:hlinkClick r:id="rId3"/>
              </a:rPr>
              <a:t>http://mathematik</a:t>
            </a:r>
            <a:r>
              <a:rPr lang="ru-RU" sz="2800">
                <a:solidFill>
                  <a:schemeClr val="hlink"/>
                </a:solidFill>
                <a:hlinkClick r:id="rId3"/>
              </a:rPr>
              <a:t>.</a:t>
            </a:r>
            <a:r>
              <a:rPr lang="en-US" sz="2800">
                <a:solidFill>
                  <a:schemeClr val="hlink"/>
                </a:solidFill>
                <a:hlinkClick r:id="rId3"/>
              </a:rPr>
              <a:t>boom</a:t>
            </a:r>
            <a:r>
              <a:rPr lang="ru-RU" sz="2800">
                <a:solidFill>
                  <a:schemeClr val="hlink"/>
                </a:solidFill>
                <a:hlinkClick r:id="rId3"/>
              </a:rPr>
              <a:t>.</a:t>
            </a:r>
            <a:r>
              <a:rPr lang="en-US" sz="2800">
                <a:solidFill>
                  <a:schemeClr val="hlink"/>
                </a:solidFill>
                <a:hlinkClick r:id="rId3"/>
              </a:rPr>
              <a:t>ru </a:t>
            </a:r>
            <a:endParaRPr lang="ru-RU" sz="2800">
              <a:solidFill>
                <a:schemeClr val="hlink"/>
              </a:solidFill>
            </a:endParaRP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755650" y="4789488"/>
            <a:ext cx="7477125" cy="104775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folHlink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29582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700213"/>
            <a:ext cx="6400800" cy="1752600"/>
          </a:xfrm>
        </p:spPr>
        <p:txBody>
          <a:bodyPr/>
          <a:lstStyle/>
          <a:p>
            <a:r>
              <a:rPr lang="ru-RU"/>
              <a:t>Тело, ограниченное цилиндрической поверхностью и двумя кругами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54006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Цилиндр</a:t>
            </a: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843213" y="3284538"/>
          <a:ext cx="2579687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Точечный рисунок" r:id="rId4" imgW="2362530" imgH="2619048" progId="PBrush">
                  <p:embed/>
                </p:oleObj>
              </mc:Choice>
              <mc:Fallback>
                <p:oleObj name="Точечный рисунок" r:id="rId4" imgW="2362530" imgH="26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284538"/>
                        <a:ext cx="2579687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964613" cy="5661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800">
                <a:effectLst/>
              </a:rPr>
              <a:t>Цилиндрическая поверхность называется боковой </a:t>
            </a:r>
            <a:r>
              <a:rPr lang="ru-RU" sz="2800" b="1">
                <a:solidFill>
                  <a:srgbClr val="C0C0C0"/>
                </a:solidFill>
                <a:effectLst/>
              </a:rPr>
              <a:t>поверхностью</a:t>
            </a:r>
            <a:r>
              <a:rPr lang="ru-RU" sz="2800" b="1">
                <a:effectLst/>
              </a:rPr>
              <a:t> </a:t>
            </a:r>
            <a:r>
              <a:rPr lang="ru-RU" sz="2800">
                <a:effectLst/>
              </a:rPr>
              <a:t>цилиндра, а круги – </a:t>
            </a:r>
            <a:r>
              <a:rPr lang="ru-RU" sz="2800" b="1">
                <a:solidFill>
                  <a:srgbClr val="C0C0C0"/>
                </a:solidFill>
                <a:effectLst/>
              </a:rPr>
              <a:t>основаниями</a:t>
            </a:r>
            <a:r>
              <a:rPr lang="ru-RU" sz="2800" b="1">
                <a:effectLst/>
              </a:rPr>
              <a:t> </a:t>
            </a:r>
            <a:r>
              <a:rPr lang="ru-RU" sz="2800">
                <a:effectLst/>
              </a:rPr>
              <a:t>цилиндра.</a:t>
            </a:r>
          </a:p>
          <a:p>
            <a:pPr>
              <a:lnSpc>
                <a:spcPct val="120000"/>
              </a:lnSpc>
            </a:pPr>
            <a:r>
              <a:rPr lang="ru-RU" sz="2800">
                <a:effectLst/>
              </a:rPr>
              <a:t>Образующие цилиндрической поверхности называются  </a:t>
            </a:r>
            <a:r>
              <a:rPr lang="ru-RU" sz="2800" b="1">
                <a:solidFill>
                  <a:srgbClr val="C0C0C0"/>
                </a:solidFill>
                <a:effectLst/>
              </a:rPr>
              <a:t>образующими</a:t>
            </a:r>
            <a:r>
              <a:rPr lang="ru-RU" sz="2800">
                <a:effectLst/>
              </a:rPr>
              <a:t> цилиндра. </a:t>
            </a:r>
          </a:p>
          <a:p>
            <a:pPr>
              <a:lnSpc>
                <a:spcPct val="120000"/>
              </a:lnSpc>
            </a:pPr>
            <a:r>
              <a:rPr lang="ru-RU" sz="2800">
                <a:effectLst/>
              </a:rPr>
              <a:t>Прямая, проходящая через центры оснований, называется </a:t>
            </a:r>
            <a:r>
              <a:rPr lang="ru-RU" sz="2800" b="1">
                <a:solidFill>
                  <a:srgbClr val="C0C0C0"/>
                </a:solidFill>
                <a:effectLst/>
              </a:rPr>
              <a:t>осью</a:t>
            </a:r>
            <a:r>
              <a:rPr lang="ru-RU" sz="2800">
                <a:effectLst/>
              </a:rPr>
              <a:t> цилиндра. </a:t>
            </a:r>
          </a:p>
          <a:p>
            <a:pPr>
              <a:lnSpc>
                <a:spcPct val="120000"/>
              </a:lnSpc>
            </a:pPr>
            <a:r>
              <a:rPr lang="ru-RU" sz="2800">
                <a:effectLst/>
              </a:rPr>
              <a:t>Длина образующей называется </a:t>
            </a:r>
            <a:r>
              <a:rPr lang="ru-RU" sz="2800" b="1">
                <a:solidFill>
                  <a:srgbClr val="C0C0C0"/>
                </a:solidFill>
                <a:effectLst/>
              </a:rPr>
              <a:t>высотой</a:t>
            </a:r>
            <a:r>
              <a:rPr lang="ru-RU" sz="2800">
                <a:effectLst/>
              </a:rPr>
              <a:t>, а радиус основания – </a:t>
            </a:r>
            <a:r>
              <a:rPr lang="ru-RU" sz="2800" b="1">
                <a:solidFill>
                  <a:srgbClr val="C0C0C0"/>
                </a:solidFill>
                <a:effectLst/>
              </a:rPr>
              <a:t>радиусом</a:t>
            </a:r>
            <a:r>
              <a:rPr lang="ru-RU" sz="2800">
                <a:effectLst/>
              </a:rPr>
              <a:t> цилиндра.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143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Цилиндр. Общие понятия</a:t>
            </a:r>
          </a:p>
        </p:txBody>
      </p:sp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16113"/>
            <a:ext cx="8208962" cy="2708275"/>
          </a:xfrm>
        </p:spPr>
        <p:txBody>
          <a:bodyPr/>
          <a:lstStyle/>
          <a:p>
            <a:pPr algn="ctr">
              <a:lnSpc>
                <a:spcPct val="140000"/>
              </a:lnSpc>
              <a:buFont typeface="Wingdings" pitchFamily="2" charset="2"/>
              <a:buNone/>
            </a:pPr>
            <a:r>
              <a:rPr lang="ru-RU"/>
              <a:t>   Площадью полной поверхности цилиндра называется сумма площадей боковой поверхности и двух оснований.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76375" y="4941888"/>
          <a:ext cx="40338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Формула" r:id="rId4" imgW="1054080" imgH="241200" progId="Equation.3">
                  <p:embed/>
                </p:oleObj>
              </mc:Choice>
              <mc:Fallback>
                <p:oleObj name="Формула" r:id="rId4" imgW="10540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941888"/>
                        <a:ext cx="40338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365625"/>
            <a:ext cx="2305050" cy="2305050"/>
          </a:xfrm>
          <a:prstGeom prst="rect">
            <a:avLst/>
          </a:prstGeom>
          <a:noFill/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75335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Площадь полной </a:t>
            </a:r>
          </a:p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поверхности цилиндра</a:t>
            </a:r>
          </a:p>
        </p:txBody>
      </p:sp>
    </p:spTree>
    <p:custDataLst>
      <p:tags r:id="rId2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6264275" cy="2665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    </a:t>
            </a:r>
            <a:r>
              <a:rPr lang="ru-RU" sz="2800">
                <a:latin typeface="Times New Roman" pitchFamily="18" charset="0"/>
              </a:rPr>
              <a:t>Если секущая плоскость проходит через ось цилиндра, то сечение называется </a:t>
            </a:r>
            <a:r>
              <a:rPr lang="ru-RU" sz="2800" b="1">
                <a:solidFill>
                  <a:srgbClr val="C0C0C0"/>
                </a:solidFill>
                <a:latin typeface="Times New Roman" pitchFamily="18" charset="0"/>
              </a:rPr>
              <a:t>осевым</a:t>
            </a:r>
            <a:r>
              <a:rPr lang="ru-RU" sz="2800">
                <a:latin typeface="Times New Roman" pitchFamily="18" charset="0"/>
              </a:rPr>
              <a:t>. В сечении получаем прямоугольник, две стороны которого – образующие, а две другие – диаметры оснований.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04025" y="1989138"/>
          <a:ext cx="177323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Точечный рисунок" r:id="rId4" imgW="2771429" imgH="3038095" progId="PBrush">
                  <p:embed/>
                </p:oleObj>
              </mc:Choice>
              <mc:Fallback>
                <p:oleObj name="Точечный рисунок" r:id="rId4" imgW="2771429" imgH="3038095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89138"/>
                        <a:ext cx="1773238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04025" y="4437063"/>
          <a:ext cx="1757363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Точечный рисунок" r:id="rId6" imgW="2790476" imgH="3476190" progId="PBrush">
                  <p:embed/>
                </p:oleObj>
              </mc:Choice>
              <mc:Fallback>
                <p:oleObj name="Точечный рисунок" r:id="rId6" imgW="2790476" imgH="3476190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437063"/>
                        <a:ext cx="1757363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 rot="10800000" flipV="1">
            <a:off x="609600" y="4581525"/>
            <a:ext cx="568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Если секущая плоскость перпендикулярна к оси цилиндра, то сечение называется </a:t>
            </a:r>
            <a:r>
              <a:rPr lang="ru-RU" sz="28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круговым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В сечении получаем круг.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1359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Сечения цилиндра</a:t>
            </a:r>
          </a:p>
        </p:txBody>
      </p:sp>
    </p:spTree>
    <p:custDataLst>
      <p:tags r:id="rId2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716338"/>
            <a:ext cx="2668587" cy="3068637"/>
          </a:xfrm>
          <a:prstGeom prst="rect">
            <a:avLst/>
          </a:prstGeom>
          <a:noFill/>
        </p:spPr>
      </p:pic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1979613" y="692150"/>
            <a:ext cx="51847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Конус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84213" y="1628775"/>
            <a:ext cx="80645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ru-RU" sz="3200"/>
              <a:t>Тело, ограниченное конической поверхностью и кругом с границей, называется конусом.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603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448175"/>
            <a:ext cx="4152900" cy="2409825"/>
          </a:xfrm>
          <a:prstGeom prst="rect">
            <a:avLst/>
          </a:prstGeom>
          <a:noFill/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8405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Конус. Общие понятия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692275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87137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ru-RU" sz="2400"/>
              <a:t> Тело, ограниченное конической поверхностью и кругом с границей, называется </a:t>
            </a:r>
            <a:r>
              <a:rPr lang="ru-RU" sz="2400" b="1">
                <a:solidFill>
                  <a:srgbClr val="C0C0C0"/>
                </a:solidFill>
              </a:rPr>
              <a:t>конусом</a:t>
            </a:r>
            <a:r>
              <a:rPr lang="ru-RU" sz="2400"/>
              <a:t>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400"/>
              <a:t> Коническая поверхность называется </a:t>
            </a:r>
            <a:r>
              <a:rPr lang="ru-RU" sz="2400" b="1">
                <a:solidFill>
                  <a:srgbClr val="C0C0C0"/>
                </a:solidFill>
              </a:rPr>
              <a:t>боковой</a:t>
            </a:r>
            <a:r>
              <a:rPr lang="ru-RU" sz="2400" b="1"/>
              <a:t> </a:t>
            </a:r>
            <a:r>
              <a:rPr lang="ru-RU" sz="2400" b="1">
                <a:solidFill>
                  <a:srgbClr val="C0C0C0"/>
                </a:solidFill>
              </a:rPr>
              <a:t>поверхностью</a:t>
            </a:r>
            <a:r>
              <a:rPr lang="ru-RU" sz="2400"/>
              <a:t> конуса, а круг – </a:t>
            </a:r>
            <a:r>
              <a:rPr lang="ru-RU" sz="2400" b="1">
                <a:solidFill>
                  <a:srgbClr val="C0C0C0"/>
                </a:solidFill>
              </a:rPr>
              <a:t>основанием</a:t>
            </a:r>
            <a:r>
              <a:rPr lang="ru-RU" sz="2400"/>
              <a:t> конуса.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400"/>
              <a:t> Прямая, проходящая через центр основания и вершину, называется </a:t>
            </a:r>
            <a:r>
              <a:rPr lang="ru-RU" sz="2400" b="1">
                <a:solidFill>
                  <a:srgbClr val="C0C0C0"/>
                </a:solidFill>
              </a:rPr>
              <a:t>осью</a:t>
            </a:r>
            <a:r>
              <a:rPr lang="ru-RU" sz="2400"/>
              <a:t> конуса.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400"/>
              <a:t> Отрезок, соединяющий вершину конуса с центром основания, называется </a:t>
            </a:r>
            <a:r>
              <a:rPr lang="ru-RU" sz="2400" b="1">
                <a:solidFill>
                  <a:srgbClr val="C0C0C0"/>
                </a:solidFill>
              </a:rPr>
              <a:t>высотой</a:t>
            </a:r>
            <a:r>
              <a:rPr lang="ru-RU" sz="2400" b="1"/>
              <a:t> </a:t>
            </a:r>
            <a:r>
              <a:rPr lang="ru-RU" sz="2400"/>
              <a:t>конуса.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603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628775"/>
            <a:ext cx="1838325" cy="2533650"/>
          </a:xfrm>
          <a:prstGeom prst="rect">
            <a:avLst/>
          </a:prstGeom>
          <a:noFill/>
        </p:spPr>
      </p:pic>
      <p:pic>
        <p:nvPicPr>
          <p:cNvPr id="53254" name="Picture 6" descr="6031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221163"/>
            <a:ext cx="1825625" cy="2636837"/>
          </a:xfrm>
          <a:prstGeom prst="rect">
            <a:avLst/>
          </a:prstGeom>
          <a:noFill/>
        </p:spPr>
      </p:pic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632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Сечения конуса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50825" y="1773238"/>
            <a:ext cx="59769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ru-RU" sz="2000"/>
              <a:t>Если секущая плоскость проходит через ось конуса, то сечение называется </a:t>
            </a:r>
            <a:r>
              <a:rPr lang="ru-RU" sz="2000" b="1">
                <a:solidFill>
                  <a:srgbClr val="C0C0C0"/>
                </a:solidFill>
              </a:rPr>
              <a:t>осевым</a:t>
            </a:r>
            <a:r>
              <a:rPr lang="ru-RU" sz="2000"/>
              <a:t>. В сечении получается равнобедренный треугольник, основание которого – диаметр основания конуса, а боковые стороны – образующие конуса.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23850" y="4581525"/>
            <a:ext cx="57594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/>
              <a:t>Если секущая плоскость перпендикулярна к оси конуса, то сечение конуса представляет собой </a:t>
            </a:r>
            <a:r>
              <a:rPr lang="ru-RU" sz="2000" b="1">
                <a:solidFill>
                  <a:srgbClr val="C0C0C0"/>
                </a:solidFill>
              </a:rPr>
              <a:t>круг с центром на оси</a:t>
            </a:r>
            <a:r>
              <a:rPr lang="ru-RU" sz="2000"/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2963" y="2276475"/>
            <a:ext cx="5761037" cy="2447925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2400" b="1"/>
              <a:t>Сферой</a:t>
            </a:r>
            <a:r>
              <a:rPr lang="ru-RU" sz="2400"/>
              <a:t> называется поверхность, состоящая из всех точек пространства, расположенных на данном расстоянии от данной точки. </a:t>
            </a:r>
          </a:p>
          <a:p>
            <a:pPr algn="l"/>
            <a:r>
              <a:rPr lang="ru-RU" sz="2400"/>
              <a:t>Тело, ограниченное сферой, называется </a:t>
            </a:r>
            <a:r>
              <a:rPr lang="ru-RU" sz="2400" b="1"/>
              <a:t>шаром</a:t>
            </a:r>
            <a:r>
              <a:rPr lang="ru-RU" sz="2400"/>
              <a:t>.</a:t>
            </a:r>
          </a:p>
          <a:p>
            <a:pPr>
              <a:lnSpc>
                <a:spcPct val="170000"/>
              </a:lnSpc>
            </a:pPr>
            <a:endParaRPr lang="ru-RU" sz="240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23850" y="2492375"/>
          <a:ext cx="2879725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Точечный рисунок" r:id="rId4" imgW="2200582" imgH="2200582" progId="PBrush">
                  <p:embed/>
                </p:oleObj>
              </mc:Choice>
              <mc:Fallback>
                <p:oleObj name="Точечный рисунок" r:id="rId4" imgW="2200582" imgH="220058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92375"/>
                        <a:ext cx="2879725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4168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Сфера и шар</a:t>
            </a:r>
          </a:p>
        </p:txBody>
      </p:sp>
    </p:spTree>
    <p:custDataLst>
      <p:tags r:id="rId2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9|5.5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1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9.8|9.9"/>
</p:tagLst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390</TotalTime>
  <Words>437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Равновесие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Gornovesova</cp:lastModifiedBy>
  <cp:revision>36</cp:revision>
  <dcterms:created xsi:type="dcterms:W3CDTF">2007-12-04T19:43:03Z</dcterms:created>
  <dcterms:modified xsi:type="dcterms:W3CDTF">2013-09-18T13:27:56Z</dcterms:modified>
</cp:coreProperties>
</file>