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4" r:id="rId6"/>
    <p:sldId id="265" r:id="rId7"/>
    <p:sldId id="266" r:id="rId8"/>
    <p:sldId id="267" r:id="rId9"/>
    <p:sldId id="268" r:id="rId10"/>
    <p:sldId id="27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4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0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3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5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3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5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6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3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45B0-56DB-4111-9FB8-FCBF677CC91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1E6-117E-401C-BD5D-0FBF7284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av.ru/articles/rus/2008/13.05/news/images/svaz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6956" y="1530146"/>
            <a:ext cx="8179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Государственное бюджетное дошкольное образовательное учреждение детский сад №109 общеразвивающего вида с приоритетным осуществлением деятельности по художественно-эстетическому развитию детей </a:t>
            </a:r>
            <a:endParaRPr lang="ru-RU" b="1" dirty="0" smtClean="0"/>
          </a:p>
          <a:p>
            <a:pPr algn="ctr"/>
            <a:r>
              <a:rPr lang="ru-RU" b="1" dirty="0" smtClean="0"/>
              <a:t>Адмиралтейского </a:t>
            </a:r>
            <a:r>
              <a:rPr lang="ru-RU" b="1" dirty="0"/>
              <a:t>района Санкт-Петербурга.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6236" y="3176044"/>
            <a:ext cx="8380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ПРЕЗЕНТАЦИЯ </a:t>
            </a:r>
          </a:p>
          <a:p>
            <a:pPr algn="ctr"/>
            <a:r>
              <a:rPr lang="ru-RU" sz="2400" b="1" dirty="0" smtClean="0"/>
              <a:t>ОСНОВНОЙ ОБРАЗОВАТЕЛЬНОЙ ПРОГРАММЫ ДОШКОЛЬНОГО ОБРАЗОВАНИЯ </a:t>
            </a:r>
          </a:p>
          <a:p>
            <a:endParaRPr lang="ru-RU" b="1" dirty="0" smtClean="0"/>
          </a:p>
          <a:p>
            <a:endParaRPr lang="ru-RU" b="1" dirty="0"/>
          </a:p>
          <a:p>
            <a:pPr algn="r"/>
            <a:r>
              <a:rPr lang="ru-RU" b="1" dirty="0" smtClean="0"/>
              <a:t>Составители:</a:t>
            </a:r>
          </a:p>
          <a:p>
            <a:pPr algn="r"/>
            <a:r>
              <a:rPr lang="ru-RU" i="1" dirty="0" smtClean="0"/>
              <a:t> заместитель заведующего Ермолаева И.А.</a:t>
            </a:r>
          </a:p>
          <a:p>
            <a:pPr algn="r"/>
            <a:r>
              <a:rPr lang="ru-RU" i="1" dirty="0" smtClean="0"/>
              <a:t>воспитатель Бубенчикова И.В.</a:t>
            </a:r>
          </a:p>
          <a:p>
            <a:endParaRPr lang="ru-RU" b="1" dirty="0" smtClean="0"/>
          </a:p>
          <a:p>
            <a:pPr algn="ctr"/>
            <a:r>
              <a:rPr lang="ru-RU" b="1" dirty="0" smtClean="0"/>
              <a:t>2014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11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40176" y="1099559"/>
            <a:ext cx="80861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Основные задачи </a:t>
            </a:r>
            <a:endParaRPr lang="ru-RU" sz="2000" b="1" u="sng" dirty="0" smtClean="0"/>
          </a:p>
          <a:p>
            <a:pPr algn="ctr"/>
            <a:r>
              <a:rPr lang="ru-RU" sz="2000" b="1" u="sng" dirty="0" smtClean="0"/>
              <a:t>взаимодействия педагогического коллектива с </a:t>
            </a:r>
            <a:r>
              <a:rPr lang="ru-RU" sz="2000" b="1" u="sng" dirty="0"/>
              <a:t>семьями </a:t>
            </a:r>
            <a:r>
              <a:rPr lang="ru-RU" sz="2000" b="1" u="sng" dirty="0" smtClean="0"/>
              <a:t>детей :</a:t>
            </a:r>
          </a:p>
          <a:p>
            <a:pPr algn="ctr"/>
            <a:endParaRPr lang="ru-RU" sz="2000" b="1" u="sng" dirty="0"/>
          </a:p>
          <a:p>
            <a:endParaRPr lang="ru-RU" sz="900" b="1" u="sng" dirty="0"/>
          </a:p>
          <a:p>
            <a:pPr marL="285750" lvl="0" indent="-285750">
              <a:buFontTx/>
              <a:buChar char="-"/>
            </a:pPr>
            <a:r>
              <a:rPr lang="ru-RU" b="1" dirty="0"/>
              <a:t>Познакомить родителей с особенностями социально-коммуникативного, познавательного,  речевого, художественно-эстетического и физического развития детей и адаптации их к условиям детского сада;</a:t>
            </a:r>
          </a:p>
          <a:p>
            <a:pPr marL="285750" lvl="0" indent="-285750">
              <a:buFontTx/>
              <a:buChar char="-"/>
            </a:pPr>
            <a:endParaRPr lang="ru-RU" sz="900" b="1" dirty="0"/>
          </a:p>
          <a:p>
            <a:pPr marL="285750" indent="-285750">
              <a:buFontTx/>
              <a:buChar char="-"/>
            </a:pPr>
            <a:r>
              <a:rPr lang="ru-RU" b="1" dirty="0"/>
              <a:t>Изучение отношения родителей и педагогов к различным вопросам обучения и    воспитания, условий организации деятельности в детском саду и семье;</a:t>
            </a:r>
          </a:p>
          <a:p>
            <a:pPr marL="285750" indent="-285750">
              <a:buFontTx/>
              <a:buChar char="-"/>
            </a:pPr>
            <a:endParaRPr lang="ru-RU" sz="900" b="1" dirty="0"/>
          </a:p>
          <a:p>
            <a:pPr marL="285750" indent="-285750">
              <a:buFontTx/>
              <a:buChar char="-"/>
            </a:pPr>
            <a:r>
              <a:rPr lang="ru-RU" b="1" dirty="0"/>
              <a:t>Создание в детском саду условий для разнообразного по содержанию и формам сотрудничества;</a:t>
            </a:r>
          </a:p>
          <a:p>
            <a:pPr marL="285750" indent="-285750">
              <a:buFontTx/>
              <a:buChar char="-"/>
            </a:pPr>
            <a:endParaRPr lang="ru-RU" sz="900" b="1" dirty="0"/>
          </a:p>
          <a:p>
            <a:pPr marL="285750" lvl="0" indent="-285750">
              <a:buFontTx/>
              <a:buChar char="-"/>
            </a:pPr>
            <a:r>
              <a:rPr lang="ru-RU" b="1" dirty="0"/>
              <a:t>Способствовать развитию партнерской позиции родителей в общении с ребенком, развитию положительной самооценки, уверенности в себе, познакомить родителей со способами развития самоконтроля и воспитания ответственности за свои действия и поступки.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391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5649" y="1267830"/>
            <a:ext cx="78412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 ОСВОЕНИЯ ПРОГРАММЫ </a:t>
            </a:r>
            <a:endParaRPr lang="ru-RU" b="1" dirty="0" smtClean="0"/>
          </a:p>
          <a:p>
            <a:endParaRPr lang="ru-RU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Результаты </a:t>
            </a:r>
            <a:r>
              <a:rPr lang="ru-RU" b="1" dirty="0" smtClean="0"/>
              <a:t>освоения Программы определены в виде целевых ориентиров</a:t>
            </a:r>
            <a:r>
              <a:rPr lang="ru-RU" b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Целевые ориентиры программы базируются на ФГОС ДО и целях, задачах, обозначенных в пояснительной записке</a:t>
            </a:r>
            <a:r>
              <a:rPr lang="ru-RU" b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Целевые ориентиры следует рассматривать как социально – нормативные возрастные характеристики возможных достижений ребенка. Это ориентир для педагогов и родителей, обозначающий направленность воспитательной деятельности взрослых.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84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3896" y="1472486"/>
            <a:ext cx="83801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Основная образовательная программа дошкольного образования ГБДОУ № 109  (Программа) разработана на основе :</a:t>
            </a:r>
          </a:p>
          <a:p>
            <a:pPr marL="285750" indent="-285750">
              <a:buFontTx/>
              <a:buChar char="-"/>
            </a:pPr>
            <a:endParaRPr lang="ru-RU" sz="16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/>
              <a:t>Закона Российской Федерации «Об образовании в Российской Федерации» п.6 ст.12 ФЗ от 29. 12. 2012 г.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/>
              <a:t>Федерального государственного стандарта дошкольного образования, утвержденного приказом Министерства образования и науки РФ от 17.10 2013 г. № 1155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/>
              <a:t> Порядка организации и осуществления образовательной деятельности по основным                                  образовательным программам дошкольного образования, утвержденного приказом Министерства образования и науки РФ от 30.08. 2013 № 1014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 err="1" smtClean="0"/>
              <a:t>Санитарно</a:t>
            </a:r>
            <a:r>
              <a:rPr lang="ru-RU" sz="1600" b="1" dirty="0" smtClean="0"/>
              <a:t> – эпидемиологических  правил и нормативов </a:t>
            </a:r>
            <a:r>
              <a:rPr lang="ru-RU" sz="1600" b="1" dirty="0" err="1" smtClean="0"/>
              <a:t>СанПин</a:t>
            </a:r>
            <a:r>
              <a:rPr lang="ru-RU" sz="1600" b="1" dirty="0" smtClean="0"/>
              <a:t> 2.4.1.3049 -13, утвержденных постановлением главного государственного врача РФ от 15 мая 2013 № 26, зарегистрированным Минюстом России 29 мая 2013 года № </a:t>
            </a:r>
            <a:r>
              <a:rPr lang="ru-RU" sz="1600" b="1" dirty="0" smtClean="0"/>
              <a:t>28564</a:t>
            </a: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251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3896" y="1472486"/>
            <a:ext cx="83801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Основная образовательная программа дошкольного образования ГБДОУ № 109  (Программа) разработана на основе :</a:t>
            </a:r>
          </a:p>
          <a:p>
            <a:pPr marL="285750" indent="-285750">
              <a:buFontTx/>
              <a:buChar char="-"/>
            </a:pPr>
            <a:endParaRPr lang="ru-RU" sz="16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u="sng" dirty="0" smtClean="0"/>
              <a:t>Обязательная часть Программы </a:t>
            </a:r>
            <a:r>
              <a:rPr lang="ru-RU" sz="1600" b="1" dirty="0" smtClean="0"/>
              <a:t>-  в соответствии с содержанием </a:t>
            </a:r>
            <a:r>
              <a:rPr lang="ru-RU" sz="1600" b="1" dirty="0" smtClean="0"/>
              <a:t>примерной основной образовательной программы дошкольного образования «Детство» под редакцией Т.И. Бабаевой, А.Г. Гогоберидзе, О.В. Солнцевой, 2014 г</a:t>
            </a:r>
            <a:r>
              <a:rPr lang="ru-RU" sz="1600" b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u="sng" dirty="0" smtClean="0"/>
              <a:t>Часть программы, формируемая участниками образовательных отношений </a:t>
            </a:r>
            <a:r>
              <a:rPr lang="ru-RU" sz="1600" b="1" dirty="0" smtClean="0"/>
              <a:t>– в соответствии с содержанием парциальных программ и методических пособий: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/>
              <a:t>«Театр – Творчество – Дети» Н.Ф. Сорокиной, 2002 г.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/>
              <a:t>«Кукольный театр для самых маленьких»</a:t>
            </a:r>
            <a:r>
              <a:rPr lang="ru-RU" sz="1600" b="1" dirty="0"/>
              <a:t> Н.Ф. Сорокиной, </a:t>
            </a:r>
            <a:r>
              <a:rPr lang="ru-RU" sz="1600" b="1" dirty="0" smtClean="0"/>
              <a:t>Л.Г. </a:t>
            </a:r>
            <a:r>
              <a:rPr lang="ru-RU" sz="1600" b="1" dirty="0" err="1" smtClean="0"/>
              <a:t>Миланович</a:t>
            </a:r>
            <a:r>
              <a:rPr lang="ru-RU" sz="1600" b="1" dirty="0" smtClean="0"/>
              <a:t>, 2009 г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/>
              <a:t>«Арт-фантазия» Э.Г. Чуриловой, 2001 г.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/>
              <a:t>«Театрализованные занятия в детском саду» М.Д. </a:t>
            </a:r>
            <a:r>
              <a:rPr lang="ru-RU" sz="1600" b="1" dirty="0" err="1" smtClean="0"/>
              <a:t>Маханёвой</a:t>
            </a:r>
            <a:r>
              <a:rPr lang="ru-RU" sz="1600" b="1" dirty="0" smtClean="0"/>
              <a:t>, 2001 г.</a:t>
            </a:r>
          </a:p>
          <a:p>
            <a:pPr>
              <a:lnSpc>
                <a:spcPct val="150000"/>
              </a:lnSpc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51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1238" y="1073917"/>
            <a:ext cx="77500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ПРОГРАММА:</a:t>
            </a:r>
          </a:p>
          <a:p>
            <a:pPr algn="ctr"/>
            <a:endParaRPr lang="ru-RU" sz="14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сформирована как программа  обогащённого развития детей дошкольного возраста, обеспечивающая единый процесс социализации-индивидуализации личности через осознание ребёнком своих потребностей, возможностей и способностей;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Охватывает возрастные периоды физического и психического развития детей от 2 до 7 лет;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Определяет комплекс основных характеристик образования (объем, содержание и планируемые результаты в виде целевых ориентиров);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Предусматривает решение программных образовательных задач в совместной деятельности взрослого  и детей и самостоятельной деятельности дошкольников не только в рамках образовательной деятельности, но и при проведении режимных моментов на адекватных возрасту формах работы с детьми, с учётом индивидуальных психологических и физиологических особенностей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41680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7654" y="872411"/>
            <a:ext cx="8057267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СТРУКТУРА ПРОГРАММЫ:</a:t>
            </a:r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В соответствии с требованиями ФГОС ДО Программа состоит из обязательной и вариативной части, обе части являются взаимодополняющими и необходимыми;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Обязательная часть обеспечивает комплексное развитие детей во всех пяти взаимодополняющих образовательных областях (социально-коммуникативное развитие, познавательное развитие, речевое развитие, физическое развитие, художественно-эстетическое развитие)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8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/>
              <a:t>В вариативной части представлены выбранные парциальные программы, технологии, формы организации образовательной работы по художественно-эстетическому развитию дошкольников.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32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30555" y="1541470"/>
            <a:ext cx="80957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ЦЕЛЬ ПРОГРАММЫ:</a:t>
            </a:r>
          </a:p>
          <a:p>
            <a:pPr>
              <a:lnSpc>
                <a:spcPct val="150000"/>
              </a:lnSpc>
            </a:pPr>
            <a:endParaRPr lang="ru-RU" sz="800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Создание в детском саду индивидуальных возможностей для развития способностей, широкого взаимодействия с миром, активного </a:t>
            </a:r>
            <a:r>
              <a:rPr lang="ru-RU" b="1" dirty="0" err="1" smtClean="0"/>
              <a:t>практикования</a:t>
            </a:r>
            <a:r>
              <a:rPr lang="ru-RU" b="1" dirty="0" smtClean="0"/>
              <a:t> в разных видах деятельности, творческой самореализации.</a:t>
            </a:r>
          </a:p>
          <a:p>
            <a:pPr algn="just">
              <a:lnSpc>
                <a:spcPct val="150000"/>
              </a:lnSpc>
            </a:pPr>
            <a:endParaRPr lang="ru-RU" sz="1400" b="1" dirty="0"/>
          </a:p>
          <a:p>
            <a:pPr algn="just">
              <a:lnSpc>
                <a:spcPct val="150000"/>
              </a:lnSpc>
            </a:pPr>
            <a:r>
              <a:rPr lang="ru-RU" b="1" i="1" dirty="0" smtClean="0"/>
              <a:t>Программа направлена на развитие самостоятельности, познавательной и коммуникативной активности, социальной уверенности и ценностных ориентаций, определяющих поведение, деятельность и отношение ребёнка к миру</a:t>
            </a:r>
          </a:p>
        </p:txBody>
      </p:sp>
    </p:spTree>
    <p:extLst>
      <p:ext uri="{BB962C8B-B14F-4D97-AF65-F5344CB8AC3E}">
        <p14:creationId xmlns:p14="http://schemas.microsoft.com/office/powerpoint/2010/main" val="42357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3895" y="872411"/>
            <a:ext cx="823829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ЗАДАЧИ ПРОГРАММЫ направлены на:</a:t>
            </a:r>
          </a:p>
          <a:p>
            <a:pPr algn="ctr"/>
            <a:endParaRPr lang="ru-RU" sz="2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Охрану </a:t>
            </a:r>
            <a:r>
              <a:rPr lang="ru-RU" dirty="0"/>
              <a:t>и укрепление физического и психического здоровья детей, в том числе их эмоционального благополучия</a:t>
            </a:r>
            <a:r>
              <a:rPr lang="ru-RU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/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</a:t>
            </a:r>
            <a:r>
              <a:rPr lang="ru-RU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/>
              <a:t>обеспечение преемственности целей, задач и содержания образования, реализуемых в рамках образовательных программ дошкольного и начального общего образования</a:t>
            </a:r>
            <a:r>
              <a:rPr lang="ru-RU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/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</a:t>
            </a:r>
            <a:r>
              <a:rPr lang="ru-RU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/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55354" y="1210617"/>
            <a:ext cx="82672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ЗАДАЧИ ПРОГРАММЫ направлены на: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 и способностей детей;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Картинка 1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5" y="272336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 rot="16200000" flipH="1">
            <a:off x="3996531" y="189707"/>
            <a:ext cx="4897437" cy="4895850"/>
            <a:chOff x="249" y="119"/>
            <a:chExt cx="3992" cy="399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79388" y="1700213"/>
            <a:ext cx="4897437" cy="4895850"/>
            <a:chOff x="249" y="119"/>
            <a:chExt cx="3992" cy="3991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296" y="3974"/>
              <a:ext cx="3945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400000">
              <a:off x="-1656" y="2024"/>
              <a:ext cx="3946" cy="136"/>
            </a:xfrm>
            <a:prstGeom prst="rightArrow">
              <a:avLst>
                <a:gd name="adj1" fmla="val 50000"/>
                <a:gd name="adj2" fmla="val 725368"/>
              </a:avLst>
            </a:prstGeom>
            <a:gradFill rotWithShape="1">
              <a:gsLst>
                <a:gs pos="0">
                  <a:srgbClr val="825600"/>
                </a:gs>
                <a:gs pos="6500">
                  <a:srgbClr val="FFA800"/>
                </a:gs>
                <a:gs pos="14000">
                  <a:srgbClr val="825600"/>
                </a:gs>
                <a:gs pos="21500">
                  <a:srgbClr val="FFA800"/>
                </a:gs>
                <a:gs pos="29000">
                  <a:srgbClr val="825600"/>
                </a:gs>
                <a:gs pos="36000">
                  <a:srgbClr val="FFA800"/>
                </a:gs>
                <a:gs pos="43500">
                  <a:srgbClr val="825600"/>
                </a:gs>
                <a:gs pos="50000">
                  <a:srgbClr val="FFA800"/>
                </a:gs>
                <a:gs pos="56500">
                  <a:srgbClr val="825600"/>
                </a:gs>
                <a:gs pos="64000">
                  <a:srgbClr val="FFA800"/>
                </a:gs>
                <a:gs pos="71000">
                  <a:srgbClr val="825600"/>
                </a:gs>
                <a:gs pos="78501">
                  <a:srgbClr val="FFA800"/>
                </a:gs>
                <a:gs pos="86000">
                  <a:srgbClr val="825600"/>
                </a:gs>
                <a:gs pos="93500">
                  <a:srgbClr val="FFA800"/>
                </a:gs>
                <a:gs pos="100000">
                  <a:srgbClr val="825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2375" y="1114947"/>
            <a:ext cx="815396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НАПРАВЛЕНИЯ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ВЗАИМОДЕЙСТВИЯ </a:t>
            </a:r>
            <a:r>
              <a:rPr lang="ru-RU" b="1" dirty="0" smtClean="0"/>
              <a:t>ПЕДАГОГИЧЕСКОГО КОЛЛЕКТИВА С СЕМЬЯМИ ДЕТЕЙ :</a:t>
            </a:r>
          </a:p>
          <a:p>
            <a:pPr algn="ctr"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sz="1600" b="1" dirty="0" smtClean="0"/>
              <a:t>Одним </a:t>
            </a:r>
            <a:r>
              <a:rPr lang="ru-RU" sz="1600" b="1" dirty="0"/>
              <a:t>из важных принципов технологии реализации </a:t>
            </a:r>
            <a:r>
              <a:rPr lang="ru-RU" sz="1600" b="1" dirty="0" smtClean="0"/>
              <a:t>Программы является </a:t>
            </a:r>
            <a:r>
              <a:rPr lang="ru-RU" sz="1600" b="1" dirty="0"/>
              <a:t>совместное с родителями воспитание и развитие дошкольников, вовлечение родителей в образовательный процесс </a:t>
            </a:r>
            <a:r>
              <a:rPr lang="ru-RU" sz="1600" b="1" dirty="0" smtClean="0"/>
              <a:t>детского сада. </a:t>
            </a: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8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Педагогический мониторинг;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Педагогическая поддержка;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Педагогическое образование родителей;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/>
              <a:t>Совместная </a:t>
            </a:r>
            <a:r>
              <a:rPr lang="ru-RU" sz="1600" b="1" dirty="0"/>
              <a:t>деятельность педагогического коллектива с семьями детей </a:t>
            </a:r>
            <a:endParaRPr lang="ru-RU" sz="1600" b="1" dirty="0" smtClean="0"/>
          </a:p>
          <a:p>
            <a:pPr marL="285750" indent="-285750">
              <a:buFontTx/>
              <a:buChar char="-"/>
            </a:pPr>
            <a:endParaRPr lang="ru-RU" sz="1600" b="1" dirty="0" smtClean="0"/>
          </a:p>
          <a:p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1238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960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14</cp:revision>
  <dcterms:created xsi:type="dcterms:W3CDTF">2015-02-26T17:03:22Z</dcterms:created>
  <dcterms:modified xsi:type="dcterms:W3CDTF">2015-02-27T16:36:46Z</dcterms:modified>
</cp:coreProperties>
</file>