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51" r:id="rId2"/>
    <p:sldId id="352" r:id="rId3"/>
    <p:sldId id="320" r:id="rId4"/>
    <p:sldId id="321" r:id="rId5"/>
    <p:sldId id="322" r:id="rId6"/>
    <p:sldId id="323" r:id="rId7"/>
    <p:sldId id="324" r:id="rId8"/>
    <p:sldId id="353" r:id="rId9"/>
    <p:sldId id="312" r:id="rId10"/>
    <p:sldId id="318"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003300"/>
    <a:srgbClr val="0000CC"/>
    <a:srgbClr val="6699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4660"/>
  </p:normalViewPr>
  <p:slideViewPr>
    <p:cSldViewPr>
      <p:cViewPr varScale="1">
        <p:scale>
          <a:sx n="109" d="100"/>
          <a:sy n="109" d="100"/>
        </p:scale>
        <p:origin x="1722"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382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2A75F8-03D1-4C5C-9FE1-8736D6EDDC30}" type="datetimeFigureOut">
              <a:rPr lang="ru-RU" smtClean="0"/>
              <a:t>28.10.2019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50BD34-04C7-47AD-9F12-440735BA394D}" type="slidenum">
              <a:rPr lang="ru-RU" smtClean="0"/>
              <a:t>‹#›</a:t>
            </a:fld>
            <a:endParaRPr lang="ru-RU"/>
          </a:p>
        </p:txBody>
      </p:sp>
    </p:spTree>
    <p:extLst>
      <p:ext uri="{BB962C8B-B14F-4D97-AF65-F5344CB8AC3E}">
        <p14:creationId xmlns:p14="http://schemas.microsoft.com/office/powerpoint/2010/main" val="1208772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noProof="0"/>
          </a:p>
        </p:txBody>
      </p:sp>
      <p:sp>
        <p:nvSpPr>
          <p:cNvPr id="4" name="Slide Number Placeholder 3"/>
          <p:cNvSpPr>
            <a:spLocks noGrp="1"/>
          </p:cNvSpPr>
          <p:nvPr>
            <p:ph type="sldNum" sz="quarter" idx="10"/>
          </p:nvPr>
        </p:nvSpPr>
        <p:spPr/>
        <p:txBody>
          <a:bodyPr/>
          <a:lstStyle/>
          <a:p>
            <a:fld id="{B64ED559-CAD0-44E7-B268-648A2643B326}" type="slidenum">
              <a:rPr lang="en-US" smtClean="0"/>
              <a:pPr/>
              <a:t>2</a:t>
            </a:fld>
            <a:endParaRPr lang="en-US"/>
          </a:p>
        </p:txBody>
      </p:sp>
    </p:spTree>
    <p:extLst>
      <p:ext uri="{BB962C8B-B14F-4D97-AF65-F5344CB8AC3E}">
        <p14:creationId xmlns:p14="http://schemas.microsoft.com/office/powerpoint/2010/main" val="620899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noProof="0"/>
          </a:p>
        </p:txBody>
      </p:sp>
      <p:sp>
        <p:nvSpPr>
          <p:cNvPr id="4" name="Slide Number Placeholder 3"/>
          <p:cNvSpPr>
            <a:spLocks noGrp="1"/>
          </p:cNvSpPr>
          <p:nvPr>
            <p:ph type="sldNum" sz="quarter" idx="10"/>
          </p:nvPr>
        </p:nvSpPr>
        <p:spPr/>
        <p:txBody>
          <a:bodyPr/>
          <a:lstStyle/>
          <a:p>
            <a:fld id="{B64ED559-CAD0-44E7-B268-648A2643B326}"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noProof="0"/>
          </a:p>
        </p:txBody>
      </p:sp>
      <p:sp>
        <p:nvSpPr>
          <p:cNvPr id="4" name="Slide Number Placeholder 3"/>
          <p:cNvSpPr>
            <a:spLocks noGrp="1"/>
          </p:cNvSpPr>
          <p:nvPr>
            <p:ph type="sldNum" sz="quarter" idx="10"/>
          </p:nvPr>
        </p:nvSpPr>
        <p:spPr/>
        <p:txBody>
          <a:bodyPr/>
          <a:lstStyle/>
          <a:p>
            <a:fld id="{B64ED559-CAD0-44E7-B268-648A2643B326}"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noProof="0"/>
          </a:p>
        </p:txBody>
      </p:sp>
      <p:sp>
        <p:nvSpPr>
          <p:cNvPr id="4" name="Slide Number Placeholder 3"/>
          <p:cNvSpPr>
            <a:spLocks noGrp="1"/>
          </p:cNvSpPr>
          <p:nvPr>
            <p:ph type="sldNum" sz="quarter" idx="10"/>
          </p:nvPr>
        </p:nvSpPr>
        <p:spPr/>
        <p:txBody>
          <a:bodyPr/>
          <a:lstStyle/>
          <a:p>
            <a:fld id="{B64ED559-CAD0-44E7-B268-648A2643B326}"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noProof="0" dirty="0"/>
          </a:p>
        </p:txBody>
      </p:sp>
      <p:sp>
        <p:nvSpPr>
          <p:cNvPr id="4" name="Slide Number Placeholder 3"/>
          <p:cNvSpPr>
            <a:spLocks noGrp="1"/>
          </p:cNvSpPr>
          <p:nvPr>
            <p:ph type="sldNum" sz="quarter" idx="10"/>
          </p:nvPr>
        </p:nvSpPr>
        <p:spPr/>
        <p:txBody>
          <a:bodyPr/>
          <a:lstStyle/>
          <a:p>
            <a:fld id="{B64ED559-CAD0-44E7-B268-648A2643B326}"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noProof="0"/>
          </a:p>
        </p:txBody>
      </p:sp>
      <p:sp>
        <p:nvSpPr>
          <p:cNvPr id="4" name="Slide Number Placeholder 3"/>
          <p:cNvSpPr>
            <a:spLocks noGrp="1"/>
          </p:cNvSpPr>
          <p:nvPr>
            <p:ph type="sldNum" sz="quarter" idx="10"/>
          </p:nvPr>
        </p:nvSpPr>
        <p:spPr/>
        <p:txBody>
          <a:bodyPr/>
          <a:lstStyle/>
          <a:p>
            <a:fld id="{B64ED559-CAD0-44E7-B268-648A2643B326}"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noProof="0"/>
          </a:p>
        </p:txBody>
      </p:sp>
      <p:sp>
        <p:nvSpPr>
          <p:cNvPr id="4" name="Slide Number Placeholder 3"/>
          <p:cNvSpPr>
            <a:spLocks noGrp="1"/>
          </p:cNvSpPr>
          <p:nvPr>
            <p:ph type="sldNum" sz="quarter" idx="10"/>
          </p:nvPr>
        </p:nvSpPr>
        <p:spPr/>
        <p:txBody>
          <a:bodyPr/>
          <a:lstStyle/>
          <a:p>
            <a:fld id="{B64ED559-CAD0-44E7-B268-648A2643B326}" type="slidenum">
              <a:rPr lang="en-US" smtClean="0"/>
              <a:pPr/>
              <a:t>8</a:t>
            </a:fld>
            <a:endParaRPr lang="en-US"/>
          </a:p>
        </p:txBody>
      </p:sp>
    </p:spTree>
    <p:extLst>
      <p:ext uri="{BB962C8B-B14F-4D97-AF65-F5344CB8AC3E}">
        <p14:creationId xmlns:p14="http://schemas.microsoft.com/office/powerpoint/2010/main" val="2247031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D250BD34-04C7-47AD-9F12-440735BA394D}" type="slidenum">
              <a:rPr lang="ru-RU" smtClean="0"/>
              <a:t>9</a:t>
            </a:fld>
            <a:endParaRPr lang="ru-RU"/>
          </a:p>
        </p:txBody>
      </p:sp>
    </p:spTree>
    <p:extLst>
      <p:ext uri="{BB962C8B-B14F-4D97-AF65-F5344CB8AC3E}">
        <p14:creationId xmlns:p14="http://schemas.microsoft.com/office/powerpoint/2010/main" val="2836494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D250BD34-04C7-47AD-9F12-440735BA394D}" type="slidenum">
              <a:rPr lang="ru-RU" smtClean="0"/>
              <a:t>10</a:t>
            </a:fld>
            <a:endParaRPr lang="ru-RU"/>
          </a:p>
        </p:txBody>
      </p:sp>
    </p:spTree>
    <p:extLst>
      <p:ext uri="{BB962C8B-B14F-4D97-AF65-F5344CB8AC3E}">
        <p14:creationId xmlns:p14="http://schemas.microsoft.com/office/powerpoint/2010/main" val="1808908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9D6307F0-D6FC-4CFE-A0AD-AC4A90A4E246}" type="datetimeFigureOut">
              <a:rPr lang="ru-RU"/>
              <a:pPr>
                <a:defRPr/>
              </a:pPr>
              <a:t>28.10.2019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C3CC189-E0AC-4F14-85D3-97A4D28FE967}" type="slidenum">
              <a:rPr lang="ru-RU"/>
              <a:pPr>
                <a:defRPr/>
              </a:pPr>
              <a:t>‹#›</a:t>
            </a:fld>
            <a:endParaRPr lang="ru-RU"/>
          </a:p>
        </p:txBody>
      </p:sp>
    </p:spTree>
    <p:extLst>
      <p:ext uri="{BB962C8B-B14F-4D97-AF65-F5344CB8AC3E}">
        <p14:creationId xmlns:p14="http://schemas.microsoft.com/office/powerpoint/2010/main" val="2227320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18505F6-5E03-455E-89F6-0B59434D7AC5}" type="datetimeFigureOut">
              <a:rPr lang="ru-RU"/>
              <a:pPr>
                <a:defRPr/>
              </a:pPr>
              <a:t>28.10.2019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E756690-1871-41B9-A9FD-AB4CDB80C7A7}" type="slidenum">
              <a:rPr lang="ru-RU"/>
              <a:pPr>
                <a:defRPr/>
              </a:pPr>
              <a:t>‹#›</a:t>
            </a:fld>
            <a:endParaRPr lang="ru-RU"/>
          </a:p>
        </p:txBody>
      </p:sp>
    </p:spTree>
    <p:extLst>
      <p:ext uri="{BB962C8B-B14F-4D97-AF65-F5344CB8AC3E}">
        <p14:creationId xmlns:p14="http://schemas.microsoft.com/office/powerpoint/2010/main" val="2824373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9A10014-67BD-4A99-B3A6-623E74409F83}" type="datetimeFigureOut">
              <a:rPr lang="ru-RU"/>
              <a:pPr>
                <a:defRPr/>
              </a:pPr>
              <a:t>28.10.2019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EB85A71-1BF3-481F-8254-04503E0777D2}" type="slidenum">
              <a:rPr lang="ru-RU"/>
              <a:pPr>
                <a:defRPr/>
              </a:pPr>
              <a:t>‹#›</a:t>
            </a:fld>
            <a:endParaRPr lang="ru-RU"/>
          </a:p>
        </p:txBody>
      </p:sp>
    </p:spTree>
    <p:extLst>
      <p:ext uri="{BB962C8B-B14F-4D97-AF65-F5344CB8AC3E}">
        <p14:creationId xmlns:p14="http://schemas.microsoft.com/office/powerpoint/2010/main" val="26817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FF9CBC2-C1B6-444E-A56A-6D19EECB4B46}" type="datetimeFigureOut">
              <a:rPr lang="ru-RU"/>
              <a:pPr>
                <a:defRPr/>
              </a:pPr>
              <a:t>28.10.2019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B2B45CD-2B32-44B7-9DDE-08648FD5CCFB}" type="slidenum">
              <a:rPr lang="ru-RU"/>
              <a:pPr>
                <a:defRPr/>
              </a:pPr>
              <a:t>‹#›</a:t>
            </a:fld>
            <a:endParaRPr lang="ru-RU"/>
          </a:p>
        </p:txBody>
      </p:sp>
    </p:spTree>
    <p:extLst>
      <p:ext uri="{BB962C8B-B14F-4D97-AF65-F5344CB8AC3E}">
        <p14:creationId xmlns:p14="http://schemas.microsoft.com/office/powerpoint/2010/main" val="630803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00CD004C-284F-4FDB-BA9F-63B3C1255AD6}" type="datetimeFigureOut">
              <a:rPr lang="ru-RU"/>
              <a:pPr>
                <a:defRPr/>
              </a:pPr>
              <a:t>28.10.2019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9D9F28E-98AE-4FAA-9780-13967D3FAFB8}" type="slidenum">
              <a:rPr lang="ru-RU"/>
              <a:pPr>
                <a:defRPr/>
              </a:pPr>
              <a:t>‹#›</a:t>
            </a:fld>
            <a:endParaRPr lang="ru-RU"/>
          </a:p>
        </p:txBody>
      </p:sp>
    </p:spTree>
    <p:extLst>
      <p:ext uri="{BB962C8B-B14F-4D97-AF65-F5344CB8AC3E}">
        <p14:creationId xmlns:p14="http://schemas.microsoft.com/office/powerpoint/2010/main" val="3516078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73203A9A-CE93-42FF-9B5D-78712C1EA0EA}" type="datetimeFigureOut">
              <a:rPr lang="ru-RU"/>
              <a:pPr>
                <a:defRPr/>
              </a:pPr>
              <a:t>28.10.2019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A9259C1-C944-4ADD-BA8E-807B3376CC26}" type="slidenum">
              <a:rPr lang="ru-RU"/>
              <a:pPr>
                <a:defRPr/>
              </a:pPr>
              <a:t>‹#›</a:t>
            </a:fld>
            <a:endParaRPr lang="ru-RU"/>
          </a:p>
        </p:txBody>
      </p:sp>
    </p:spTree>
    <p:extLst>
      <p:ext uri="{BB962C8B-B14F-4D97-AF65-F5344CB8AC3E}">
        <p14:creationId xmlns:p14="http://schemas.microsoft.com/office/powerpoint/2010/main" val="533447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F09EF558-0D27-4D58-8348-A660DA1E7418}" type="datetimeFigureOut">
              <a:rPr lang="ru-RU"/>
              <a:pPr>
                <a:defRPr/>
              </a:pPr>
              <a:t>28.10.2019</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8D09EFBD-F374-4FAD-B004-A3387DE7872A}" type="slidenum">
              <a:rPr lang="ru-RU"/>
              <a:pPr>
                <a:defRPr/>
              </a:pPr>
              <a:t>‹#›</a:t>
            </a:fld>
            <a:endParaRPr lang="ru-RU"/>
          </a:p>
        </p:txBody>
      </p:sp>
    </p:spTree>
    <p:extLst>
      <p:ext uri="{BB962C8B-B14F-4D97-AF65-F5344CB8AC3E}">
        <p14:creationId xmlns:p14="http://schemas.microsoft.com/office/powerpoint/2010/main" val="2483055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E2322731-FF63-417D-BF43-AB43357E5916}" type="datetimeFigureOut">
              <a:rPr lang="ru-RU"/>
              <a:pPr>
                <a:defRPr/>
              </a:pPr>
              <a:t>28.10.2019</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254BC7C9-439F-4226-B732-5D0BE47AA349}" type="slidenum">
              <a:rPr lang="ru-RU"/>
              <a:pPr>
                <a:defRPr/>
              </a:pPr>
              <a:t>‹#›</a:t>
            </a:fld>
            <a:endParaRPr lang="ru-RU"/>
          </a:p>
        </p:txBody>
      </p:sp>
    </p:spTree>
    <p:extLst>
      <p:ext uri="{BB962C8B-B14F-4D97-AF65-F5344CB8AC3E}">
        <p14:creationId xmlns:p14="http://schemas.microsoft.com/office/powerpoint/2010/main" val="3674159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FCCB775E-80D5-4EFD-B5BA-91A8759CAFC9}" type="datetimeFigureOut">
              <a:rPr lang="ru-RU"/>
              <a:pPr>
                <a:defRPr/>
              </a:pPr>
              <a:t>28.10.2019</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E21644BA-E582-4D3C-89FC-0C6B60C25C03}" type="slidenum">
              <a:rPr lang="ru-RU"/>
              <a:pPr>
                <a:defRPr/>
              </a:pPr>
              <a:t>‹#›</a:t>
            </a:fld>
            <a:endParaRPr lang="ru-RU"/>
          </a:p>
        </p:txBody>
      </p:sp>
    </p:spTree>
    <p:extLst>
      <p:ext uri="{BB962C8B-B14F-4D97-AF65-F5344CB8AC3E}">
        <p14:creationId xmlns:p14="http://schemas.microsoft.com/office/powerpoint/2010/main" val="3270613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57AAC56-B008-4486-9634-B3200B3C6A47}" type="datetimeFigureOut">
              <a:rPr lang="ru-RU"/>
              <a:pPr>
                <a:defRPr/>
              </a:pPr>
              <a:t>28.10.2019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3032FCF-86E6-4BE8-AFDD-95B69433C48F}" type="slidenum">
              <a:rPr lang="ru-RU"/>
              <a:pPr>
                <a:defRPr/>
              </a:pPr>
              <a:t>‹#›</a:t>
            </a:fld>
            <a:endParaRPr lang="ru-RU"/>
          </a:p>
        </p:txBody>
      </p:sp>
    </p:spTree>
    <p:extLst>
      <p:ext uri="{BB962C8B-B14F-4D97-AF65-F5344CB8AC3E}">
        <p14:creationId xmlns:p14="http://schemas.microsoft.com/office/powerpoint/2010/main" val="592955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B9A69CE-6866-4DC5-AE85-0B8BF493F09B}" type="datetimeFigureOut">
              <a:rPr lang="ru-RU"/>
              <a:pPr>
                <a:defRPr/>
              </a:pPr>
              <a:t>28.10.2019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CF02314-5871-427B-842B-263D675D74F2}" type="slidenum">
              <a:rPr lang="ru-RU"/>
              <a:pPr>
                <a:defRPr/>
              </a:pPr>
              <a:t>‹#›</a:t>
            </a:fld>
            <a:endParaRPr lang="ru-RU"/>
          </a:p>
        </p:txBody>
      </p:sp>
    </p:spTree>
    <p:extLst>
      <p:ext uri="{BB962C8B-B14F-4D97-AF65-F5344CB8AC3E}">
        <p14:creationId xmlns:p14="http://schemas.microsoft.com/office/powerpoint/2010/main" val="2199106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EF48AD0-1D67-47DC-A1BF-8B8FB5C316BC}" type="datetimeFigureOut">
              <a:rPr lang="ru-RU"/>
              <a:pPr>
                <a:defRPr/>
              </a:pPr>
              <a:t>28.10.2019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50B421D-5A9C-4437-AD20-6F6FAF64A86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videouroki.net/blog/informatika/"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interneturok.ru/subject/informatika" TargetMode="External"/><Relationship Id="rId5" Type="http://schemas.openxmlformats.org/officeDocument/2006/relationships/hyperlink" Target="http://fgosikt.blogspot.com/p/blog-page_10.html" TargetMode="External"/><Relationship Id="rId4" Type="http://schemas.openxmlformats.org/officeDocument/2006/relationships/hyperlink" Target="http://olhovkamatematikainformatika.blogspot.com/p/7.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Victoria\Мои документы\Заготовки презентации 1\66-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2"/>
          <p:cNvSpPr txBox="1">
            <a:spLocks noChangeArrowheads="1"/>
          </p:cNvSpPr>
          <p:nvPr/>
        </p:nvSpPr>
        <p:spPr bwMode="auto">
          <a:xfrm>
            <a:off x="467539" y="1772816"/>
            <a:ext cx="828469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sz="4800" b="1" dirty="0" smtClean="0">
                <a:solidFill>
                  <a:srgbClr val="002060"/>
                </a:solidFill>
                <a:latin typeface="+mj-lt"/>
                <a:cs typeface="Times New Roman" pitchFamily="18" charset="0"/>
              </a:rPr>
              <a:t>Методика </a:t>
            </a:r>
            <a:r>
              <a:rPr lang="ru-RU" sz="4800" b="1" dirty="0">
                <a:solidFill>
                  <a:srgbClr val="002060"/>
                </a:solidFill>
                <a:latin typeface="+mj-lt"/>
                <a:cs typeface="Times New Roman" pitchFamily="18" charset="0"/>
              </a:rPr>
              <a:t>перспективно- опережающего обучения на уроках информатики </a:t>
            </a:r>
            <a:endParaRPr lang="ru-RU" sz="4800" dirty="0">
              <a:solidFill>
                <a:srgbClr val="002060"/>
              </a:solidFill>
              <a:latin typeface="+mj-lt"/>
              <a:cs typeface="Times New Roman" pitchFamily="18" charset="0"/>
            </a:endParaRPr>
          </a:p>
        </p:txBody>
      </p:sp>
      <p:sp>
        <p:nvSpPr>
          <p:cNvPr id="2" name="Прямоугольник 1"/>
          <p:cNvSpPr/>
          <p:nvPr/>
        </p:nvSpPr>
        <p:spPr>
          <a:xfrm>
            <a:off x="2843808" y="5530790"/>
            <a:ext cx="5764406" cy="646331"/>
          </a:xfrm>
          <a:prstGeom prst="rect">
            <a:avLst/>
          </a:prstGeom>
        </p:spPr>
        <p:txBody>
          <a:bodyPr wrap="square">
            <a:spAutoFit/>
          </a:bodyPr>
          <a:lstStyle/>
          <a:p>
            <a:pPr algn="r" defTabSz="836613" eaLnBrk="1" hangingPunct="1"/>
            <a:r>
              <a:rPr lang="ru-RU" dirty="0">
                <a:solidFill>
                  <a:schemeClr val="accent1">
                    <a:lumMod val="75000"/>
                  </a:schemeClr>
                </a:solidFill>
              </a:rPr>
              <a:t>презентация подготовлена </a:t>
            </a:r>
          </a:p>
          <a:p>
            <a:pPr algn="r" eaLnBrk="1" hangingPunct="1"/>
            <a:r>
              <a:rPr lang="ru-RU" dirty="0">
                <a:solidFill>
                  <a:schemeClr val="accent1">
                    <a:lumMod val="75000"/>
                  </a:schemeClr>
                </a:solidFill>
              </a:rPr>
              <a:t>методистом </a:t>
            </a:r>
            <a:r>
              <a:rPr lang="ru-RU" dirty="0" smtClean="0">
                <a:solidFill>
                  <a:schemeClr val="accent1">
                    <a:lumMod val="75000"/>
                  </a:schemeClr>
                </a:solidFill>
              </a:rPr>
              <a:t>Соболевой </a:t>
            </a:r>
            <a:r>
              <a:rPr lang="ru-RU" dirty="0">
                <a:solidFill>
                  <a:schemeClr val="accent1">
                    <a:lumMod val="75000"/>
                  </a:schemeClr>
                </a:solidFill>
              </a:rPr>
              <a:t>Л. А.</a:t>
            </a:r>
          </a:p>
        </p:txBody>
      </p:sp>
    </p:spTree>
    <p:extLst>
      <p:ext uri="{BB962C8B-B14F-4D97-AF65-F5344CB8AC3E}">
        <p14:creationId xmlns:p14="http://schemas.microsoft.com/office/powerpoint/2010/main" val="3291083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Victoria\Мои документы\Заготовки презентации 1\66-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929"/>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575444" y="2321632"/>
            <a:ext cx="80724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sz="4800" b="1" dirty="0" smtClean="0">
                <a:solidFill>
                  <a:srgbClr val="002060"/>
                </a:solidFill>
                <a:latin typeface="+mj-lt"/>
                <a:cs typeface="Times New Roman" pitchFamily="18" charset="0"/>
              </a:rPr>
              <a:t>Желаю успеха!</a:t>
            </a:r>
            <a:endParaRPr lang="ru-RU" sz="4800" dirty="0">
              <a:solidFill>
                <a:srgbClr val="002060"/>
              </a:solidFill>
              <a:latin typeface="+mj-lt"/>
              <a:cs typeface="Times New Roman" pitchFamily="18" charset="0"/>
            </a:endParaRPr>
          </a:p>
        </p:txBody>
      </p:sp>
    </p:spTree>
    <p:extLst>
      <p:ext uri="{BB962C8B-B14F-4D97-AF65-F5344CB8AC3E}">
        <p14:creationId xmlns:p14="http://schemas.microsoft.com/office/powerpoint/2010/main" val="3708684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Victoria\Мои документы\Заготовки презентации 1\66-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539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5"/>
          <p:cNvSpPr/>
          <p:nvPr/>
        </p:nvSpPr>
        <p:spPr>
          <a:xfrm>
            <a:off x="1115616" y="1090191"/>
            <a:ext cx="7128792" cy="2554545"/>
          </a:xfrm>
          <a:prstGeom prst="rect">
            <a:avLst/>
          </a:prstGeom>
        </p:spPr>
        <p:txBody>
          <a:bodyPr wrap="square">
            <a:spAutoFit/>
          </a:bodyPr>
          <a:lstStyle/>
          <a:p>
            <a:r>
              <a:rPr lang="ru-RU" sz="2000" dirty="0">
                <a:solidFill>
                  <a:schemeClr val="accent1">
                    <a:lumMod val="50000"/>
                  </a:schemeClr>
                </a:solidFill>
                <a:latin typeface="+mj-lt"/>
              </a:rPr>
              <a:t>Методика перспективно-опережающего обучения впервые была разработана учителем начальных классов </a:t>
            </a:r>
            <a:endParaRPr lang="ru-RU" sz="2000" dirty="0" smtClean="0">
              <a:solidFill>
                <a:schemeClr val="accent1">
                  <a:lumMod val="50000"/>
                </a:schemeClr>
              </a:solidFill>
              <a:latin typeface="+mj-lt"/>
            </a:endParaRPr>
          </a:p>
          <a:p>
            <a:r>
              <a:rPr lang="ru-RU" sz="2000" dirty="0" smtClean="0">
                <a:solidFill>
                  <a:schemeClr val="accent1">
                    <a:lumMod val="50000"/>
                  </a:schemeClr>
                </a:solidFill>
                <a:latin typeface="+mj-lt"/>
              </a:rPr>
              <a:t>С.Н</a:t>
            </a:r>
            <a:r>
              <a:rPr lang="ru-RU" sz="2000" dirty="0">
                <a:solidFill>
                  <a:schemeClr val="accent1">
                    <a:lumMod val="50000"/>
                  </a:schemeClr>
                </a:solidFill>
                <a:latin typeface="+mj-lt"/>
              </a:rPr>
              <a:t>. </a:t>
            </a:r>
            <a:r>
              <a:rPr lang="ru-RU" sz="2000" dirty="0" err="1" smtClean="0">
                <a:solidFill>
                  <a:schemeClr val="accent1">
                    <a:lumMod val="50000"/>
                  </a:schemeClr>
                </a:solidFill>
                <a:latin typeface="+mj-lt"/>
              </a:rPr>
              <a:t>Лысенковой</a:t>
            </a:r>
            <a:r>
              <a:rPr lang="ru-RU" sz="2000" dirty="0" smtClean="0">
                <a:solidFill>
                  <a:schemeClr val="accent1">
                    <a:lumMod val="50000"/>
                  </a:schemeClr>
                </a:solidFill>
                <a:latin typeface="+mj-lt"/>
              </a:rPr>
              <a:t> (60-е годы), </a:t>
            </a:r>
            <a:r>
              <a:rPr lang="ru-RU" sz="2000" dirty="0">
                <a:solidFill>
                  <a:schemeClr val="accent1">
                    <a:lumMod val="50000"/>
                  </a:schemeClr>
                </a:solidFill>
                <a:latin typeface="+mj-lt"/>
              </a:rPr>
              <a:t>которая открыла замечательный феномен: чтобы уменьшить объективную трудность некоторых вопросов программы, надо опережать их введение в учебный процесс. </a:t>
            </a:r>
            <a:endParaRPr lang="ru-RU" sz="2000" dirty="0" smtClean="0">
              <a:solidFill>
                <a:schemeClr val="accent1">
                  <a:lumMod val="50000"/>
                </a:schemeClr>
              </a:solidFill>
              <a:latin typeface="+mj-lt"/>
            </a:endParaRPr>
          </a:p>
          <a:p>
            <a:r>
              <a:rPr lang="ru-RU" sz="2000" dirty="0" smtClean="0">
                <a:solidFill>
                  <a:schemeClr val="accent1">
                    <a:lumMod val="50000"/>
                  </a:schemeClr>
                </a:solidFill>
                <a:latin typeface="+mj-lt"/>
              </a:rPr>
              <a:t>Трудную </a:t>
            </a:r>
            <a:r>
              <a:rPr lang="ru-RU" sz="2000" dirty="0">
                <a:solidFill>
                  <a:schemeClr val="accent1">
                    <a:lumMod val="50000"/>
                  </a:schemeClr>
                </a:solidFill>
                <a:latin typeface="+mj-lt"/>
              </a:rPr>
              <a:t>тему С.Н. </a:t>
            </a:r>
            <a:r>
              <a:rPr lang="ru-RU" sz="2000" dirty="0" err="1">
                <a:solidFill>
                  <a:schemeClr val="accent1">
                    <a:lumMod val="50000"/>
                  </a:schemeClr>
                </a:solidFill>
                <a:latin typeface="+mj-lt"/>
              </a:rPr>
              <a:t>Лысенкова</a:t>
            </a:r>
            <a:r>
              <a:rPr lang="ru-RU" sz="2000" dirty="0">
                <a:solidFill>
                  <a:schemeClr val="accent1">
                    <a:lumMod val="50000"/>
                  </a:schemeClr>
                </a:solidFill>
                <a:latin typeface="+mj-lt"/>
              </a:rPr>
              <a:t> </a:t>
            </a:r>
            <a:r>
              <a:rPr lang="ru-RU" sz="2000" dirty="0" smtClean="0">
                <a:solidFill>
                  <a:schemeClr val="accent1">
                    <a:lumMod val="50000"/>
                  </a:schemeClr>
                </a:solidFill>
                <a:latin typeface="+mj-lt"/>
              </a:rPr>
              <a:t>предлагала начинать </a:t>
            </a:r>
            <a:r>
              <a:rPr lang="ru-RU" sz="2000" dirty="0">
                <a:solidFill>
                  <a:schemeClr val="accent1">
                    <a:lumMod val="50000"/>
                  </a:schemeClr>
                </a:solidFill>
                <a:latin typeface="+mj-lt"/>
              </a:rPr>
              <a:t>не в заданные часы, а намного раньше.</a:t>
            </a:r>
          </a:p>
        </p:txBody>
      </p:sp>
      <p:sp>
        <p:nvSpPr>
          <p:cNvPr id="4" name="Прямоугольник 3"/>
          <p:cNvSpPr/>
          <p:nvPr/>
        </p:nvSpPr>
        <p:spPr>
          <a:xfrm>
            <a:off x="935596" y="4676068"/>
            <a:ext cx="7488832" cy="1077218"/>
          </a:xfrm>
          <a:prstGeom prst="rect">
            <a:avLst/>
          </a:prstGeom>
        </p:spPr>
        <p:txBody>
          <a:bodyPr wrap="square">
            <a:spAutoFit/>
          </a:bodyPr>
          <a:lstStyle/>
          <a:p>
            <a:r>
              <a:rPr lang="ru-RU" sz="1600" i="1" dirty="0">
                <a:solidFill>
                  <a:schemeClr val="accent1">
                    <a:lumMod val="50000"/>
                  </a:schemeClr>
                </a:solidFill>
                <a:latin typeface="+mj-lt"/>
              </a:rPr>
              <a:t>ЛЫСЕНКОВА Софья Николаевна </a:t>
            </a:r>
            <a:r>
              <a:rPr lang="ru-RU" sz="1600" i="1" dirty="0" smtClean="0">
                <a:solidFill>
                  <a:schemeClr val="accent1">
                    <a:lumMod val="50000"/>
                  </a:schemeClr>
                </a:solidFill>
                <a:latin typeface="+mj-lt"/>
              </a:rPr>
              <a:t>(1924 - 2012), </a:t>
            </a:r>
            <a:r>
              <a:rPr lang="ru-RU" sz="1600" i="1" dirty="0">
                <a:solidFill>
                  <a:schemeClr val="accent1">
                    <a:lumMod val="50000"/>
                  </a:schemeClr>
                </a:solidFill>
                <a:latin typeface="+mj-lt"/>
              </a:rPr>
              <a:t>российский педагог, народный учитель СССР (1990), с 1974 учитель начальных классов средней школы N 587 (Москва). Разработала основы методики "перспективного обучения" учащихся начальной школы.</a:t>
            </a:r>
          </a:p>
        </p:txBody>
      </p:sp>
    </p:spTree>
    <p:extLst>
      <p:ext uri="{BB962C8B-B14F-4D97-AF65-F5344CB8AC3E}">
        <p14:creationId xmlns:p14="http://schemas.microsoft.com/office/powerpoint/2010/main" val="3646518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Victoria\Мои документы\Заготовки презентации 1\66-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98" y="-40381"/>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5"/>
          <p:cNvSpPr/>
          <p:nvPr/>
        </p:nvSpPr>
        <p:spPr>
          <a:xfrm>
            <a:off x="1187624" y="836712"/>
            <a:ext cx="7128792" cy="4093428"/>
          </a:xfrm>
          <a:prstGeom prst="rect">
            <a:avLst/>
          </a:prstGeom>
        </p:spPr>
        <p:txBody>
          <a:bodyPr wrap="square">
            <a:spAutoFit/>
          </a:bodyPr>
          <a:lstStyle/>
          <a:p>
            <a:r>
              <a:rPr lang="ru-RU" sz="2000" dirty="0">
                <a:solidFill>
                  <a:schemeClr val="accent1">
                    <a:lumMod val="50000"/>
                  </a:schemeClr>
                </a:solidFill>
                <a:latin typeface="+mj-lt"/>
              </a:rPr>
              <a:t>Опережающее обучение — вид обучения, при котором краткие основы темы даются преподавателем до того, как начнется изучение ее по программе. </a:t>
            </a:r>
            <a:endParaRPr lang="ru-RU" sz="2000" dirty="0" smtClean="0">
              <a:solidFill>
                <a:schemeClr val="accent1">
                  <a:lumMod val="50000"/>
                </a:schemeClr>
              </a:solidFill>
              <a:latin typeface="+mj-lt"/>
            </a:endParaRPr>
          </a:p>
          <a:p>
            <a:r>
              <a:rPr lang="ru-RU" sz="2000" dirty="0" smtClean="0">
                <a:solidFill>
                  <a:schemeClr val="accent1">
                    <a:lumMod val="50000"/>
                  </a:schemeClr>
                </a:solidFill>
                <a:latin typeface="+mj-lt"/>
              </a:rPr>
              <a:t>Краткие </a:t>
            </a:r>
            <a:r>
              <a:rPr lang="ru-RU" sz="2000" dirty="0">
                <a:solidFill>
                  <a:schemeClr val="accent1">
                    <a:lumMod val="50000"/>
                  </a:schemeClr>
                </a:solidFill>
                <a:latin typeface="+mj-lt"/>
              </a:rPr>
              <a:t>основы могут даваться как тезисы при рассмотрении смежной тематики, так и представлять собой ненавязчивые упоминания, примеры, ассоциации. </a:t>
            </a:r>
            <a:endParaRPr lang="ru-RU" sz="2000" dirty="0" smtClean="0">
              <a:solidFill>
                <a:schemeClr val="accent1">
                  <a:lumMod val="50000"/>
                </a:schemeClr>
              </a:solidFill>
              <a:latin typeface="+mj-lt"/>
            </a:endParaRPr>
          </a:p>
          <a:p>
            <a:r>
              <a:rPr lang="ru-RU" sz="2000" dirty="0" smtClean="0">
                <a:solidFill>
                  <a:schemeClr val="accent1">
                    <a:lumMod val="50000"/>
                  </a:schemeClr>
                </a:solidFill>
                <a:latin typeface="+mj-lt"/>
              </a:rPr>
              <a:t>Предполагается</a:t>
            </a:r>
            <a:r>
              <a:rPr lang="ru-RU" sz="2000" dirty="0">
                <a:solidFill>
                  <a:schemeClr val="accent1">
                    <a:lumMod val="50000"/>
                  </a:schemeClr>
                </a:solidFill>
                <a:latin typeface="+mj-lt"/>
              </a:rPr>
              <a:t>, что опережающее обучение эффективно при изучении темы, трудной для восприятия. </a:t>
            </a:r>
            <a:endParaRPr lang="ru-RU" sz="2000" dirty="0" smtClean="0">
              <a:solidFill>
                <a:schemeClr val="accent1">
                  <a:lumMod val="50000"/>
                </a:schemeClr>
              </a:solidFill>
              <a:latin typeface="+mj-lt"/>
            </a:endParaRPr>
          </a:p>
          <a:p>
            <a:r>
              <a:rPr lang="ru-RU" sz="2000" dirty="0" smtClean="0">
                <a:solidFill>
                  <a:schemeClr val="accent1">
                    <a:lumMod val="50000"/>
                  </a:schemeClr>
                </a:solidFill>
                <a:latin typeface="+mj-lt"/>
              </a:rPr>
              <a:t>Опережающее </a:t>
            </a:r>
            <a:r>
              <a:rPr lang="ru-RU" sz="2000" dirty="0">
                <a:solidFill>
                  <a:schemeClr val="accent1">
                    <a:lumMod val="50000"/>
                  </a:schemeClr>
                </a:solidFill>
                <a:latin typeface="+mj-lt"/>
              </a:rPr>
              <a:t>обучение подразумевает развитие мышления учащихся, опережающее их возрастные </a:t>
            </a:r>
            <a:r>
              <a:rPr lang="ru-RU" sz="2000" dirty="0" smtClean="0">
                <a:solidFill>
                  <a:schemeClr val="accent1">
                    <a:lumMod val="50000"/>
                  </a:schemeClr>
                </a:solidFill>
                <a:latin typeface="+mj-lt"/>
              </a:rPr>
              <a:t>возможности.</a:t>
            </a:r>
          </a:p>
          <a:p>
            <a:r>
              <a:rPr lang="ru-RU" sz="2000" dirty="0">
                <a:solidFill>
                  <a:schemeClr val="accent1">
                    <a:lumMod val="50000"/>
                  </a:schemeClr>
                </a:solidFill>
                <a:latin typeface="+mj-lt"/>
              </a:rPr>
              <a:t>Опережение, по </a:t>
            </a:r>
            <a:r>
              <a:rPr lang="ru-RU" sz="2000" dirty="0" err="1">
                <a:solidFill>
                  <a:schemeClr val="accent1">
                    <a:lumMod val="50000"/>
                  </a:schemeClr>
                </a:solidFill>
                <a:latin typeface="+mj-lt"/>
              </a:rPr>
              <a:t>Лысенковой</a:t>
            </a:r>
            <a:r>
              <a:rPr lang="ru-RU" sz="2000" dirty="0">
                <a:solidFill>
                  <a:schemeClr val="accent1">
                    <a:lumMod val="50000"/>
                  </a:schemeClr>
                </a:solidFill>
                <a:latin typeface="+mj-lt"/>
              </a:rPr>
              <a:t>, – это замена обычной и привычной линейной последовательности в изложении программы наложением тем. </a:t>
            </a:r>
          </a:p>
        </p:txBody>
      </p:sp>
    </p:spTree>
    <p:extLst>
      <p:ext uri="{BB962C8B-B14F-4D97-AF65-F5344CB8AC3E}">
        <p14:creationId xmlns:p14="http://schemas.microsoft.com/office/powerpoint/2010/main" val="2589128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Victoria\Мои документы\Заготовки презентации 1\66-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98" y="-40381"/>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5"/>
          <p:cNvSpPr/>
          <p:nvPr/>
        </p:nvSpPr>
        <p:spPr>
          <a:xfrm>
            <a:off x="5868144" y="332656"/>
            <a:ext cx="2880320" cy="1477328"/>
          </a:xfrm>
          <a:prstGeom prst="rect">
            <a:avLst/>
          </a:prstGeom>
        </p:spPr>
        <p:txBody>
          <a:bodyPr wrap="square">
            <a:spAutoFit/>
          </a:bodyPr>
          <a:lstStyle/>
          <a:p>
            <a:r>
              <a:rPr lang="ru-RU" dirty="0" smtClean="0">
                <a:solidFill>
                  <a:schemeClr val="accent1">
                    <a:lumMod val="50000"/>
                  </a:schemeClr>
                </a:solidFill>
                <a:latin typeface="+mn-lt"/>
              </a:rPr>
              <a:t>«Опережающее </a:t>
            </a:r>
            <a:r>
              <a:rPr lang="ru-RU" dirty="0">
                <a:solidFill>
                  <a:schemeClr val="accent1">
                    <a:lumMod val="50000"/>
                  </a:schemeClr>
                </a:solidFill>
                <a:latin typeface="+mn-lt"/>
              </a:rPr>
              <a:t>обучение важнейших тем, работа на перспективу – это не только глубокие знания, но и резерв </a:t>
            </a:r>
            <a:r>
              <a:rPr lang="ru-RU" dirty="0" smtClean="0">
                <a:solidFill>
                  <a:schemeClr val="accent1">
                    <a:lumMod val="50000"/>
                  </a:schemeClr>
                </a:solidFill>
                <a:latin typeface="+mn-lt"/>
              </a:rPr>
              <a:t>времени»</a:t>
            </a:r>
            <a:endParaRPr lang="ru-RU" dirty="0">
              <a:solidFill>
                <a:schemeClr val="accent1">
                  <a:lumMod val="50000"/>
                </a:schemeClr>
              </a:solidFill>
              <a:latin typeface="+mj-lt"/>
            </a:endParaRPr>
          </a:p>
        </p:txBody>
      </p:sp>
      <p:sp>
        <p:nvSpPr>
          <p:cNvPr id="7" name="Прямоугольник 6"/>
          <p:cNvSpPr/>
          <p:nvPr/>
        </p:nvSpPr>
        <p:spPr>
          <a:xfrm>
            <a:off x="467544" y="2248865"/>
            <a:ext cx="5593910" cy="400110"/>
          </a:xfrm>
          <a:prstGeom prst="rect">
            <a:avLst/>
          </a:prstGeom>
        </p:spPr>
        <p:txBody>
          <a:bodyPr wrap="square">
            <a:spAutoFit/>
          </a:bodyPr>
          <a:lstStyle/>
          <a:p>
            <a:r>
              <a:rPr lang="ru-RU" sz="2000" dirty="0">
                <a:solidFill>
                  <a:schemeClr val="accent1">
                    <a:lumMod val="50000"/>
                  </a:schemeClr>
                </a:solidFill>
                <a:latin typeface="+mn-lt"/>
              </a:rPr>
              <a:t>Усвоение материала происходит в три этапа: </a:t>
            </a:r>
          </a:p>
        </p:txBody>
      </p:sp>
      <p:sp>
        <p:nvSpPr>
          <p:cNvPr id="9" name="Прямоугольник 8"/>
          <p:cNvSpPr/>
          <p:nvPr/>
        </p:nvSpPr>
        <p:spPr>
          <a:xfrm>
            <a:off x="611560" y="2893660"/>
            <a:ext cx="2141984" cy="132343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sz="2000" dirty="0">
                <a:solidFill>
                  <a:schemeClr val="accent1">
                    <a:lumMod val="50000"/>
                  </a:schemeClr>
                </a:solidFill>
                <a:latin typeface="+mn-lt"/>
              </a:rPr>
              <a:t>предварительное введение первых (малых) порций будущих знаний</a:t>
            </a:r>
          </a:p>
        </p:txBody>
      </p:sp>
      <p:sp>
        <p:nvSpPr>
          <p:cNvPr id="10" name="Прямоугольник 9"/>
          <p:cNvSpPr/>
          <p:nvPr/>
        </p:nvSpPr>
        <p:spPr>
          <a:xfrm>
            <a:off x="3515314" y="2893659"/>
            <a:ext cx="2069976" cy="132343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sz="2000" dirty="0">
                <a:solidFill>
                  <a:schemeClr val="accent1">
                    <a:lumMod val="50000"/>
                  </a:schemeClr>
                </a:solidFill>
                <a:latin typeface="+mn-lt"/>
              </a:rPr>
              <a:t>уточнение новых понятий, их обобщение и применение</a:t>
            </a:r>
          </a:p>
        </p:txBody>
      </p:sp>
      <p:sp>
        <p:nvSpPr>
          <p:cNvPr id="11" name="Прямоугольник 10"/>
          <p:cNvSpPr/>
          <p:nvPr/>
        </p:nvSpPr>
        <p:spPr>
          <a:xfrm>
            <a:off x="6192180" y="2894666"/>
            <a:ext cx="2232248" cy="132343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sz="2000" dirty="0">
                <a:solidFill>
                  <a:schemeClr val="accent1">
                    <a:lumMod val="50000"/>
                  </a:schemeClr>
                </a:solidFill>
                <a:latin typeface="+mn-lt"/>
              </a:rPr>
              <a:t>развитие беглости мыслительных приемов и учебных действий</a:t>
            </a:r>
          </a:p>
        </p:txBody>
      </p:sp>
      <p:sp>
        <p:nvSpPr>
          <p:cNvPr id="12" name="Прямоугольник 11"/>
          <p:cNvSpPr/>
          <p:nvPr/>
        </p:nvSpPr>
        <p:spPr>
          <a:xfrm>
            <a:off x="616233" y="4862537"/>
            <a:ext cx="7426959" cy="707886"/>
          </a:xfrm>
          <a:prstGeom prst="rect">
            <a:avLst/>
          </a:prstGeom>
        </p:spPr>
        <p:txBody>
          <a:bodyPr wrap="square">
            <a:spAutoFit/>
          </a:bodyPr>
          <a:lstStyle/>
          <a:p>
            <a:r>
              <a:rPr lang="ru-RU" sz="2000" dirty="0">
                <a:solidFill>
                  <a:schemeClr val="accent1">
                    <a:lumMod val="50000"/>
                  </a:schemeClr>
                </a:solidFill>
                <a:latin typeface="+mn-lt"/>
              </a:rPr>
              <a:t>Такое рассредоточенное усвоение учебного материала обеспечивает перевод знаний в долговременную память.</a:t>
            </a:r>
          </a:p>
        </p:txBody>
      </p:sp>
      <p:sp>
        <p:nvSpPr>
          <p:cNvPr id="13" name="Стрелка вправо 12"/>
          <p:cNvSpPr/>
          <p:nvPr/>
        </p:nvSpPr>
        <p:spPr>
          <a:xfrm>
            <a:off x="2915816" y="3429000"/>
            <a:ext cx="504056" cy="216024"/>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14" name="Стрелка вправо 13"/>
          <p:cNvSpPr/>
          <p:nvPr/>
        </p:nvSpPr>
        <p:spPr>
          <a:xfrm>
            <a:off x="5636707" y="3356992"/>
            <a:ext cx="504056" cy="216024"/>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68343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Victoria\Мои документы\Заготовки презентации 1\66-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98" y="-40381"/>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a:off x="1309942" y="1188016"/>
            <a:ext cx="6480720" cy="4401205"/>
          </a:xfrm>
          <a:prstGeom prst="rect">
            <a:avLst/>
          </a:prstGeom>
        </p:spPr>
        <p:txBody>
          <a:bodyPr wrap="square">
            <a:spAutoFit/>
          </a:bodyPr>
          <a:lstStyle/>
          <a:p>
            <a:r>
              <a:rPr lang="ru-RU" sz="2000" dirty="0">
                <a:solidFill>
                  <a:schemeClr val="accent1">
                    <a:lumMod val="50000"/>
                  </a:schemeClr>
                </a:solidFill>
                <a:latin typeface="+mn-lt"/>
              </a:rPr>
              <a:t>Опережающее обучение позволяет сэкономить время на объяснении нового материала и уделить больше внимания практическому закреплению. </a:t>
            </a:r>
            <a:endParaRPr lang="ru-RU" sz="2000" dirty="0" smtClean="0">
              <a:solidFill>
                <a:schemeClr val="accent1">
                  <a:lumMod val="50000"/>
                </a:schemeClr>
              </a:solidFill>
              <a:latin typeface="+mn-lt"/>
            </a:endParaRPr>
          </a:p>
          <a:p>
            <a:r>
              <a:rPr lang="ru-RU" sz="2000" dirty="0" smtClean="0">
                <a:solidFill>
                  <a:schemeClr val="accent1">
                    <a:lumMod val="50000"/>
                  </a:schemeClr>
                </a:solidFill>
                <a:latin typeface="+mn-lt"/>
              </a:rPr>
              <a:t>Чем </a:t>
            </a:r>
            <a:r>
              <a:rPr lang="ru-RU" sz="2000" dirty="0">
                <a:solidFill>
                  <a:schemeClr val="accent1">
                    <a:lumMod val="50000"/>
                  </a:schemeClr>
                </a:solidFill>
                <a:latin typeface="+mn-lt"/>
              </a:rPr>
              <a:t>быстрее ученик практически закрепит  знания, тем скорее </a:t>
            </a:r>
            <a:r>
              <a:rPr lang="ru-RU" sz="2000" dirty="0" smtClean="0">
                <a:solidFill>
                  <a:schemeClr val="accent1">
                    <a:lumMod val="50000"/>
                  </a:schemeClr>
                </a:solidFill>
                <a:latin typeface="+mn-lt"/>
              </a:rPr>
              <a:t>научится </a:t>
            </a:r>
            <a:r>
              <a:rPr lang="ru-RU" sz="2000" dirty="0">
                <a:solidFill>
                  <a:schemeClr val="accent1">
                    <a:lumMod val="50000"/>
                  </a:schemeClr>
                </a:solidFill>
                <a:latin typeface="+mn-lt"/>
              </a:rPr>
              <a:t>применять их. Кроме того, перспективная подготовка позволяет избежать большинство ошибок, поскольку невозможно подобрать задание, в котором были бы только изученные материалы. Изложение материала большими блоками, позволяет лучше его осмыслить, осознать логические взаимосвязи там, где раньше были лишь отдельные правила, параграфы. Ученику предоставляется возможность увидеть всю дорогу, а не часть её, узнать, что ждет впереди.</a:t>
            </a:r>
          </a:p>
        </p:txBody>
      </p:sp>
    </p:spTree>
    <p:extLst>
      <p:ext uri="{BB962C8B-B14F-4D97-AF65-F5344CB8AC3E}">
        <p14:creationId xmlns:p14="http://schemas.microsoft.com/office/powerpoint/2010/main" val="2639799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Victoria\Мои документы\Заготовки презентации 1\66-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62"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a:off x="618684" y="237031"/>
            <a:ext cx="7704856" cy="707886"/>
          </a:xfrm>
          <a:prstGeom prst="rect">
            <a:avLst/>
          </a:prstGeom>
        </p:spPr>
        <p:txBody>
          <a:bodyPr wrap="square">
            <a:spAutoFit/>
          </a:bodyPr>
          <a:lstStyle/>
          <a:p>
            <a:pPr algn="ctr"/>
            <a:r>
              <a:rPr lang="ru-RU" sz="2000" dirty="0">
                <a:solidFill>
                  <a:schemeClr val="accent1">
                    <a:lumMod val="50000"/>
                  </a:schemeClr>
                </a:solidFill>
                <a:latin typeface="+mn-lt"/>
              </a:rPr>
              <a:t>Основами опережающего обучения согласно теории </a:t>
            </a:r>
            <a:endParaRPr lang="ru-RU" sz="2000" dirty="0" smtClean="0">
              <a:solidFill>
                <a:schemeClr val="accent1">
                  <a:lumMod val="50000"/>
                </a:schemeClr>
              </a:solidFill>
              <a:latin typeface="+mn-lt"/>
            </a:endParaRPr>
          </a:p>
          <a:p>
            <a:pPr algn="ctr"/>
            <a:r>
              <a:rPr lang="ru-RU" sz="2000" dirty="0" smtClean="0">
                <a:solidFill>
                  <a:schemeClr val="accent1">
                    <a:lumMod val="50000"/>
                  </a:schemeClr>
                </a:solidFill>
                <a:latin typeface="+mn-lt"/>
              </a:rPr>
              <a:t>С.Н</a:t>
            </a:r>
            <a:r>
              <a:rPr lang="ru-RU" sz="2000" dirty="0">
                <a:solidFill>
                  <a:schemeClr val="accent1">
                    <a:lumMod val="50000"/>
                  </a:schemeClr>
                </a:solidFill>
                <a:latin typeface="+mn-lt"/>
              </a:rPr>
              <a:t>. </a:t>
            </a:r>
            <a:r>
              <a:rPr lang="ru-RU" sz="2000" dirty="0" err="1">
                <a:solidFill>
                  <a:schemeClr val="accent1">
                    <a:lumMod val="50000"/>
                  </a:schemeClr>
                </a:solidFill>
                <a:latin typeface="+mn-lt"/>
              </a:rPr>
              <a:t>Лысенковой</a:t>
            </a:r>
            <a:r>
              <a:rPr lang="ru-RU" sz="2000" dirty="0">
                <a:solidFill>
                  <a:schemeClr val="accent1">
                    <a:lumMod val="50000"/>
                  </a:schemeClr>
                </a:solidFill>
                <a:latin typeface="+mn-lt"/>
              </a:rPr>
              <a:t> являются:</a:t>
            </a:r>
          </a:p>
        </p:txBody>
      </p:sp>
      <p:sp>
        <p:nvSpPr>
          <p:cNvPr id="7" name="Блок-схема: альтернативный процесс 6"/>
          <p:cNvSpPr/>
          <p:nvPr/>
        </p:nvSpPr>
        <p:spPr>
          <a:xfrm>
            <a:off x="388580" y="1518445"/>
            <a:ext cx="2104523" cy="1736646"/>
          </a:xfrm>
          <a:prstGeom prst="flowChartAlternateProcess">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sz="1600" b="1" dirty="0">
                <a:solidFill>
                  <a:schemeClr val="accent1">
                    <a:lumMod val="50000"/>
                  </a:schemeClr>
                </a:solidFill>
                <a:latin typeface="+mn-lt"/>
              </a:rPr>
              <a:t>Комментируемое управление</a:t>
            </a:r>
            <a:r>
              <a:rPr lang="ru-RU" sz="1600" dirty="0">
                <a:solidFill>
                  <a:schemeClr val="accent1">
                    <a:lumMod val="50000"/>
                  </a:schemeClr>
                </a:solidFill>
                <a:latin typeface="+mn-lt"/>
              </a:rPr>
              <a:t>, как возможность налаживания обратной связи учитель - </a:t>
            </a:r>
            <a:r>
              <a:rPr lang="ru-RU" sz="1600" dirty="0" smtClean="0">
                <a:solidFill>
                  <a:schemeClr val="accent1">
                    <a:lumMod val="50000"/>
                  </a:schemeClr>
                </a:solidFill>
                <a:latin typeface="+mn-lt"/>
              </a:rPr>
              <a:t>ученик</a:t>
            </a:r>
            <a:r>
              <a:rPr lang="ru-RU" sz="1600" dirty="0" smtClean="0">
                <a:solidFill>
                  <a:schemeClr val="accent1">
                    <a:lumMod val="50000"/>
                  </a:schemeClr>
                </a:solidFill>
              </a:rPr>
              <a:t>. </a:t>
            </a:r>
            <a:endParaRPr lang="ru-RU" sz="1600" dirty="0">
              <a:solidFill>
                <a:schemeClr val="accent1">
                  <a:lumMod val="50000"/>
                </a:schemeClr>
              </a:solidFill>
              <a:latin typeface="+mn-lt"/>
            </a:endParaRPr>
          </a:p>
        </p:txBody>
      </p:sp>
      <p:sp>
        <p:nvSpPr>
          <p:cNvPr id="8" name="Блок-схема: альтернативный процесс 7"/>
          <p:cNvSpPr/>
          <p:nvPr/>
        </p:nvSpPr>
        <p:spPr>
          <a:xfrm>
            <a:off x="2871385" y="1496586"/>
            <a:ext cx="3384376" cy="4343817"/>
          </a:xfrm>
          <a:prstGeom prst="flowChartAlternateProcess">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sz="1600" b="1" dirty="0">
                <a:solidFill>
                  <a:schemeClr val="accent1">
                    <a:lumMod val="50000"/>
                  </a:schemeClr>
                </a:solidFill>
                <a:latin typeface="+mn-lt"/>
              </a:rPr>
              <a:t>Опоры</a:t>
            </a:r>
            <a:r>
              <a:rPr lang="ru-RU" sz="1600" dirty="0">
                <a:solidFill>
                  <a:schemeClr val="accent1">
                    <a:lumMod val="50000"/>
                  </a:schemeClr>
                </a:solidFill>
                <a:latin typeface="+mn-lt"/>
              </a:rPr>
              <a:t>: схемы, карточки. </a:t>
            </a:r>
            <a:endParaRPr lang="ru-RU" sz="1600" dirty="0" smtClean="0">
              <a:solidFill>
                <a:schemeClr val="accent1">
                  <a:lumMod val="50000"/>
                </a:schemeClr>
              </a:solidFill>
              <a:latin typeface="+mn-lt"/>
            </a:endParaRPr>
          </a:p>
          <a:p>
            <a:r>
              <a:rPr lang="ru-RU" sz="1600" dirty="0" smtClean="0">
                <a:solidFill>
                  <a:schemeClr val="accent1">
                    <a:lumMod val="50000"/>
                  </a:schemeClr>
                </a:solidFill>
                <a:latin typeface="+mn-lt"/>
              </a:rPr>
              <a:t>Схема </a:t>
            </a:r>
            <a:r>
              <a:rPr lang="ru-RU" sz="1600" dirty="0">
                <a:solidFill>
                  <a:schemeClr val="accent1">
                    <a:lumMod val="50000"/>
                  </a:schemeClr>
                </a:solidFill>
                <a:latin typeface="+mn-lt"/>
              </a:rPr>
              <a:t>- опора мысли ученика, опора его практической деятельности, связующее звено между учителем и учеником. Опорные схемы - это оформленные в виде чертежа, рисунка, выводы, которые рождаются в момент объяснения. Они позволяют включить каждого ученика в активную деятельность на всех уроках; довести представления по изучаемой теме до формирования понятий, устойчивых навыков.</a:t>
            </a:r>
          </a:p>
        </p:txBody>
      </p:sp>
      <p:sp>
        <p:nvSpPr>
          <p:cNvPr id="9" name="Блок-схема: альтернативный процесс 8"/>
          <p:cNvSpPr/>
          <p:nvPr/>
        </p:nvSpPr>
        <p:spPr>
          <a:xfrm>
            <a:off x="6443645" y="1518445"/>
            <a:ext cx="2304256" cy="2776895"/>
          </a:xfrm>
          <a:prstGeom prst="flowChartAlternateProcess">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sz="1600" dirty="0">
                <a:solidFill>
                  <a:schemeClr val="accent1">
                    <a:lumMod val="50000"/>
                  </a:schemeClr>
                </a:solidFill>
                <a:latin typeface="+mn-lt"/>
              </a:rPr>
              <a:t>Процесс овладения знаниями необходимо организовывать так, чтобы </a:t>
            </a:r>
            <a:r>
              <a:rPr lang="ru-RU" sz="1600" b="1" dirty="0">
                <a:solidFill>
                  <a:schemeClr val="accent1">
                    <a:lumMod val="50000"/>
                  </a:schemeClr>
                </a:solidFill>
                <a:latin typeface="+mn-lt"/>
              </a:rPr>
              <a:t>вносить новые элементы</a:t>
            </a:r>
            <a:r>
              <a:rPr lang="ru-RU" sz="1600" dirty="0">
                <a:solidFill>
                  <a:schemeClr val="accent1">
                    <a:lumMod val="50000"/>
                  </a:schemeClr>
                </a:solidFill>
                <a:latin typeface="+mn-lt"/>
              </a:rPr>
              <a:t>, формировать новые отношения, обеспечивая тем самым развитие. </a:t>
            </a:r>
          </a:p>
        </p:txBody>
      </p:sp>
      <p:sp>
        <p:nvSpPr>
          <p:cNvPr id="10" name="Овал 9"/>
          <p:cNvSpPr/>
          <p:nvPr/>
        </p:nvSpPr>
        <p:spPr>
          <a:xfrm>
            <a:off x="1296827" y="1068375"/>
            <a:ext cx="288030" cy="247615"/>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smtClean="0">
                <a:solidFill>
                  <a:schemeClr val="accent1">
                    <a:lumMod val="75000"/>
                  </a:schemeClr>
                </a:solidFill>
              </a:rPr>
              <a:t>1</a:t>
            </a:r>
            <a:endParaRPr lang="ru-RU" b="1" dirty="0">
              <a:solidFill>
                <a:schemeClr val="accent1">
                  <a:lumMod val="75000"/>
                </a:schemeClr>
              </a:solidFill>
            </a:endParaRPr>
          </a:p>
        </p:txBody>
      </p:sp>
      <p:sp>
        <p:nvSpPr>
          <p:cNvPr id="11" name="Овал 10"/>
          <p:cNvSpPr/>
          <p:nvPr/>
        </p:nvSpPr>
        <p:spPr>
          <a:xfrm>
            <a:off x="4302285" y="1074557"/>
            <a:ext cx="288030" cy="247615"/>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a:solidFill>
                  <a:schemeClr val="accent1">
                    <a:lumMod val="75000"/>
                  </a:schemeClr>
                </a:solidFill>
              </a:rPr>
              <a:t>2</a:t>
            </a:r>
          </a:p>
        </p:txBody>
      </p:sp>
      <p:sp>
        <p:nvSpPr>
          <p:cNvPr id="12" name="Овал 11"/>
          <p:cNvSpPr/>
          <p:nvPr/>
        </p:nvSpPr>
        <p:spPr>
          <a:xfrm>
            <a:off x="7451758" y="1069132"/>
            <a:ext cx="288030" cy="247615"/>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smtClean="0">
                <a:solidFill>
                  <a:schemeClr val="accent1">
                    <a:lumMod val="75000"/>
                  </a:schemeClr>
                </a:solidFill>
              </a:rPr>
              <a:t>3</a:t>
            </a:r>
            <a:endParaRPr lang="ru-RU" b="1" dirty="0">
              <a:solidFill>
                <a:schemeClr val="accent1">
                  <a:lumMod val="75000"/>
                </a:schemeClr>
              </a:solidFill>
            </a:endParaRPr>
          </a:p>
        </p:txBody>
      </p:sp>
    </p:spTree>
    <p:extLst>
      <p:ext uri="{BB962C8B-B14F-4D97-AF65-F5344CB8AC3E}">
        <p14:creationId xmlns:p14="http://schemas.microsoft.com/office/powerpoint/2010/main" val="2209087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Victoria\Мои документы\Заготовки презентации 1\66-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p:cNvSpPr/>
          <p:nvPr/>
        </p:nvSpPr>
        <p:spPr>
          <a:xfrm>
            <a:off x="1259632" y="1988840"/>
            <a:ext cx="6768752" cy="1938992"/>
          </a:xfrm>
          <a:prstGeom prst="rect">
            <a:avLst/>
          </a:prstGeom>
        </p:spPr>
        <p:txBody>
          <a:bodyPr wrap="square">
            <a:spAutoFit/>
          </a:bodyPr>
          <a:lstStyle/>
          <a:p>
            <a:r>
              <a:rPr lang="ru-RU" sz="2000" dirty="0">
                <a:solidFill>
                  <a:schemeClr val="accent1">
                    <a:lumMod val="50000"/>
                  </a:schemeClr>
                </a:solidFill>
                <a:latin typeface="+mn-lt"/>
              </a:rPr>
              <a:t>Таким образом, выделив основы опережающего обучения, можно сделать вывод о том, что данная методика обучения позволяет ученикам наиболее качественно и быстро освоить большой объем материала, повысить их заинтересованность в обучении, а также способствует глубокому запоминанию посредством различных приемов. </a:t>
            </a:r>
          </a:p>
        </p:txBody>
      </p:sp>
    </p:spTree>
    <p:extLst>
      <p:ext uri="{BB962C8B-B14F-4D97-AF65-F5344CB8AC3E}">
        <p14:creationId xmlns:p14="http://schemas.microsoft.com/office/powerpoint/2010/main" val="1259548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Victoria\Мои документы\Заготовки презентации 1\66-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7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Прямоугольник 1"/>
          <p:cNvSpPr/>
          <p:nvPr/>
        </p:nvSpPr>
        <p:spPr>
          <a:xfrm>
            <a:off x="1043608" y="1556792"/>
            <a:ext cx="6984776" cy="2554545"/>
          </a:xfrm>
          <a:prstGeom prst="rect">
            <a:avLst/>
          </a:prstGeom>
        </p:spPr>
        <p:txBody>
          <a:bodyPr wrap="square">
            <a:spAutoFit/>
          </a:bodyPr>
          <a:lstStyle/>
          <a:p>
            <a:r>
              <a:rPr lang="ru-RU" sz="2000" b="1" dirty="0" smtClean="0">
                <a:solidFill>
                  <a:schemeClr val="accent1">
                    <a:lumMod val="50000"/>
                  </a:schemeClr>
                </a:solidFill>
                <a:latin typeface="+mn-lt"/>
              </a:rPr>
              <a:t>Из </a:t>
            </a:r>
            <a:r>
              <a:rPr lang="ru-RU" sz="2000" b="1" dirty="0">
                <a:solidFill>
                  <a:schemeClr val="accent1">
                    <a:lumMod val="50000"/>
                  </a:schemeClr>
                </a:solidFill>
                <a:latin typeface="+mn-lt"/>
              </a:rPr>
              <a:t>опыта работы</a:t>
            </a:r>
            <a:r>
              <a:rPr lang="ru-RU" sz="2000" b="1" dirty="0" smtClean="0">
                <a:solidFill>
                  <a:schemeClr val="accent1">
                    <a:lumMod val="50000"/>
                  </a:schemeClr>
                </a:solidFill>
                <a:latin typeface="+mn-lt"/>
              </a:rPr>
              <a:t>:</a:t>
            </a:r>
          </a:p>
          <a:p>
            <a:endParaRPr lang="ru-RU" sz="2000" b="1" dirty="0">
              <a:solidFill>
                <a:schemeClr val="accent1">
                  <a:lumMod val="50000"/>
                </a:schemeClr>
              </a:solidFill>
              <a:latin typeface="+mn-lt"/>
            </a:endParaRPr>
          </a:p>
          <a:p>
            <a:r>
              <a:rPr lang="ru-RU" sz="2000" dirty="0">
                <a:solidFill>
                  <a:schemeClr val="accent1">
                    <a:lumMod val="50000"/>
                  </a:schemeClr>
                </a:solidFill>
                <a:latin typeface="+mn-lt"/>
              </a:rPr>
              <a:t>Ученик выступает соавтором урока. </a:t>
            </a:r>
            <a:endParaRPr lang="ru-RU" sz="2000" dirty="0" smtClean="0">
              <a:solidFill>
                <a:schemeClr val="accent1">
                  <a:lumMod val="50000"/>
                </a:schemeClr>
              </a:solidFill>
              <a:latin typeface="+mn-lt"/>
            </a:endParaRPr>
          </a:p>
          <a:p>
            <a:pPr marL="342900" indent="-342900">
              <a:buFont typeface="Arial" panose="020B0604020202020204" pitchFamily="34" charset="0"/>
              <a:buChar char="•"/>
            </a:pPr>
            <a:r>
              <a:rPr lang="ru-RU" sz="2000" dirty="0" smtClean="0">
                <a:solidFill>
                  <a:schemeClr val="accent1">
                    <a:lumMod val="50000"/>
                  </a:schemeClr>
                </a:solidFill>
                <a:latin typeface="+mn-lt"/>
              </a:rPr>
              <a:t>Предварительно учитель делит </a:t>
            </a:r>
            <a:r>
              <a:rPr lang="ru-RU" sz="2000" dirty="0">
                <a:solidFill>
                  <a:schemeClr val="accent1">
                    <a:lumMod val="50000"/>
                  </a:schemeClr>
                </a:solidFill>
                <a:latin typeface="+mn-lt"/>
              </a:rPr>
              <a:t>учащихся на группы. </a:t>
            </a:r>
            <a:endParaRPr lang="ru-RU" sz="2000" dirty="0" smtClean="0">
              <a:solidFill>
                <a:schemeClr val="accent1">
                  <a:lumMod val="50000"/>
                </a:schemeClr>
              </a:solidFill>
              <a:latin typeface="+mn-lt"/>
            </a:endParaRPr>
          </a:p>
          <a:p>
            <a:pPr marL="342900" indent="-342900">
              <a:buFont typeface="Arial" panose="020B0604020202020204" pitchFamily="34" charset="0"/>
              <a:buChar char="•"/>
            </a:pPr>
            <a:r>
              <a:rPr lang="ru-RU" sz="2000" dirty="0" smtClean="0">
                <a:solidFill>
                  <a:schemeClr val="accent1">
                    <a:lumMod val="50000"/>
                  </a:schemeClr>
                </a:solidFill>
                <a:latin typeface="+mn-lt"/>
              </a:rPr>
              <a:t>Раздает </a:t>
            </a:r>
            <a:r>
              <a:rPr lang="ru-RU" sz="2000" dirty="0">
                <a:solidFill>
                  <a:schemeClr val="accent1">
                    <a:lumMod val="50000"/>
                  </a:schemeClr>
                </a:solidFill>
                <a:latin typeface="+mn-lt"/>
              </a:rPr>
              <a:t>темы для каждой группы. </a:t>
            </a:r>
            <a:endParaRPr lang="ru-RU" sz="2000" dirty="0" smtClean="0">
              <a:solidFill>
                <a:schemeClr val="accent1">
                  <a:lumMod val="50000"/>
                </a:schemeClr>
              </a:solidFill>
              <a:latin typeface="+mn-lt"/>
            </a:endParaRPr>
          </a:p>
          <a:p>
            <a:pPr marL="342900" indent="-342900">
              <a:buFont typeface="Arial" panose="020B0604020202020204" pitchFamily="34" charset="0"/>
              <a:buChar char="•"/>
            </a:pPr>
            <a:r>
              <a:rPr lang="ru-RU" sz="2000" dirty="0" smtClean="0">
                <a:solidFill>
                  <a:schemeClr val="accent1">
                    <a:lumMod val="50000"/>
                  </a:schemeClr>
                </a:solidFill>
                <a:latin typeface="+mn-lt"/>
              </a:rPr>
              <a:t>Когда </a:t>
            </a:r>
            <a:r>
              <a:rPr lang="ru-RU" sz="2000" dirty="0">
                <a:solidFill>
                  <a:schemeClr val="accent1">
                    <a:lumMod val="50000"/>
                  </a:schemeClr>
                </a:solidFill>
                <a:latin typeface="+mn-lt"/>
              </a:rPr>
              <a:t>подходит время уроков по соответствующей теме, </a:t>
            </a:r>
            <a:r>
              <a:rPr lang="ru-RU" sz="2000" dirty="0" smtClean="0">
                <a:solidFill>
                  <a:schemeClr val="accent1">
                    <a:lumMod val="50000"/>
                  </a:schemeClr>
                </a:solidFill>
                <a:latin typeface="+mn-lt"/>
              </a:rPr>
              <a:t>выстраивает </a:t>
            </a:r>
            <a:r>
              <a:rPr lang="ru-RU" sz="2000" dirty="0">
                <a:solidFill>
                  <a:schemeClr val="accent1">
                    <a:lumMod val="50000"/>
                  </a:schemeClr>
                </a:solidFill>
                <a:latin typeface="+mn-lt"/>
              </a:rPr>
              <a:t>урок вместе с детьми с учетом их </a:t>
            </a:r>
            <a:r>
              <a:rPr lang="ru-RU" sz="2000" dirty="0" smtClean="0">
                <a:solidFill>
                  <a:schemeClr val="accent1">
                    <a:lumMod val="50000"/>
                  </a:schemeClr>
                </a:solidFill>
                <a:latin typeface="+mn-lt"/>
              </a:rPr>
              <a:t>наработок. </a:t>
            </a:r>
          </a:p>
          <a:p>
            <a:r>
              <a:rPr lang="ru-RU" sz="2000" dirty="0">
                <a:solidFill>
                  <a:schemeClr val="accent1">
                    <a:lumMod val="50000"/>
                  </a:schemeClr>
                </a:solidFill>
                <a:latin typeface="+mn-lt"/>
              </a:rPr>
              <a:t> </a:t>
            </a:r>
            <a:r>
              <a:rPr lang="ru-RU" sz="2000" dirty="0" smtClean="0">
                <a:solidFill>
                  <a:schemeClr val="accent1">
                    <a:lumMod val="50000"/>
                  </a:schemeClr>
                </a:solidFill>
                <a:latin typeface="+mn-lt"/>
              </a:rPr>
              <a:t>     Это </a:t>
            </a:r>
            <a:r>
              <a:rPr lang="ru-RU" sz="2000" dirty="0">
                <a:solidFill>
                  <a:schemeClr val="accent1">
                    <a:lumMod val="50000"/>
                  </a:schemeClr>
                </a:solidFill>
                <a:latin typeface="+mn-lt"/>
              </a:rPr>
              <a:t>могут быть сообщения, вопросы, презентация, схема. </a:t>
            </a:r>
          </a:p>
        </p:txBody>
      </p:sp>
    </p:spTree>
    <p:extLst>
      <p:ext uri="{BB962C8B-B14F-4D97-AF65-F5344CB8AC3E}">
        <p14:creationId xmlns:p14="http://schemas.microsoft.com/office/powerpoint/2010/main" val="1267727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Victoria\Мои документы\Заготовки презентации 1\66-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929"/>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796136" y="544204"/>
            <a:ext cx="2160240" cy="369332"/>
          </a:xfrm>
          <a:prstGeom prst="rect">
            <a:avLst/>
          </a:prstGeom>
          <a:noFill/>
        </p:spPr>
        <p:txBody>
          <a:bodyPr wrap="square" rtlCol="0">
            <a:spAutoFit/>
          </a:bodyPr>
          <a:lstStyle/>
          <a:p>
            <a:r>
              <a:rPr lang="ru-RU" b="1" smtClean="0">
                <a:solidFill>
                  <a:srgbClr val="002060"/>
                </a:solidFill>
                <a:latin typeface="+mj-lt"/>
              </a:rPr>
              <a:t>Полезные ссылки</a:t>
            </a:r>
            <a:endParaRPr lang="ru-RU" b="1" dirty="0">
              <a:solidFill>
                <a:srgbClr val="002060"/>
              </a:solidFill>
              <a:latin typeface="+mj-lt"/>
            </a:endParaRPr>
          </a:p>
        </p:txBody>
      </p:sp>
      <p:sp>
        <p:nvSpPr>
          <p:cNvPr id="3" name="Прямоугольник 2"/>
          <p:cNvSpPr/>
          <p:nvPr/>
        </p:nvSpPr>
        <p:spPr>
          <a:xfrm>
            <a:off x="611560" y="1412776"/>
            <a:ext cx="7920880" cy="2306401"/>
          </a:xfrm>
          <a:prstGeom prst="rect">
            <a:avLst/>
          </a:prstGeom>
        </p:spPr>
        <p:txBody>
          <a:bodyPr wrap="square">
            <a:spAutoFit/>
          </a:bodyPr>
          <a:lstStyle/>
          <a:p>
            <a:pPr>
              <a:lnSpc>
                <a:spcPct val="107000"/>
              </a:lnSpc>
              <a:spcAft>
                <a:spcPts val="800"/>
              </a:spcAft>
            </a:pPr>
            <a:r>
              <a:rPr lang="ru-RU" sz="14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4"/>
              </a:rPr>
              <a:t>http://olhovkamatematikainformatika.blogspot.com/p/7.html</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4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5"/>
              </a:rPr>
              <a:t>http://fgosikt.blogspot.com/p/blog-page_10.html</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400" dirty="0">
                <a:latin typeface="Calibri" panose="020F0502020204030204" pitchFamily="34" charset="0"/>
                <a:ea typeface="Calibri" panose="020F0502020204030204" pitchFamily="34" charset="0"/>
                <a:cs typeface="Times New Roman" panose="02020603050405020304" pitchFamily="18" charset="0"/>
              </a:rPr>
              <a:t>Видеоролики по информатике</a:t>
            </a:r>
          </a:p>
          <a:p>
            <a:pPr>
              <a:lnSpc>
                <a:spcPct val="107000"/>
              </a:lnSpc>
              <a:spcAft>
                <a:spcPts val="800"/>
              </a:spcAft>
            </a:pPr>
            <a:r>
              <a:rPr lang="ru-RU" sz="14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6"/>
              </a:rPr>
              <a:t>https://interneturok.ru/subject/informatika</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4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7"/>
              </a:rPr>
              <a:t>https://videouroki.net/blog/informatika/</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400" dirty="0">
                <a:latin typeface="Calibri" panose="020F0502020204030204" pitchFamily="34" charset="0"/>
                <a:ea typeface="Calibri" panose="020F0502020204030204" pitchFamily="34" charset="0"/>
                <a:cs typeface="Times New Roman" panose="02020603050405020304" pitchFamily="18" charset="0"/>
              </a:rPr>
              <a:t> </a:t>
            </a:r>
          </a:p>
          <a:p>
            <a:endParaRPr lang="ru-RU" sz="1400" dirty="0"/>
          </a:p>
        </p:txBody>
      </p:sp>
    </p:spTree>
    <p:extLst>
      <p:ext uri="{BB962C8B-B14F-4D97-AF65-F5344CB8AC3E}">
        <p14:creationId xmlns:p14="http://schemas.microsoft.com/office/powerpoint/2010/main" val="1737970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2479</TotalTime>
  <Words>595</Words>
  <Application>Microsoft Office PowerPoint</Application>
  <PresentationFormat>Экран (4:3)</PresentationFormat>
  <Paragraphs>54</Paragraphs>
  <Slides>10</Slides>
  <Notes>9</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Calibri</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sla</cp:lastModifiedBy>
  <cp:revision>226</cp:revision>
  <dcterms:created xsi:type="dcterms:W3CDTF">2011-11-16T10:31:41Z</dcterms:created>
  <dcterms:modified xsi:type="dcterms:W3CDTF">2019-10-28T10:49:06Z</dcterms:modified>
</cp:coreProperties>
</file>