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72" r:id="rId4"/>
    <p:sldId id="271" r:id="rId5"/>
    <p:sldId id="270" r:id="rId6"/>
    <p:sldId id="267" r:id="rId7"/>
    <p:sldId id="264" r:id="rId8"/>
    <p:sldId id="262" r:id="rId9"/>
    <p:sldId id="268" r:id="rId10"/>
    <p:sldId id="269" r:id="rId11"/>
    <p:sldId id="263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09FDC-7656-4333-A962-020F0BB18B5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998F-D168-461D-BEE8-4875E8B103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9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8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2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5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81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66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6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0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5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1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3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4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1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7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0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8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6BDE-FCCD-4399-8075-6EF230D65FB9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3BAE-45EB-4397-BCE7-BB65C312AC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991540" y="1772816"/>
            <a:ext cx="82846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Всероссийская олимпиада школьников</a:t>
            </a:r>
          </a:p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2020-2021 уч. года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6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3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6363" y="2084836"/>
            <a:ext cx="69592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Для отбора на районный этап олимпиады 6-8 </a:t>
            </a:r>
          </a:p>
          <a:p>
            <a:pPr algn="ctr"/>
            <a:r>
              <a:rPr lang="ru-RU" sz="2400" dirty="0"/>
              <a:t>будут использованы данные </a:t>
            </a:r>
          </a:p>
          <a:p>
            <a:pPr algn="ctr"/>
            <a:r>
              <a:rPr lang="ru-RU" sz="2400" dirty="0"/>
              <a:t>школьного этапа Всероссийской олимпиады.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Для 7-8 классов – это сумма баллов по задачам 1-4.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7702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2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Районный 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301" y="2254792"/>
            <a:ext cx="758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пока не определена.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ОУ: 260, 281, 564 и СВУ</a:t>
            </a:r>
          </a:p>
        </p:txBody>
      </p:sp>
    </p:spTree>
    <p:extLst>
      <p:ext uri="{BB962C8B-B14F-4D97-AF65-F5344CB8AC3E}">
        <p14:creationId xmlns:p14="http://schemas.microsoft.com/office/powerpoint/2010/main" val="31937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99444" y="2321633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993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E467B-1371-4F7E-8179-A4D8FF792BAA}"/>
              </a:ext>
            </a:extLst>
          </p:cNvPr>
          <p:cNvSpPr txBox="1"/>
          <p:nvPr/>
        </p:nvSpPr>
        <p:spPr>
          <a:xfrm>
            <a:off x="2286000" y="1398466"/>
            <a:ext cx="2409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проведения: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071AFA-CFB6-4938-8E56-73CE853C7244}"/>
              </a:ext>
            </a:extLst>
          </p:cNvPr>
          <p:cNvSpPr txBox="1"/>
          <p:nvPr/>
        </p:nvSpPr>
        <p:spPr>
          <a:xfrm>
            <a:off x="2847975" y="2034659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умажная</a:t>
            </a: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alt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с помощью тестирующей системы</a:t>
            </a:r>
            <a:r>
              <a:rPr lang="ru-RU" alt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     Например, </a:t>
            </a:r>
            <a:r>
              <a:rPr lang="ru-RU" dirty="0"/>
              <a:t>Яндекс-</a:t>
            </a:r>
            <a:r>
              <a:rPr lang="ru-RU" dirty="0" err="1"/>
              <a:t>контест</a:t>
            </a:r>
            <a:r>
              <a:rPr lang="ru-RU" dirty="0"/>
              <a:t> </a:t>
            </a:r>
            <a:r>
              <a:rPr lang="en-US" dirty="0"/>
              <a:t>contest.yandex.ru</a:t>
            </a:r>
            <a:endParaRPr lang="ru-RU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/>
              <a:t>                           </a:t>
            </a:r>
            <a:r>
              <a:rPr lang="en-US" dirty="0"/>
              <a:t> </a:t>
            </a:r>
            <a:r>
              <a:rPr lang="en-US" dirty="0" err="1"/>
              <a:t>Codeforces</a:t>
            </a:r>
            <a:r>
              <a:rPr lang="en-US" dirty="0"/>
              <a:t> codeforces.com</a:t>
            </a:r>
            <a:endParaRPr lang="ru-RU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altLang="ru-RU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/>
              <a:t>* Доступ в Интернет должен быть закрыт (ограничен).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479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993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4F7097E-30A4-4893-9EFD-FBCF8DF477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40907" y="1011238"/>
          <a:ext cx="42862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Worksheet" r:id="rId5" imgW="4286139" imgH="5346862" progId="Excel.Sheet.12">
                  <p:embed/>
                </p:oleObj>
              </mc:Choice>
              <mc:Fallback>
                <p:oleObj name="Worksheet" r:id="rId5" imgW="4286139" imgH="5346862" progId="Excel.Sheet.12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14F7097E-30A4-4893-9EFD-FBCF8DF477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0907" y="1011238"/>
                        <a:ext cx="4286250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37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66" y="-692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B1EFC67-4566-4EEB-B4A0-B72FA9B90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97115"/>
              </p:ext>
            </p:extLst>
          </p:nvPr>
        </p:nvGraphicFramePr>
        <p:xfrm>
          <a:off x="2251587" y="2195272"/>
          <a:ext cx="7973960" cy="2004481"/>
        </p:xfrm>
        <a:graphic>
          <a:graphicData uri="http://schemas.openxmlformats.org/drawingml/2006/table">
            <a:tbl>
              <a:tblPr firstRow="1" firstCol="1" bandRow="1"/>
              <a:tblGrid>
                <a:gridCol w="1430961">
                  <a:extLst>
                    <a:ext uri="{9D8B030D-6E8A-4147-A177-3AD203B41FA5}">
                      <a16:colId xmlns:a16="http://schemas.microsoft.com/office/drawing/2014/main" val="3772044837"/>
                    </a:ext>
                  </a:extLst>
                </a:gridCol>
                <a:gridCol w="917282">
                  <a:extLst>
                    <a:ext uri="{9D8B030D-6E8A-4147-A177-3AD203B41FA5}">
                      <a16:colId xmlns:a16="http://schemas.microsoft.com/office/drawing/2014/main" val="274737509"/>
                    </a:ext>
                  </a:extLst>
                </a:gridCol>
                <a:gridCol w="917282">
                  <a:extLst>
                    <a:ext uri="{9D8B030D-6E8A-4147-A177-3AD203B41FA5}">
                      <a16:colId xmlns:a16="http://schemas.microsoft.com/office/drawing/2014/main" val="3367802317"/>
                    </a:ext>
                  </a:extLst>
                </a:gridCol>
                <a:gridCol w="928375">
                  <a:extLst>
                    <a:ext uri="{9D8B030D-6E8A-4147-A177-3AD203B41FA5}">
                      <a16:colId xmlns:a16="http://schemas.microsoft.com/office/drawing/2014/main" val="2772173117"/>
                    </a:ext>
                  </a:extLst>
                </a:gridCol>
                <a:gridCol w="947148">
                  <a:extLst>
                    <a:ext uri="{9D8B030D-6E8A-4147-A177-3AD203B41FA5}">
                      <a16:colId xmlns:a16="http://schemas.microsoft.com/office/drawing/2014/main" val="3259553192"/>
                    </a:ext>
                  </a:extLst>
                </a:gridCol>
                <a:gridCol w="947148">
                  <a:extLst>
                    <a:ext uri="{9D8B030D-6E8A-4147-A177-3AD203B41FA5}">
                      <a16:colId xmlns:a16="http://schemas.microsoft.com/office/drawing/2014/main" val="2890022366"/>
                    </a:ext>
                  </a:extLst>
                </a:gridCol>
                <a:gridCol w="942882">
                  <a:extLst>
                    <a:ext uri="{9D8B030D-6E8A-4147-A177-3AD203B41FA5}">
                      <a16:colId xmlns:a16="http://schemas.microsoft.com/office/drawing/2014/main" val="2244216694"/>
                    </a:ext>
                  </a:extLst>
                </a:gridCol>
                <a:gridCol w="942882">
                  <a:extLst>
                    <a:ext uri="{9D8B030D-6E8A-4147-A177-3AD203B41FA5}">
                      <a16:colId xmlns:a16="http://schemas.microsoft.com/office/drawing/2014/main" val="3227384161"/>
                    </a:ext>
                  </a:extLst>
                </a:gridCol>
              </a:tblGrid>
              <a:tr h="310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кл.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кл.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кл.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990917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&gt;=60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&gt;=60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&gt;400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&gt;400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608641"/>
                  </a:ext>
                </a:extLst>
              </a:tr>
              <a:tr h="3105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97100"/>
                  </a:ext>
                </a:extLst>
              </a:tr>
              <a:tr h="10728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 / призеры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/39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4/86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9/80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4/43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4/53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49915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57F009A-4FFB-43C2-B5B7-A163C867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779" y="1276762"/>
            <a:ext cx="3893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Баллы для победителей и призеров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3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993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B54CB9A-7CE9-4C0E-B214-FEE0E8A837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8288" y="1343025"/>
          <a:ext cx="7669673" cy="397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5" imgW="6660497" imgH="3449284" progId="Word.Document.12">
                  <p:embed/>
                </p:oleObj>
              </mc:Choice>
              <mc:Fallback>
                <p:oleObj name="Document" r:id="rId5" imgW="6660497" imgH="3449284" progId="Word.Document.12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4B54CB9A-7CE9-4C0E-B214-FEE0E8A837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288" y="1343025"/>
                        <a:ext cx="7669673" cy="397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632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993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Проходные баллы для районного этапа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7B010C3-847F-42C9-B3E1-56D700EF3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65541"/>
              </p:ext>
            </p:extLst>
          </p:nvPr>
        </p:nvGraphicFramePr>
        <p:xfrm>
          <a:off x="2222090" y="1669289"/>
          <a:ext cx="7747820" cy="3135442"/>
        </p:xfrm>
        <a:graphic>
          <a:graphicData uri="http://schemas.openxmlformats.org/drawingml/2006/table">
            <a:tbl>
              <a:tblPr firstRow="1" firstCol="1" bandRow="1"/>
              <a:tblGrid>
                <a:gridCol w="1886356">
                  <a:extLst>
                    <a:ext uri="{9D8B030D-6E8A-4147-A177-3AD203B41FA5}">
                      <a16:colId xmlns:a16="http://schemas.microsoft.com/office/drawing/2014/main" val="3555778072"/>
                    </a:ext>
                  </a:extLst>
                </a:gridCol>
                <a:gridCol w="1099504">
                  <a:extLst>
                    <a:ext uri="{9D8B030D-6E8A-4147-A177-3AD203B41FA5}">
                      <a16:colId xmlns:a16="http://schemas.microsoft.com/office/drawing/2014/main" val="1342844277"/>
                    </a:ext>
                  </a:extLst>
                </a:gridCol>
                <a:gridCol w="1190490">
                  <a:extLst>
                    <a:ext uri="{9D8B030D-6E8A-4147-A177-3AD203B41FA5}">
                      <a16:colId xmlns:a16="http://schemas.microsoft.com/office/drawing/2014/main" val="2199503584"/>
                    </a:ext>
                  </a:extLst>
                </a:gridCol>
                <a:gridCol w="1190490">
                  <a:extLst>
                    <a:ext uri="{9D8B030D-6E8A-4147-A177-3AD203B41FA5}">
                      <a16:colId xmlns:a16="http://schemas.microsoft.com/office/drawing/2014/main" val="916619309"/>
                    </a:ext>
                  </a:extLst>
                </a:gridCol>
                <a:gridCol w="1190490">
                  <a:extLst>
                    <a:ext uri="{9D8B030D-6E8A-4147-A177-3AD203B41FA5}">
                      <a16:colId xmlns:a16="http://schemas.microsoft.com/office/drawing/2014/main" val="3677391808"/>
                    </a:ext>
                  </a:extLst>
                </a:gridCol>
                <a:gridCol w="1190490">
                  <a:extLst>
                    <a:ext uri="{9D8B030D-6E8A-4147-A177-3AD203B41FA5}">
                      <a16:colId xmlns:a16="http://schemas.microsoft.com/office/drawing/2014/main" val="729451759"/>
                    </a:ext>
                  </a:extLst>
                </a:gridCol>
              </a:tblGrid>
              <a:tr h="318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558904"/>
                  </a:ext>
                </a:extLst>
              </a:tr>
              <a:tr h="319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Проходной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864623"/>
                  </a:ext>
                </a:extLst>
              </a:tr>
              <a:tr h="624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821040"/>
                  </a:ext>
                </a:extLst>
              </a:tr>
              <a:tr h="1355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4+2 призера)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9+2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(21+1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(21+1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7109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E73C957-8084-4976-8BCB-72F219DB28B9}"/>
              </a:ext>
            </a:extLst>
          </p:cNvPr>
          <p:cNvSpPr txBox="1"/>
          <p:nvPr/>
        </p:nvSpPr>
        <p:spPr>
          <a:xfrm>
            <a:off x="2322681" y="50040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Итого: 95</a:t>
            </a:r>
          </a:p>
        </p:txBody>
      </p:sp>
    </p:spTree>
    <p:extLst>
      <p:ext uri="{BB962C8B-B14F-4D97-AF65-F5344CB8AC3E}">
        <p14:creationId xmlns:p14="http://schemas.microsoft.com/office/powerpoint/2010/main" val="71212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Районный  этап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(участники)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36E50E4B-22A0-4ECA-9324-53C018509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170885"/>
              </p:ext>
            </p:extLst>
          </p:nvPr>
        </p:nvGraphicFramePr>
        <p:xfrm>
          <a:off x="2365463" y="1216132"/>
          <a:ext cx="7327366" cy="4622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Worksheet" r:id="rId5" imgW="5264261" imgH="3321175" progId="Excel.Sheet.12">
                  <p:embed/>
                </p:oleObj>
              </mc:Choice>
              <mc:Fallback>
                <p:oleObj name="Worksheet" r:id="rId5" imgW="5264261" imgH="33211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5463" y="1216132"/>
                        <a:ext cx="7327366" cy="4622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2" y="-4038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1" y="1398324"/>
            <a:ext cx="8424333" cy="5727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81068" y="2767122"/>
            <a:ext cx="8932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списки</a:t>
            </a:r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>
          <a:xfrm flipH="1" flipV="1">
            <a:off x="2063219" y="1996935"/>
            <a:ext cx="3467898" cy="74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 flipH="1" flipV="1">
            <a:off x="2923383" y="1963119"/>
            <a:ext cx="2520177" cy="775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 flipH="1" flipV="1">
            <a:off x="3719656" y="1961539"/>
            <a:ext cx="1811461" cy="80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 flipV="1">
            <a:off x="5521342" y="2028705"/>
            <a:ext cx="2208217" cy="748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88067" y="2852324"/>
            <a:ext cx="711098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u="sng" dirty="0"/>
          </a:p>
          <a:p>
            <a:r>
              <a:rPr lang="ru-RU" dirty="0"/>
              <a:t>Даты рождения: 20004, 2—9.</a:t>
            </a:r>
          </a:p>
          <a:p>
            <a:endParaRPr lang="ru-RU" dirty="0"/>
          </a:p>
          <a:p>
            <a:r>
              <a:rPr lang="ru-RU" dirty="0"/>
              <a:t>Если нет отчества, то в поле пишем «</a:t>
            </a:r>
            <a:r>
              <a:rPr lang="ru-RU" sz="1600" b="1" dirty="0"/>
              <a:t>отсутствует</a:t>
            </a:r>
            <a:r>
              <a:rPr lang="ru-RU" dirty="0"/>
              <a:t>».</a:t>
            </a:r>
          </a:p>
          <a:p>
            <a:endParaRPr lang="ru-RU" dirty="0"/>
          </a:p>
          <a:p>
            <a:r>
              <a:rPr lang="ru-RU" dirty="0"/>
              <a:t>Статус участника </a:t>
            </a:r>
            <a:r>
              <a:rPr lang="ru-RU" b="1" dirty="0"/>
              <a:t>не указываем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поле «результат» должно быть </a:t>
            </a:r>
            <a:r>
              <a:rPr lang="ru-RU" b="1" dirty="0"/>
              <a:t>число</a:t>
            </a:r>
            <a:r>
              <a:rPr lang="ru-RU" dirty="0"/>
              <a:t> (</a:t>
            </a:r>
            <a:r>
              <a:rPr lang="ru-RU" i="1" dirty="0"/>
              <a:t>а не сумма, например, 40+10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Если есть победители и призеры </a:t>
            </a:r>
            <a:r>
              <a:rPr lang="ru-RU" b="1" dirty="0"/>
              <a:t>районного</a:t>
            </a:r>
            <a:r>
              <a:rPr lang="ru-RU" dirty="0"/>
              <a:t> этапа прошлого года, </a:t>
            </a:r>
          </a:p>
          <a:p>
            <a:r>
              <a:rPr lang="ru-RU" dirty="0"/>
              <a:t>указываем это в следующем поле после результата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8067" y="981985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Ошибки</a:t>
            </a:r>
          </a:p>
        </p:txBody>
      </p:sp>
    </p:spTree>
    <p:extLst>
      <p:ext uri="{BB962C8B-B14F-4D97-AF65-F5344CB8AC3E}">
        <p14:creationId xmlns:p14="http://schemas.microsoft.com/office/powerpoint/2010/main" val="94339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01" y="-3295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287688" y="284030"/>
            <a:ext cx="6192688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Школьный этап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88067" y="981985"/>
            <a:ext cx="1939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Ошибки (пример)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4968" y="3211383"/>
            <a:ext cx="763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Перед отправкой обязательно проверить все данные, подключив фильтры!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4284133"/>
            <a:ext cx="73488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Результаты отправлять в </a:t>
            </a:r>
            <a:r>
              <a:rPr lang="ru-RU" b="1" dirty="0"/>
              <a:t>5</a:t>
            </a:r>
            <a:r>
              <a:rPr lang="ru-RU" dirty="0"/>
              <a:t>-дневный срок после проведения олимпиады!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E2A581-D55C-4119-A725-532954CA6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067" y="1705925"/>
            <a:ext cx="8315325" cy="96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36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347</Words>
  <Application>Microsoft Office PowerPoint</Application>
  <PresentationFormat>Широкоэкранный</PresentationFormat>
  <Paragraphs>132</Paragraphs>
  <Slides>12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Worksheet</vt:lpstr>
      <vt:lpstr>Document</vt:lpstr>
      <vt:lpstr>Презентация PowerPoint</vt:lpstr>
      <vt:lpstr>Школьный этап</vt:lpstr>
      <vt:lpstr>Школьный этап</vt:lpstr>
      <vt:lpstr>Школьный этап</vt:lpstr>
      <vt:lpstr>Школьный этап</vt:lpstr>
      <vt:lpstr>Проходные баллы для районного этапа</vt:lpstr>
      <vt:lpstr>Районный  этап (участники)</vt:lpstr>
      <vt:lpstr>Школьный этап</vt:lpstr>
      <vt:lpstr>Школьный этап</vt:lpstr>
      <vt:lpstr>Школьный этап</vt:lpstr>
      <vt:lpstr>Районный  этап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</dc:creator>
  <cp:lastModifiedBy>Лидия Соболева</cp:lastModifiedBy>
  <cp:revision>34</cp:revision>
  <dcterms:created xsi:type="dcterms:W3CDTF">2018-10-09T13:20:40Z</dcterms:created>
  <dcterms:modified xsi:type="dcterms:W3CDTF">2020-09-25T12:44:09Z</dcterms:modified>
</cp:coreProperties>
</file>