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60" r:id="rId4"/>
    <p:sldId id="261" r:id="rId5"/>
    <p:sldId id="262" r:id="rId6"/>
    <p:sldId id="263" r:id="rId7"/>
    <p:sldId id="275" r:id="rId8"/>
    <p:sldId id="276" r:id="rId9"/>
    <p:sldId id="27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89" r:id="rId23"/>
    <p:sldId id="290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302" r:id="rId42"/>
    <p:sldId id="303" r:id="rId43"/>
    <p:sldId id="298" r:id="rId44"/>
    <p:sldId id="299" r:id="rId45"/>
    <p:sldId id="304" r:id="rId46"/>
    <p:sldId id="306" r:id="rId47"/>
    <p:sldId id="305" r:id="rId48"/>
    <p:sldId id="300" r:id="rId49"/>
    <p:sldId id="301" r:id="rId50"/>
    <p:sldId id="307" r:id="rId51"/>
    <p:sldId id="308" r:id="rId52"/>
    <p:sldId id="309" r:id="rId53"/>
    <p:sldId id="310" r:id="rId54"/>
    <p:sldId id="311" r:id="rId55"/>
    <p:sldId id="312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image" Target="../media/image122.wmf"/><Relationship Id="rId7" Type="http://schemas.openxmlformats.org/officeDocument/2006/relationships/image" Target="../media/image126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FDD5E-2EB6-4FCA-AAD1-23BAFBF0EE32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DBF45-6BA8-4B61-AAE8-5C0F9CFF7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2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11 типов задани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й предлагалось на ЕГЭ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A41A-0334-4DB8-89FF-19C185AA29A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5C7-5878-42C0-A23B-EF0656FC49E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70CD-F8E3-496A-82A7-3336CDB50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542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5C7-5878-42C0-A23B-EF0656FC49E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70CD-F8E3-496A-82A7-3336CDB50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2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5C7-5878-42C0-A23B-EF0656FC49E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70CD-F8E3-496A-82A7-3336CDB50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3695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5C7-5878-42C0-A23B-EF0656FC49E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70CD-F8E3-496A-82A7-3336CDB50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4802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5C7-5878-42C0-A23B-EF0656FC49E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70CD-F8E3-496A-82A7-3336CDB50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0992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5C7-5878-42C0-A23B-EF0656FC49E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70CD-F8E3-496A-82A7-3336CDB50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7677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5C7-5878-42C0-A23B-EF0656FC49E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70CD-F8E3-496A-82A7-3336CDB50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7279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5C7-5878-42C0-A23B-EF0656FC49E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70CD-F8E3-496A-82A7-3336CDB50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605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5C7-5878-42C0-A23B-EF0656FC49E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70CD-F8E3-496A-82A7-3336CDB50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3373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5C7-5878-42C0-A23B-EF0656FC49E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70CD-F8E3-496A-82A7-3336CDB50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980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5C7-5878-42C0-A23B-EF0656FC49E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70CD-F8E3-496A-82A7-3336CDB50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9712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DD5C7-5878-42C0-A23B-EF0656FC49E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570CD-F8E3-496A-82A7-3336CDB50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31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legionr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legionr.ru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8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7.png"/><Relationship Id="rId4" Type="http://schemas.openxmlformats.org/officeDocument/2006/relationships/image" Target="../media/image22.wmf"/><Relationship Id="rId9" Type="http://schemas.openxmlformats.org/officeDocument/2006/relationships/image" Target="../media/image19.emf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34.wmf"/><Relationship Id="rId3" Type="http://schemas.openxmlformats.org/officeDocument/2006/relationships/image" Target="../media/image35.png"/><Relationship Id="rId7" Type="http://schemas.openxmlformats.org/officeDocument/2006/relationships/image" Target="../media/image31.wmf"/><Relationship Id="rId12" Type="http://schemas.openxmlformats.org/officeDocument/2006/relationships/image" Target="../media/image40.png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9.png"/><Relationship Id="rId5" Type="http://schemas.openxmlformats.org/officeDocument/2006/relationships/image" Target="../media/image30.wmf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37.png"/><Relationship Id="rId1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legionr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gionr.ru/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legionr.ru/" TargetMode="Externa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legionr.ru/" TargetMode="Externa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gionr.ru/" TargetMode="External"/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legionr.ru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gionr.ru/" TargetMode="External"/><Relationship Id="rId3" Type="http://schemas.openxmlformats.org/officeDocument/2006/relationships/oleObject" Target="../embeddings/oleObject13.bin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69.wmf"/><Relationship Id="rId9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legionr.ru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5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hyperlink" Target="http://www.legionr.ru/" TargetMode="External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0.png"/><Relationship Id="rId4" Type="http://schemas.openxmlformats.org/officeDocument/2006/relationships/image" Target="../media/image9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10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105.wmf"/><Relationship Id="rId19" Type="http://schemas.openxmlformats.org/officeDocument/2006/relationships/image" Target="../media/image110.png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10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legionr.ru/" TargetMode="Externa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114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hyperlink" Target="http://www.legionr.ru/" TargetMode="External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9" Type="http://schemas.openxmlformats.org/officeDocument/2006/relationships/image" Target="../media/image113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124.wmf"/><Relationship Id="rId18" Type="http://schemas.openxmlformats.org/officeDocument/2006/relationships/image" Target="../media/image126.wmf"/><Relationship Id="rId3" Type="http://schemas.openxmlformats.org/officeDocument/2006/relationships/image" Target="../media/image128.png"/><Relationship Id="rId7" Type="http://schemas.openxmlformats.org/officeDocument/2006/relationships/image" Target="../media/image121.wmf"/><Relationship Id="rId12" Type="http://schemas.openxmlformats.org/officeDocument/2006/relationships/oleObject" Target="../embeddings/oleObject29.bin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5.wmf"/><Relationship Id="rId20" Type="http://schemas.openxmlformats.org/officeDocument/2006/relationships/image" Target="../media/image127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123.wmf"/><Relationship Id="rId5" Type="http://schemas.openxmlformats.org/officeDocument/2006/relationships/image" Target="../media/image120.wmf"/><Relationship Id="rId15" Type="http://schemas.openxmlformats.org/officeDocument/2006/relationships/oleObject" Target="../embeddings/oleObject30.bin"/><Relationship Id="rId10" Type="http://schemas.openxmlformats.org/officeDocument/2006/relationships/oleObject" Target="../embeddings/oleObject28.bin"/><Relationship Id="rId19" Type="http://schemas.openxmlformats.org/officeDocument/2006/relationships/oleObject" Target="../embeddings/oleObject32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122.wmf"/><Relationship Id="rId14" Type="http://schemas.openxmlformats.org/officeDocument/2006/relationships/image" Target="../media/image1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139.wmf"/><Relationship Id="rId3" Type="http://schemas.openxmlformats.org/officeDocument/2006/relationships/image" Target="../media/image142.png"/><Relationship Id="rId7" Type="http://schemas.openxmlformats.org/officeDocument/2006/relationships/image" Target="../media/image136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14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138.wmf"/><Relationship Id="rId5" Type="http://schemas.openxmlformats.org/officeDocument/2006/relationships/image" Target="../media/image144.png"/><Relationship Id="rId15" Type="http://schemas.openxmlformats.org/officeDocument/2006/relationships/image" Target="../media/image140.wmf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143.png"/><Relationship Id="rId9" Type="http://schemas.openxmlformats.org/officeDocument/2006/relationships/image" Target="../media/image137.wmf"/><Relationship Id="rId14" Type="http://schemas.openxmlformats.org/officeDocument/2006/relationships/oleObject" Target="../embeddings/oleObject37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legionr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Окружность и круг в задачах  повышенного уровня сложности по планиметрии в КИМ на ЕГЭ по математике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2514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Докладчик Фридман Елена Михайловна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188640"/>
            <a:ext cx="4314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Издательство «Легион»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3938798"/>
            <a:ext cx="1584176" cy="2919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7835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3 (задание 16 ЕГЭ 2017)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волна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4860032" cy="5877272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В прямоугольной трапеции </a:t>
            </a:r>
            <a:r>
              <a:rPr lang="en-US" sz="7000" dirty="0" smtClean="0">
                <a:latin typeface="Times New Roman" pitchFamily="18" charset="0"/>
                <a:cs typeface="Times New Roman" pitchFamily="18" charset="0"/>
              </a:rPr>
              <a:t>KLMN 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с основаниями </a:t>
            </a:r>
            <a:r>
              <a:rPr lang="en-US" sz="7000" dirty="0" smtClean="0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7000" dirty="0" smtClean="0">
                <a:latin typeface="Times New Roman" pitchFamily="18" charset="0"/>
                <a:cs typeface="Times New Roman" pitchFamily="18" charset="0"/>
              </a:rPr>
              <a:t>LM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7000" dirty="0" smtClean="0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7000" dirty="0" smtClean="0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) окружность, построенная  на большем основании как на диаметре, пересекает меньшее основание в точках </a:t>
            </a:r>
            <a:r>
              <a:rPr lang="en-US" sz="7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7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а) Докажите, что угол </a:t>
            </a:r>
            <a:r>
              <a:rPr lang="en-US" sz="7000" dirty="0" smtClean="0">
                <a:latin typeface="Times New Roman" pitchFamily="18" charset="0"/>
                <a:cs typeface="Times New Roman" pitchFamily="18" charset="0"/>
              </a:rPr>
              <a:t>AKL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sz="7000" dirty="0" smtClean="0">
                <a:latin typeface="Times New Roman" pitchFamily="18" charset="0"/>
                <a:cs typeface="Times New Roman" pitchFamily="18" charset="0"/>
              </a:rPr>
              <a:t>MKN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б) Диагонали трапеции пересекаются в точке </a:t>
            </a:r>
            <a:r>
              <a:rPr lang="en-US" sz="7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. Найдите площадь треугольника </a:t>
            </a:r>
            <a:r>
              <a:rPr lang="en-US" sz="7000" dirty="0" smtClean="0">
                <a:latin typeface="Times New Roman" pitchFamily="18" charset="0"/>
                <a:cs typeface="Times New Roman" pitchFamily="18" charset="0"/>
              </a:rPr>
              <a:t>KLO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, если </a:t>
            </a:r>
            <a:r>
              <a:rPr lang="en-US" sz="7000" dirty="0" smtClean="0">
                <a:latin typeface="Times New Roman" pitchFamily="18" charset="0"/>
                <a:cs typeface="Times New Roman" pitchFamily="18" charset="0"/>
              </a:rPr>
              <a:t>KL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=3      , </a:t>
            </a:r>
            <a:r>
              <a:rPr lang="en-US" sz="7000" dirty="0" smtClean="0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=6</a:t>
            </a:r>
            <a:r>
              <a:rPr lang="en-US" sz="7000" dirty="0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7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187624" y="6093296"/>
          <a:ext cx="53205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Формула" r:id="rId4" imgW="241300" imgH="228600" progId="Equation.3">
                  <p:embed/>
                </p:oleObj>
              </mc:Choice>
              <mc:Fallback>
                <p:oleObj name="Формула" r:id="rId4" imgW="2413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6093296"/>
                        <a:ext cx="532059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995936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bershadskaya_vv\Desktop\Рисунок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5589241"/>
            <a:ext cx="183569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544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99992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Рассмотрим два случая: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4139952" cy="5073427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∠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MNK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90°.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MC=NC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  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что невозможно (катет не равен гипотенузе).                                                                           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37143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61656"/>
            <a:ext cx="3707904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715000" y="980728"/>
            <a:ext cx="442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∠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LKN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90°. 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KN 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диаметр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следовательно,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KL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касательная,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хорда.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bershadskaya_vv\Desktop\Рисунок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854" y="5805263"/>
            <a:ext cx="1523145" cy="10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4025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106688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AKL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smtClean="0"/>
              <a:t>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∠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MKN</a:t>
            </a:r>
            <a:r>
              <a:rPr lang="ru-RU" dirty="0" smtClean="0"/>
              <a:t>=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AKL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∠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MKN.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835696" y="836712"/>
          <a:ext cx="1170711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Формула" r:id="rId3" imgW="533169" imgH="393529" progId="Equation.3">
                  <p:embed/>
                </p:oleObj>
              </mc:Choice>
              <mc:Fallback>
                <p:oleObj name="Формула" r:id="rId3" imgW="533169" imgH="393529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836712"/>
                        <a:ext cx="1170711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572000" y="836712"/>
          <a:ext cx="12255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Формула" r:id="rId5" imgW="558558" imgH="393529" progId="Equation.3">
                  <p:embed/>
                </p:oleObj>
              </mc:Choice>
              <mc:Fallback>
                <p:oleObj name="Формула" r:id="rId5" imgW="558558" imgH="393529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836712"/>
                        <a:ext cx="122555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39552" y="1700808"/>
          <a:ext cx="2448272" cy="520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Формула" r:id="rId7" imgW="926698" imgH="177723" progId="Equation.3">
                  <p:embed/>
                </p:oleObj>
              </mc:Choice>
              <mc:Fallback>
                <p:oleObj name="Формула" r:id="rId7" imgW="926698" imgH="177723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700808"/>
                        <a:ext cx="2448272" cy="520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3995936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0" y="98072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780928"/>
            <a:ext cx="529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373216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∆AKL=∆MHN    AL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HN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2852936"/>
            <a:ext cx="306648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6093296"/>
            <a:ext cx="4650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ΔALK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ΔLKM,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LM=6LA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2617304" y="5517232"/>
          <a:ext cx="370520" cy="296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Формула" r:id="rId11" imgW="190417" imgH="152334" progId="Equation.3">
                  <p:embed/>
                </p:oleObj>
              </mc:Choice>
              <mc:Fallback>
                <p:oleObj name="Формула" r:id="rId11" imgW="190417" imgH="152334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304" y="5517232"/>
                        <a:ext cx="370520" cy="2964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3501008"/>
            <a:ext cx="1533742" cy="932681"/>
          </a:xfrm>
          <a:prstGeom prst="rect">
            <a:avLst/>
          </a:prstGeom>
          <a:noFill/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3429000"/>
            <a:ext cx="1944216" cy="1152128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4283968" y="4653136"/>
            <a:ext cx="1952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6AL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=6·9,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28184" y="4644425"/>
            <a:ext cx="1269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AL=3,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99988" y="4644425"/>
            <a:ext cx="1544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=18,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4048" y="5301208"/>
            <a:ext cx="362952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=KH+HM=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=LM+LA=18+3=21.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255588" y="3429000"/>
          <a:ext cx="6572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Формула" r:id="rId15" imgW="304668" imgH="228501" progId="Equation.3">
                  <p:embed/>
                </p:oleObj>
              </mc:Choice>
              <mc:Fallback>
                <p:oleObj name="Формула" r:id="rId15" imgW="304668" imgH="228501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3429000"/>
                        <a:ext cx="6572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9946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220072" cy="6858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LOK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=S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LKM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-S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LOM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645" y="0"/>
            <a:ext cx="3630355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79511" y="836712"/>
          <a:ext cx="5277763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Формула" r:id="rId4" imgW="2260600" imgH="431800" progId="Equation.3">
                  <p:embed/>
                </p:oleObj>
              </mc:Choice>
              <mc:Fallback>
                <p:oleObj name="Формула" r:id="rId4" imgW="2260600" imgH="4318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1" y="836712"/>
                        <a:ext cx="5277763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23528" y="2060848"/>
          <a:ext cx="3623628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Формула" r:id="rId6" imgW="1651000" imgH="393700" progId="Equation.3">
                  <p:embed/>
                </p:oleObj>
              </mc:Choice>
              <mc:Fallback>
                <p:oleObj name="Формула" r:id="rId6" imgW="1651000" imgH="3937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060848"/>
                        <a:ext cx="3623628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2924945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ΔLOM~ΔKON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717032"/>
            <a:ext cx="1368152" cy="799570"/>
          </a:xfrm>
          <a:prstGeom prst="rect">
            <a:avLst/>
          </a:prstGeom>
          <a:noFill/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645024"/>
            <a:ext cx="2477320" cy="906337"/>
          </a:xfrm>
          <a:prstGeom prst="rect">
            <a:avLst/>
          </a:prstGeom>
          <a:noFill/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725144"/>
            <a:ext cx="2090725" cy="836290"/>
          </a:xfrm>
          <a:prstGeom prst="rect">
            <a:avLst/>
          </a:prstGeom>
          <a:noFill/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7051" y="4725144"/>
            <a:ext cx="1144127" cy="792088"/>
          </a:xfrm>
          <a:prstGeom prst="rect">
            <a:avLst/>
          </a:prstGeom>
          <a:noFill/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653136"/>
            <a:ext cx="207872" cy="909439"/>
          </a:xfrm>
          <a:prstGeom prst="rect">
            <a:avLst/>
          </a:prstGeom>
          <a:noFill/>
        </p:spPr>
      </p:pic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23928" y="472514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ru-RU" sz="3200" dirty="0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251520" y="5733256"/>
          <a:ext cx="1558324" cy="8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Формула" r:id="rId13" imgW="761669" imgH="431613" progId="Equation.3">
                  <p:embed/>
                </p:oleObj>
              </mc:Choice>
              <mc:Fallback>
                <p:oleObj name="Формула" r:id="rId13" imgW="761669" imgH="431613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733256"/>
                        <a:ext cx="1558324" cy="88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1" name="Object 21"/>
          <p:cNvGraphicFramePr>
            <a:graphicFrameLocks noChangeAspect="1"/>
          </p:cNvGraphicFramePr>
          <p:nvPr/>
        </p:nvGraphicFramePr>
        <p:xfrm>
          <a:off x="5362575" y="3243263"/>
          <a:ext cx="348297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Формула" r:id="rId15" imgW="1587500" imgH="431800" progId="Equation.3">
                  <p:embed/>
                </p:oleObj>
              </mc:Choice>
              <mc:Fallback>
                <p:oleObj name="Формула" r:id="rId15" imgW="1587500" imgH="4318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3243263"/>
                        <a:ext cx="3482975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5436096" y="4149080"/>
          <a:ext cx="3255913" cy="270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Формула" r:id="rId17" imgW="1587500" imgH="1320800" progId="Equation.3">
                  <p:embed/>
                </p:oleObj>
              </mc:Choice>
              <mc:Fallback>
                <p:oleObj name="Формула" r:id="rId17" imgW="1587500" imgH="13208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4149080"/>
                        <a:ext cx="3255913" cy="27089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600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68" y="0"/>
            <a:ext cx="303468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4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9"/>
            <a:ext cx="9144000" cy="30243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Дана окружность.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Продолжения диаметра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хорды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PK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пересекаются под углом 30° в точке С. Известно, что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CB:AB=1:4; AK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пересекает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BP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точке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Докажите, что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AP:AT=3:4.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Найдите площадь четырехугольника с вершинами в точках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радиус окружности равен 4.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0" y="4149080"/>
            <a:ext cx="4638726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81450"/>
            <a:ext cx="36861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bershadskaya_vv\Desktop\Рисунок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0"/>
            <a:ext cx="1619672" cy="111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9876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9" y="2770"/>
            <a:ext cx="27466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052736"/>
                <a:ext cx="4150788" cy="2847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Проведем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OE</a:t>
                </a:r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⊥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PC, KE=EP, OE=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𝑡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</m:oMath>
                </a14:m>
                <a:endParaRPr lang="en-US" sz="32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EC=OC ·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cos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𝑡</m:t>
                    </m:r>
                    <m:r>
                      <a:rPr lang="en-US" sz="32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3200" b="0" dirty="0" smtClean="0">
                  <a:latin typeface="Times New Roman" pitchFamily="18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2. PE=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200" b="0" i="1" smtClean="0">
                            <a:latin typeface="Cambria Math"/>
                            <a:cs typeface="Times New Roman" pitchFamily="18" charset="0"/>
                          </a:rPr>
                          <m:t>Δ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𝑃𝑂𝐸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;</m:t>
                    </m:r>
                  </m:oMath>
                </a14:m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2736"/>
                <a:ext cx="4150788" cy="284744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671" t="-2998" b="-21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51920" y="3158546"/>
                <a:ext cx="1958549" cy="630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K</m:t>
                    </m:r>
                    <m:r>
                      <a:rPr lang="en-US" sz="3200" b="0" i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</m:rad>
                    <m:r>
                      <a:rPr lang="en-US" sz="3200" b="0" i="1" smtClean="0">
                        <a:latin typeface="Cambria Math"/>
                      </a:rPr>
                      <m:t>𝑡</m:t>
                    </m:r>
                    <m:r>
                      <a:rPr lang="en-US" sz="3200" b="0" i="1" smtClean="0">
                        <a:latin typeface="Cambria Math"/>
                      </a:rPr>
                      <m:t>.</m:t>
                    </m:r>
                  </m:oMath>
                </a14:m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158546"/>
                <a:ext cx="1958549" cy="63049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8100" t="-5769" b="-298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3900182"/>
                <a:ext cx="8437694" cy="2668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3. </a:t>
                </a:r>
                <a:r>
                  <a:rPr lang="el-GR" sz="3200" dirty="0" smtClean="0"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ATB~</a:t>
                </a:r>
                <a:r>
                  <a:rPr lang="el-GR" sz="3200" dirty="0" smtClean="0"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KTP (</a:t>
                </a:r>
                <a:r>
                  <a:rPr lang="ru-RU" sz="3200" dirty="0" smtClean="0"/>
                  <a:t>∠</a:t>
                </a:r>
                <a:r>
                  <a:rPr lang="en-US" sz="3200" dirty="0" smtClean="0"/>
                  <a:t>ATB=</a:t>
                </a:r>
                <a:r>
                  <a:rPr lang="ru-RU" sz="3200" dirty="0" smtClean="0"/>
                  <a:t>∠</a:t>
                </a:r>
                <a:r>
                  <a:rPr lang="en-US" sz="3200" dirty="0" smtClean="0"/>
                  <a:t>KTP</a:t>
                </a:r>
                <a:r>
                  <a:rPr lang="ru-RU" sz="3200" dirty="0" smtClean="0"/>
                  <a:t> как вертикальные,</a:t>
                </a:r>
              </a:p>
              <a:p>
                <a:r>
                  <a:rPr lang="ru-RU" sz="3200" dirty="0" smtClean="0"/>
                  <a:t>∠</a:t>
                </a:r>
                <a:r>
                  <a:rPr lang="en-US" sz="3200" dirty="0" smtClean="0"/>
                  <a:t>PKT=</a:t>
                </a:r>
                <a:r>
                  <a:rPr lang="ru-RU" sz="3200" dirty="0" smtClean="0"/>
                  <a:t>∠</a:t>
                </a:r>
                <a:r>
                  <a:rPr lang="en-US" sz="3200" dirty="0" smtClean="0"/>
                  <a:t>ABT</a:t>
                </a:r>
                <a:r>
                  <a:rPr lang="ru-RU" sz="3200" dirty="0" smtClean="0"/>
                  <a:t> как вписанные, опирающиеся </a:t>
                </a:r>
              </a:p>
              <a:p>
                <a:r>
                  <a:rPr lang="ru-RU" sz="3200" dirty="0" smtClean="0"/>
                  <a:t>на одну дугу. 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𝐴𝐵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𝐾𝑃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ru-RU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𝐴𝑇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𝑃𝑇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; PT=</a:t>
                </a:r>
                <a:r>
                  <a:rPr lang="ru-RU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𝐴𝑇</m:t>
                        </m:r>
                        <m:rad>
                          <m:radPr>
                            <m:degHide m:val="on"/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4.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𝐴𝑃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𝐴𝑇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𝑃𝑇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𝐴𝑇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𝐴𝑃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𝐴𝑇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𝐴𝑃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𝐴𝑇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00182"/>
                <a:ext cx="8437694" cy="266835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806" t="-3425" r="-867" b="-6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167"/>
            <a:ext cx="4994515" cy="290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bershadskaya_vv\Desktop\Рисунок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0"/>
            <a:ext cx="1259632" cy="87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5230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6082919" cy="346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156" y="3454169"/>
                <a:ext cx="8568952" cy="2057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𝐴𝑃𝐾𝐵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𝐴𝑃𝐶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𝐵𝐾𝐶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𝐴𝐶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𝑃𝐶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30°−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𝐵𝐶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𝐾𝐶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30°=</m:t>
                      </m:r>
                    </m:oMath>
                  </m:oMathPara>
                </a14:m>
                <a:endParaRPr lang="en-US" sz="3200" b="0" dirty="0" smtClean="0">
                  <a:latin typeface="Times New Roman" pitchFamily="18" charset="0"/>
                  <a:ea typeface="Cambria Math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rad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+3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</m:rad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6" y="3454169"/>
                <a:ext cx="8568952" cy="205710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778" b="-77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55576" y="332656"/>
            <a:ext cx="1968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AO=4, t=2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1340768"/>
                <a:ext cx="2810385" cy="1662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AC=10, BC=2,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PC=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rad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KC=3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rad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40768"/>
                <a:ext cx="2810385" cy="166250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5640" t="-5128" r="-4772" b="-109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C:\Users\bershadskaya_vv\Desktop\Рисунок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5589241"/>
            <a:ext cx="183569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2234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8" y="0"/>
            <a:ext cx="91712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5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(№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вариант 15 «Легион» ЕГЭ 2018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251504" cy="5505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Две окружности с центрами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пересекаются в точках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причем точки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лежат по разные стороны от прямой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MN.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Продолжение диаметра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первой окружности и хорды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этой же окружности пересекают вторую окружность в точках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соответственно.</a:t>
            </a: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Докажите, что треугольники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ANC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подобны;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б) Найдите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MC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если 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CMB=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NMA,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радиус второй окружности в 2,5 раза больше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радиуса первой и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MN=2.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bershadskaya_vv\Desktop\Рисунок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6670" y="5733256"/>
            <a:ext cx="1627329" cy="112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7659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48291"/>
            <a:ext cx="7056784" cy="541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6670" y="5733256"/>
            <a:ext cx="1627329" cy="112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58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9" y="116632"/>
            <a:ext cx="2700041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9098"/>
            <a:ext cx="7470487" cy="572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12909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6671" y="0"/>
            <a:ext cx="1627329" cy="112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3317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16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Демонстрационный вариант ЕГЭ 2018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93209" y="1196752"/>
            <a:ext cx="923720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Две окружности касаются внешним образом в точке К.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Прямая АВ касается первой окружности в точке А,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второй – в точке В.  Прямая ВК пересекает первую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окружность в точке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прямая АК пересекает вторую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окружность в точке С.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Докажите, что прямые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параллельны.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Найдите площадь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треугольника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ABK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если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известно,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радиусы окружностей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равны 4 и 1.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99" y="3272654"/>
            <a:ext cx="4346441" cy="339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743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62472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70" y="188640"/>
            <a:ext cx="6542808" cy="501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8935" y="5503518"/>
                <a:ext cx="2102435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𝑀𝐶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𝑀𝑁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𝑀𝐵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𝐴𝑀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35" y="5503518"/>
                <a:ext cx="2102435" cy="101431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03848" y="5493516"/>
                <a:ext cx="1856790" cy="1024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𝑀𝐶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𝑟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493516"/>
                <a:ext cx="1856790" cy="102431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652120" y="5661248"/>
            <a:ext cx="1260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MC=5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bershadskaya_vv\Desktop\Рисунок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5373216"/>
            <a:ext cx="183569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1255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0" y="12648"/>
            <a:ext cx="2962672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6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96" y="908720"/>
            <a:ext cx="9116704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прямоугольном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треугольнике АВС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вершины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прямого угла С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проведена высота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треугольники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ACH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BCH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вписаны окружности с центрами 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соответственно, касающиеся отрезка СН в точках  М 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соответственно.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Докажите, что прямые АО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СО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перпендикулярны.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б) Найдите площадь четырехугольника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АС=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ВС=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"/>
            <a:ext cx="5228128" cy="278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987392"/>
            <a:ext cx="1259632" cy="87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128879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3573016"/>
                <a:ext cx="8409112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б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трапеция.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573016"/>
                <a:ext cx="8409112" cy="4525963"/>
              </a:xfrm>
              <a:blipFill rotWithShape="1">
                <a:blip r:embed="rId2" cstate="print"/>
                <a:stretch>
                  <a:fillRect l="-1813" t="-2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95536" y="4766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23" y="116632"/>
            <a:ext cx="76485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7984" y="3429000"/>
                <a:ext cx="4366965" cy="79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𝑁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𝑀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MN</a:t>
                </a:r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429000"/>
                <a:ext cx="4366965" cy="7918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2650" b="-10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39292" y="4220820"/>
                <a:ext cx="43790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Пусть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𝑀</m:t>
                    </m:r>
                  </m:oMath>
                </a14:m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292" y="4220820"/>
                <a:ext cx="4379019" cy="58477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3477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439292" y="5000806"/>
                <a:ext cx="4677807" cy="773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𝑁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2 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·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2 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292" y="5000806"/>
                <a:ext cx="4677807" cy="77309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787" b="-102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3207"/>
            <a:ext cx="4427984" cy="234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bershadskaya_vv\Desktop\Рисунок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368" y="5987392"/>
            <a:ext cx="1259632" cy="87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984529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88640"/>
                <a:ext cx="9144000" cy="593752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AC·BC=CH·AB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AB=25, CH=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∙24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49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25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𝐵𝐻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576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25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i="1" dirty="0" smtClean="0">
                  <a:latin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49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7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∙24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∙25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7+24−25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25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;</m:t>
                      </m:r>
                    </m:oMath>
                  </m:oMathPara>
                </a14:m>
                <a:endParaRPr lang="en-US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576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∙24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∙25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7+24−25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25</m:t>
                          </m:r>
                        </m:den>
                      </m:f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;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8640"/>
                <a:ext cx="9144000" cy="5937523"/>
              </a:xfrm>
              <a:blipFill rotWithShape="1">
                <a:blip r:embed="rId2" cstate="print"/>
                <a:stretch>
                  <a:fillRect l="-1533" t="-13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203"/>
            <a:ext cx="558165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79512" y="5380405"/>
                <a:ext cx="7095340" cy="993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𝑁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72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</a:rPr>
                              <m:t>25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21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</a:rPr>
                              <m:t>25</m:t>
                            </m:r>
                          </m:den>
                        </m:f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25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)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51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∙93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∙625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4743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1250</m:t>
                        </m:r>
                      </m:den>
                    </m:f>
                  </m:oMath>
                </a14:m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380405"/>
                <a:ext cx="7095340" cy="99373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79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36170" y="6066180"/>
                <a:ext cx="2183996" cy="79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Ответ.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4743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1250</m:t>
                        </m:r>
                      </m:den>
                    </m:f>
                  </m:oMath>
                </a14:m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170" y="6066180"/>
                <a:ext cx="2183996" cy="79182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7263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05340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274664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7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5364088" cy="60932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Точка О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центр окружности, описанной около остроугольного треугольника ABC, I – центр вписанной в него окружности, H – точка пересечения высот. Известно, что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 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BAC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b="1" dirty="0" smtClean="0"/>
              <a:t>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OBC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b="1" dirty="0" smtClean="0"/>
              <a:t>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OCB, угол ABC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Докажите, что точка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лежит на окружности, описанной около треугольника BOC.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Найдите </a:t>
            </a:r>
            <a:r>
              <a:rPr lang="ru-RU" b="1" dirty="0" smtClean="0"/>
              <a:t>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OIH.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700" y="0"/>
            <a:ext cx="35433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987392"/>
            <a:ext cx="1259632" cy="87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856792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602632" cy="1143000"/>
          </a:xfrm>
        </p:spPr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5868144" cy="561662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∠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BOC = 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BOC=180°-(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OBC+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OCB)=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180°-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A= 180°-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A= 60°,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∠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BOC = 120°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A= 60°,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B= 50°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⇒ ∠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C=70°.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∆BOC: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OBC=OCB=30°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⇒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ABO= 50°-30°=20°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ACO= 70°-30°=40°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700" y="0"/>
            <a:ext cx="35433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987392"/>
            <a:ext cx="1259632" cy="87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183842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264696" cy="61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987392"/>
            <a:ext cx="1259632" cy="87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571481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284365"/>
            <a:ext cx="8964488" cy="15736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OIH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b="1" dirty="0" smtClean="0"/>
              <a:t> 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=180°, </a:t>
            </a:r>
            <a:r>
              <a:rPr lang="ru-RU" b="1" dirty="0" smtClean="0"/>
              <a:t>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=10°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∠ OIH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=170°</a:t>
            </a:r>
            <a:endParaRPr lang="ru-RU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50040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6672"/>
            <a:ext cx="44045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bershadskaya_vv\Desktop\Рисунок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5987392"/>
            <a:ext cx="1259632" cy="87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661950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24259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8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92896"/>
            <a:ext cx="4427984" cy="32849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а) Докажите, что                                   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б) Найдите расстояние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от точки О до точки пересечения диагоналей трапеции, если высота трапеции равна 2 и </a:t>
            </a:r>
            <a:r>
              <a:rPr lang="ru-RU" sz="2800" b="1" dirty="0" smtClean="0"/>
              <a:t>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ADC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       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51520" y="2996952"/>
          <a:ext cx="2682298" cy="46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Формула" r:id="rId3" imgW="1167893" imgH="203112" progId="Equation.3">
                  <p:embed/>
                </p:oleObj>
              </mc:Choice>
              <mc:Fallback>
                <p:oleObj name="Формула" r:id="rId3" imgW="1167893" imgH="203112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996952"/>
                        <a:ext cx="2682298" cy="46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347864" y="5733256"/>
          <a:ext cx="63007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Формула" r:id="rId5" imgW="253780" imgH="203024" progId="Equation.3">
                  <p:embed/>
                </p:oleObj>
              </mc:Choice>
              <mc:Fallback>
                <p:oleObj name="Формула" r:id="rId5" imgW="253780" imgH="203024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5733256"/>
                        <a:ext cx="630070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735288" y="0"/>
            <a:ext cx="6408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прямоугольную трапецию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ABCD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большим основанием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прямыми углами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В вписана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окружность с центром в точке О.</a:t>
            </a: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2297" y="2276872"/>
            <a:ext cx="498045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bershadskaya_vv\Desktop\Рисунок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368" y="5987392"/>
            <a:ext cx="1259632" cy="87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39450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1268760"/>
            <a:ext cx="663902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987392"/>
            <a:ext cx="1259632" cy="87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97178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16" y="0"/>
            <a:ext cx="303468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Решение. 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09120"/>
            <a:ext cx="223917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633584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bershadskaya_vv\Desktop\Рисунок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5987392"/>
            <a:ext cx="1259632" cy="87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270321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608512" cy="330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41168"/>
            <a:ext cx="1800200" cy="101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941168"/>
            <a:ext cx="1490658" cy="107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9512" y="429309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Рассмотрим ∆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CDP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188640"/>
            <a:ext cx="2784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AB+CD=BC+AD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1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856734"/>
            <a:ext cx="1268270" cy="100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5825673"/>
            <a:ext cx="1296144" cy="103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5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620688"/>
            <a:ext cx="2592288" cy="116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6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1628800"/>
            <a:ext cx="261149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7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2708920"/>
            <a:ext cx="1800200" cy="116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8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4975" y="4299942"/>
            <a:ext cx="5329025" cy="121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95536" y="188640"/>
            <a:ext cx="527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bershadskaya_vv\Desktop\Рисунок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84368" y="5987392"/>
            <a:ext cx="1259632" cy="87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833962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88640"/>
            <a:ext cx="2880320" cy="7920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600" b="1" i="1" dirty="0" smtClean="0">
                <a:latin typeface="Times New Roman" pitchFamily="18" charset="0"/>
                <a:cs typeface="Times New Roman" pitchFamily="18" charset="0"/>
              </a:rPr>
              <a:t>∆ 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AFD</a:t>
            </a:r>
            <a:r>
              <a:rPr lang="ru-RU" sz="4600" b="1" i="1" dirty="0" smtClean="0">
                <a:latin typeface="Times New Roman" pitchFamily="18" charset="0"/>
                <a:cs typeface="Times New Roman" pitchFamily="18" charset="0"/>
              </a:rPr>
              <a:t>~∆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BFC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957" cy="302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99592" y="3068960"/>
            <a:ext cx="27454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∆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~∆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AFM</a:t>
            </a:r>
          </a:p>
          <a:p>
            <a:endParaRPr lang="ru-RU" dirty="0"/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352259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80728"/>
            <a:ext cx="3439971" cy="111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013176"/>
            <a:ext cx="3582106" cy="15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5866465"/>
            <a:ext cx="1584176" cy="99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5300" y="2924944"/>
            <a:ext cx="43587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5805264"/>
            <a:ext cx="1548853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047209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2123728" cy="137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1872381" cy="127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92896"/>
            <a:ext cx="2099286" cy="87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0"/>
            <a:ext cx="3960440" cy="22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4261" y="404664"/>
            <a:ext cx="3739739" cy="20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420888"/>
            <a:ext cx="1990310" cy="85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645024"/>
            <a:ext cx="4169975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868144" y="2564904"/>
            <a:ext cx="917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R=1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3" y="3356992"/>
            <a:ext cx="1633093" cy="104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3140968"/>
            <a:ext cx="1785505" cy="131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935" y="4509120"/>
            <a:ext cx="4389391" cy="146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529031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Идеи других способов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3953694" cy="274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36706" y="1610797"/>
            <a:ext cx="62976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BF, BO,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FBO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воспользоваться теоремой косинусов.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71925"/>
            <a:ext cx="38766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63888" y="4077072"/>
            <a:ext cx="55971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Составить уравнения прямых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BD,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найти координаты их точки пересечения, убедиться в том, что точки О 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лежат на высоте трапеции, проходящей через центр вписанной окружности, а затем найти разность ординат точек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67464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треугольнике АВС точки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K, F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середины сторон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AC, AB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соответственно. АН высота треугольника АВС,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САВ = 60°, АСВ =15°.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а) Докажите, что точки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K, F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Н лежат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одной окружности.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б) Найдите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FH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ВС=      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691680" y="4653136"/>
          <a:ext cx="688843" cy="516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Формула" r:id="rId3" imgW="304668" imgH="228501" progId="Equation.3">
                  <p:embed/>
                </p:oleObj>
              </mc:Choice>
              <mc:Fallback>
                <p:oleObj name="Формула" r:id="rId3" imgW="304668" imgH="228501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653136"/>
                        <a:ext cx="688843" cy="516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212975"/>
            <a:ext cx="5220072" cy="313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940709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6604022" cy="285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610957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KHB=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KBH=75°,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HFNK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равнобедренная трапеция,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HKN=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KNF=105°,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KHF=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NFH=75°,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тогда 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KHF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+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KNF=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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HKN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+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NFH=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180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это означает, что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точки </a:t>
            </a:r>
          </a:p>
          <a:p>
            <a:pPr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K, F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Н лежат на одной окружности.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0"/>
            <a:ext cx="2981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а) 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ABC=105°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836712"/>
            <a:ext cx="4665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BFNK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параллелограмм.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987392"/>
            <a:ext cx="1259632" cy="87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88640"/>
            <a:ext cx="529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 noChangeAspect="1"/>
          </p:cNvGraphicFramePr>
          <p:nvPr>
            <p:ph idx="1"/>
          </p:nvPr>
        </p:nvGraphicFramePr>
        <p:xfrm>
          <a:off x="827584" y="0"/>
          <a:ext cx="2519114" cy="928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0" name="Формула" r:id="rId3" imgW="1066337" imgH="393529" progId="Equation.3">
                  <p:embed/>
                </p:oleObj>
              </mc:Choice>
              <mc:Fallback>
                <p:oleObj name="Формула" r:id="rId3" imgW="1066337" imgH="393529" progId="Equation.3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0"/>
                        <a:ext cx="2519114" cy="9288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Содержимое 6"/>
          <p:cNvGraphicFramePr>
            <a:graphicFrameLocks noChangeAspect="1"/>
          </p:cNvGraphicFramePr>
          <p:nvPr/>
        </p:nvGraphicFramePr>
        <p:xfrm>
          <a:off x="0" y="1052736"/>
          <a:ext cx="3733552" cy="1129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1" name="Формула" r:id="rId5" imgW="1511300" imgH="457200" progId="Equation.3">
                  <p:embed/>
                </p:oleObj>
              </mc:Choice>
              <mc:Fallback>
                <p:oleObj name="Формула" r:id="rId5" imgW="1511300" imgH="4572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2736"/>
                        <a:ext cx="3733552" cy="11296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0" y="2420888"/>
          <a:ext cx="2848453" cy="60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2" name="Формула" r:id="rId7" imgW="1143000" imgH="241300" progId="Equation.3">
                  <p:embed/>
                </p:oleObj>
              </mc:Choice>
              <mc:Fallback>
                <p:oleObj name="Формула" r:id="rId7" imgW="1143000" imgH="2413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20888"/>
                        <a:ext cx="2848453" cy="6013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0" y="3356992"/>
          <a:ext cx="2808312" cy="583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3" name="Формула" r:id="rId9" imgW="1066337" imgH="203112" progId="Equation.3">
                  <p:embed/>
                </p:oleObj>
              </mc:Choice>
              <mc:Fallback>
                <p:oleObj name="Формула" r:id="rId9" imgW="1066337" imgH="203112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56992"/>
                        <a:ext cx="2808312" cy="5830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3511426" y="3284984"/>
          <a:ext cx="5632574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4" name="Формула" r:id="rId11" imgW="2057400" imgH="241300" progId="Equation.3">
                  <p:embed/>
                </p:oleObj>
              </mc:Choice>
              <mc:Fallback>
                <p:oleObj name="Формула" r:id="rId11" imgW="2057400" imgH="2413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426" y="3284984"/>
                        <a:ext cx="5632574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1" name="Object 9"/>
          <p:cNvGraphicFramePr>
            <a:graphicFrameLocks noChangeAspect="1"/>
          </p:cNvGraphicFramePr>
          <p:nvPr/>
        </p:nvGraphicFramePr>
        <p:xfrm>
          <a:off x="0" y="4005064"/>
          <a:ext cx="6619876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5" name="Формула" r:id="rId13" imgW="2514600" imgH="431800" progId="Equation.3">
                  <p:embed/>
                </p:oleObj>
              </mc:Choice>
              <mc:Fallback>
                <p:oleObj name="Формула" r:id="rId13" imgW="2514600" imgH="4318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05064"/>
                        <a:ext cx="6619876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0" y="5085184"/>
          <a:ext cx="5351821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6" name="Формула" r:id="rId15" imgW="1828800" imgH="393700" progId="Equation.3">
                  <p:embed/>
                </p:oleObj>
              </mc:Choice>
              <mc:Fallback>
                <p:oleObj name="Формула" r:id="rId15" imgW="1828800" imgH="3937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85184"/>
                        <a:ext cx="5351821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0" y="6165304"/>
          <a:ext cx="1512168" cy="49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7" name="Формула" r:id="rId17" imgW="507780" imgH="165028" progId="Equation.3">
                  <p:embed/>
                </p:oleObj>
              </mc:Choice>
              <mc:Fallback>
                <p:oleObj name="Формула" r:id="rId17" imgW="507780" imgH="165028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304"/>
                        <a:ext cx="1512168" cy="491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34" name="Picture 1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705225" y="0"/>
            <a:ext cx="54387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020272" y="6273225"/>
            <a:ext cx="1594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Ответ. 4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9441"/>
            <a:ext cx="9144000" cy="136815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Доказать, что прямая, проходящая через основания двух высот остроугольного треугольника, отсекает от этого треугольника подобный ему треугольник.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Найдите коэффициент подобия этих треугольников.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2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501405"/>
            <a:ext cx="4480141" cy="33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" y="6007925"/>
            <a:ext cx="1656184" cy="75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2334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9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Дано: ∆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ABC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остроугольный,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BH, CD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высоты.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Доказать: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∆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ADH.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796" y="260648"/>
            <a:ext cx="52562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6103318"/>
            <a:ext cx="1656184" cy="75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1"/>
            <a:ext cx="8229600" cy="194421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Построим вспомогательную окружность, с центром в точке О (середина ВС), которая пройдет через точки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3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6133424" cy="413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6103318"/>
            <a:ext cx="1656184" cy="75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24" y="30707"/>
            <a:ext cx="583564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5373216"/>
                <a:ext cx="488948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AD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ru-RU" sz="3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диаметр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ru-RU" sz="3200" b="0" i="1" dirty="0" smtClean="0">
                          <a:latin typeface="Cambria Math"/>
                          <a:sym typeface="Symbol"/>
                        </a:rPr>
                        <m:t>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m:t>AD</m:t>
                      </m:r>
                      <m:r>
                        <m:rPr>
                          <m:nor/>
                        </m:rP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m:t></m:t>
                      </m:r>
                      <m:r>
                        <m:rPr>
                          <m:nor/>
                        </m:rP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m:t>,</m:t>
                      </m:r>
                    </m:oMath>
                  </m:oMathPara>
                </a14:m>
                <a:endParaRPr lang="ru-RU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dirty="0" smtClean="0">
                        <a:latin typeface="Times New Roman" pitchFamily="18" charset="0"/>
                        <a:cs typeface="Times New Roman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Times New Roman" pitchFamily="18" charset="0"/>
                        <a:cs typeface="Times New Roman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ru-RU" sz="3200" b="0" i="0" dirty="0" smtClean="0">
                        <a:latin typeface="Times New Roman" pitchFamily="18" charset="0"/>
                        <a:cs typeface="Times New Roman" pitchFamily="18" charset="0"/>
                      </a:rPr>
                      <m:t>диаметр</m:t>
                    </m:r>
                    <m:r>
                      <a:rPr lang="en-US" sz="3200" b="0" i="1" dirty="0" smtClean="0">
                        <a:latin typeface="Cambria Math"/>
                      </a:rPr>
                      <m:t> </m:t>
                    </m:r>
                    <m:r>
                      <a:rPr lang="ru-RU" sz="3200" b="0" i="1" dirty="0" smtClean="0">
                        <a:latin typeface="Cambria Math"/>
                        <a:sym typeface="Symbol"/>
                      </a:rPr>
                      <m:t> 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BC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AB, </a:t>
                </a:r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373216"/>
                <a:ext cx="4889480" cy="107721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2369" b="-17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292080" y="5727159"/>
                <a:ext cx="23984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b="0" i="1" dirty="0" smtClean="0">
                        <a:latin typeface="Cambria Math"/>
                        <a:sym typeface="Symbol"/>
                      </a:rPr>
                      <m:t></m:t>
                    </m:r>
                  </m:oMath>
                </a14:m>
                <a:r>
                  <a:rPr lang="en-US" sz="3200" b="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dirty="0" smtClean="0">
                        <a:latin typeface="Times New Roman" pitchFamily="18" charset="0"/>
                        <a:cs typeface="Times New Roman" pitchFamily="18" charset="0"/>
                      </a:rPr>
                      <m:t>AD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Times New Roman" pitchFamily="18" charset="0"/>
                        <a:cs typeface="Times New Roman" pitchFamily="18" charset="0"/>
                      </a:rPr>
                      <m:t> || 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Times New Roman" pitchFamily="18" charset="0"/>
                        <a:cs typeface="Times New Roman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Times New Roman" pitchFamily="18" charset="0"/>
                        <a:cs typeface="Times New Roman" pitchFamily="18" charset="0"/>
                      </a:rPr>
                      <m:t>. 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727159"/>
                <a:ext cx="2398413" cy="58477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C:\Users\bershadskaya_vv\Desktop\Рисунок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5987392"/>
            <a:ext cx="1259632" cy="87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623561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4805441" cy="78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060848"/>
            <a:ext cx="554461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3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40768"/>
            <a:ext cx="5580112" cy="134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492896"/>
            <a:ext cx="551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∆ABC~∆ADH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двум углам.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bershadskaya_vv\Desktop\Рисунок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6103318"/>
            <a:ext cx="1656184" cy="75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23527" y="3212976"/>
          <a:ext cx="3021847" cy="11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Формула" r:id="rId8" imgW="1002865" imgH="393529" progId="Equation.3">
                  <p:embed/>
                </p:oleObj>
              </mc:Choice>
              <mc:Fallback>
                <p:oleObj name="Формула" r:id="rId8" imgW="1002865" imgH="39352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7" y="3212976"/>
                        <a:ext cx="3021847" cy="11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10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Доказать, что биссектриса угла разностороннего треугольника лежит между высотой и медианой, проведенными из той же вершины.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12976"/>
            <a:ext cx="5040560" cy="358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6103318"/>
            <a:ext cx="1656184" cy="75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7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4644008" cy="579350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Построим описанную окружность.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АМ=МС, дуги АР и РС равны,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 – диагональ трапеции ВНРМ. 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5248" y="1052736"/>
            <a:ext cx="4138492" cy="417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6103318"/>
            <a:ext cx="1656184" cy="75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4380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11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604448" cy="252028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параллелограмме АВСD проведены высоты ВN и ВМ. Известно, что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МN=15, ВD=17. Найти расстояние от точки В до точки Н – точки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пересечения высот треугольника ВМ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85" y="3212976"/>
            <a:ext cx="6522675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987392"/>
            <a:ext cx="1259632" cy="87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34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1812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755576" y="620688"/>
          <a:ext cx="3524156" cy="665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8" name="Формула" r:id="rId4" imgW="1143000" imgH="215900" progId="Equation.3">
                  <p:embed/>
                </p:oleObj>
              </mc:Choice>
              <mc:Fallback>
                <p:oleObj name="Формула" r:id="rId4" imgW="1143000" imgH="2159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620688"/>
                        <a:ext cx="3524156" cy="6656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51520" y="1412776"/>
          <a:ext cx="3588786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9" name="Формула" r:id="rId6" imgW="1307532" imgH="393529" progId="Equation.3">
                  <p:embed/>
                </p:oleObj>
              </mc:Choice>
              <mc:Fallback>
                <p:oleObj name="Формула" r:id="rId6" imgW="1307532" imgH="393529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412776"/>
                        <a:ext cx="3588786" cy="108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0" y="3068960"/>
          <a:ext cx="2265362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0" name="Формула" r:id="rId8" imgW="825500" imgH="393700" progId="Equation.3">
                  <p:embed/>
                </p:oleObj>
              </mc:Choice>
              <mc:Fallback>
                <p:oleObj name="Формула" r:id="rId8" imgW="825500" imgH="3937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68960"/>
                        <a:ext cx="2265362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519363" y="3068638"/>
          <a:ext cx="30257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1" name="Формула" r:id="rId10" imgW="1143000" imgH="393700" progId="Equation.3">
                  <p:embed/>
                </p:oleObj>
              </mc:Choice>
              <mc:Fallback>
                <p:oleObj name="Формула" r:id="rId10" imgW="1143000" imgH="3937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3" y="3068638"/>
                        <a:ext cx="3025775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0" y="4365104"/>
          <a:ext cx="2051720" cy="1009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2" name="Формула" r:id="rId12" imgW="799753" imgH="393529" progId="Equation.3">
                  <p:embed/>
                </p:oleObj>
              </mc:Choice>
              <mc:Fallback>
                <p:oleObj name="Формула" r:id="rId12" imgW="799753" imgH="393529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65104"/>
                        <a:ext cx="2051720" cy="10095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31840" y="4005064"/>
            <a:ext cx="22479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445224"/>
            <a:ext cx="22479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2627784" y="4437112"/>
          <a:ext cx="1872208" cy="1116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3" name="Формула" r:id="rId15" imgW="660113" imgH="393529" progId="Equation.3">
                  <p:embed/>
                </p:oleObj>
              </mc:Choice>
              <mc:Fallback>
                <p:oleObj name="Формула" r:id="rId15" imgW="660113" imgH="393529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437112"/>
                        <a:ext cx="1872208" cy="11161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0" name="Object 10"/>
          <p:cNvGraphicFramePr>
            <a:graphicFrameLocks noChangeAspect="1"/>
          </p:cNvGraphicFramePr>
          <p:nvPr/>
        </p:nvGraphicFramePr>
        <p:xfrm>
          <a:off x="5076056" y="4509120"/>
          <a:ext cx="194627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4" name="Формула" r:id="rId17" imgW="685800" imgH="393700" progId="Equation.3">
                  <p:embed/>
                </p:oleObj>
              </mc:Choice>
              <mc:Fallback>
                <p:oleObj name="Формула" r:id="rId17" imgW="685800" imgH="3937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509120"/>
                        <a:ext cx="1946275" cy="111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395536" y="5938750"/>
          <a:ext cx="1728192" cy="620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" name="Формула" r:id="rId19" imgW="494870" imgH="177646" progId="Equation.3">
                  <p:embed/>
                </p:oleObj>
              </mc:Choice>
              <mc:Fallback>
                <p:oleObj name="Формула" r:id="rId19" imgW="494870" imgH="177646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938750"/>
                        <a:ext cx="1728192" cy="620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236296" y="6093296"/>
            <a:ext cx="1594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Ответ. 8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12.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260649"/>
            <a:ext cx="5220072" cy="41044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Точка Е лежит на стороне АС правильного треугольника АВС, К – середина отрезка АЕ. Прямая,  проходящая через точку Е перпендикулярно АВ, и прямая, проходящая через точку С, перпендикулярно ВС, пересекаются в точке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Найдите углы треугольника ВК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35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4211960" cy="372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987392"/>
            <a:ext cx="1259632" cy="87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82706"/>
            <a:ext cx="4776936" cy="417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987392"/>
            <a:ext cx="1259632" cy="87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92696"/>
            <a:ext cx="6069246" cy="531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987392"/>
            <a:ext cx="1259632" cy="87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3062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13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0" y="966598"/>
            <a:ext cx="9019328" cy="58772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 треугольнике АВС точка М – середина АС.</a:t>
            </a:r>
          </a:p>
          <a:p>
            <a:pPr marL="0" indent="0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а) Докажите, что длина отрезка ВМ больше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полуразности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но меньше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полусуммы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длин сторон АВ и ВС.</a:t>
            </a:r>
          </a:p>
          <a:p>
            <a:pPr marL="0" indent="0"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) Окружность проходит </a:t>
            </a:r>
          </a:p>
          <a:p>
            <a:pPr marL="0" indent="0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через точки В, С, М. </a:t>
            </a:r>
          </a:p>
          <a:p>
            <a:pPr marL="0" indent="0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Найдите длину хорды </a:t>
            </a:r>
          </a:p>
          <a:p>
            <a:pPr marL="0" indent="0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этой окружности, </a:t>
            </a:r>
          </a:p>
          <a:p>
            <a:pPr marL="0" indent="0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лежащей на прямой АВ, </a:t>
            </a:r>
          </a:p>
          <a:p>
            <a:pPr marL="0" indent="0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если известно, что</a:t>
            </a:r>
          </a:p>
          <a:p>
            <a:pPr marL="0" indent="0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АВ=5, ВС=3, ВМ=2.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87681"/>
            <a:ext cx="4644008" cy="314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987392"/>
            <a:ext cx="1259632" cy="87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946855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46448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624"/>
            <a:ext cx="6067490" cy="341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717032"/>
            <a:ext cx="308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AB·AD=AC·AM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4581128"/>
                <a:ext cx="4570482" cy="642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5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5+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e>
                      </m:rad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e>
                      </m:rad>
                    </m:oMath>
                  </m:oMathPara>
                </a14:m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581128"/>
                <a:ext cx="4570482" cy="64286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54016" y="5484437"/>
            <a:ext cx="1157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x=0,2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951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70"/>
            <a:ext cx="1090464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2867" y="0"/>
            <a:ext cx="3279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AKD ~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BKC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двум углам)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270" y="-14218"/>
            <a:ext cx="4039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общая высота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 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1522630"/>
                <a:ext cx="1455398" cy="970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en-US" sz="4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ru-RU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522630"/>
                <a:ext cx="1455398" cy="97026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19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41305" y="1337866"/>
                <a:ext cx="3948004" cy="1296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𝐴𝐷𝐾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𝐵𝐾𝐶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𝐴𝐷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𝐵𝐶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16.</m:t>
                      </m:r>
                    </m:oMath>
                  </m:oMathPara>
                </a14:m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305" y="1337866"/>
                <a:ext cx="3948004" cy="129606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55268" y="1715375"/>
                <a:ext cx="30153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Пусть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𝐵𝐾𝐶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268" y="1715375"/>
                <a:ext cx="3015313" cy="58477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5253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33926"/>
            <a:ext cx="4956789" cy="387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611560" y="2996951"/>
          <a:ext cx="1944216" cy="1693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Формула" r:id="rId7" imgW="787320" imgH="685800" progId="Equation.3">
                  <p:embed/>
                </p:oleObj>
              </mc:Choice>
              <mc:Fallback>
                <p:oleObj name="Формула" r:id="rId7" imgW="787320" imgH="685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996951"/>
                        <a:ext cx="1944216" cy="16933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7158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1176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484784"/>
            <a:ext cx="4067944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окружности ∆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ABC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проходящая через точку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пересекает прямую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точке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Найдите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860032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39752" y="0"/>
            <a:ext cx="6804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Биссектриса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треугольника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делит сторону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отрезки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AM=4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MB=3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Касательная к описанной </a:t>
            </a:r>
            <a:endParaRPr lang="ru-RU" sz="3200" dirty="0"/>
          </a:p>
        </p:txBody>
      </p:sp>
      <p:pic>
        <p:nvPicPr>
          <p:cNvPr id="7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987392"/>
            <a:ext cx="1259632" cy="87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752528" cy="387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88640"/>
            <a:ext cx="50005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988840"/>
            <a:ext cx="101969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732240" y="6237312"/>
            <a:ext cx="1596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Ответ. 12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3491880" y="3573016"/>
          <a:ext cx="2699792" cy="961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5" name="Формула" r:id="rId6" imgW="1104840" imgH="393480" progId="Equation.3">
                  <p:embed/>
                </p:oleObj>
              </mc:Choice>
              <mc:Fallback>
                <p:oleObj name="Формула" r:id="rId6" imgW="11048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573016"/>
                        <a:ext cx="2699792" cy="9619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5868144" y="2060848"/>
          <a:ext cx="1012207" cy="825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6" name="Формула" r:id="rId8" imgW="482400" imgH="393480" progId="Equation.3">
                  <p:embed/>
                </p:oleObj>
              </mc:Choice>
              <mc:Fallback>
                <p:oleObj name="Формула" r:id="rId8" imgW="4824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060848"/>
                        <a:ext cx="1012207" cy="8257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6443663" y="3573016"/>
          <a:ext cx="2700337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7" name="Формула" r:id="rId10" imgW="1104840" imgH="393480" progId="Equation.3">
                  <p:embed/>
                </p:oleObj>
              </mc:Choice>
              <mc:Fallback>
                <p:oleObj name="Формула" r:id="rId10" imgW="11048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573016"/>
                        <a:ext cx="2700337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3707904" y="4797152"/>
          <a:ext cx="2339752" cy="906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8" name="Формула" r:id="rId12" imgW="1015920" imgH="393480" progId="Equation.3">
                  <p:embed/>
                </p:oleObj>
              </mc:Choice>
              <mc:Fallback>
                <p:oleObj name="Формула" r:id="rId12" imgW="101592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797152"/>
                        <a:ext cx="2339752" cy="9066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6876256" y="4725144"/>
          <a:ext cx="1642619" cy="998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9" name="Формула" r:id="rId14" imgW="380880" imgH="393480" progId="Equation.3">
                  <p:embed/>
                </p:oleObj>
              </mc:Choice>
              <mc:Fallback>
                <p:oleObj name="Формула" r:id="rId14" imgW="38088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4725144"/>
                        <a:ext cx="1642619" cy="998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3995936" y="5949280"/>
          <a:ext cx="1428686" cy="692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0" name="Формула" r:id="rId16" imgW="419040" imgH="203040" progId="Equation.3">
                  <p:embed/>
                </p:oleObj>
              </mc:Choice>
              <mc:Fallback>
                <p:oleObj name="Формула" r:id="rId16" imgW="41904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949280"/>
                        <a:ext cx="1428686" cy="6926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23928" y="2924944"/>
            <a:ext cx="430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 свойству касательной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37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442210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584628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479" y="0"/>
            <a:ext cx="93924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346255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Спасибо за внимание</a:t>
            </a:r>
            <a:endParaRPr lang="ru-RU" sz="7200" b="1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9989" y="3429000"/>
            <a:ext cx="1740483" cy="32072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132619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11" y="2276872"/>
            <a:ext cx="571279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13721"/>
                <a:ext cx="4314451" cy="2491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𝐻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𝐴𝐵</m:t>
                    </m:r>
                    <m:r>
                      <a:rPr lang="en-US" sz="3200" b="0" i="1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𝐴𝐵𝐶𝐷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𝐴𝐷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𝐵𝐶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𝐴𝐵</m:t>
                      </m:r>
                    </m:oMath>
                  </m:oMathPara>
                </a14:m>
                <a:endParaRPr lang="en-US" sz="3200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𝐴𝐵𝐶𝐷</m:t>
                        </m:r>
                      </m:sub>
                    </m:sSub>
                  </m:oMath>
                </a14:m>
                <a:r>
                  <a:rPr lang="en-US" sz="3200" dirty="0" smtClean="0"/>
                  <a:t>=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20=25S,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/>
                              <a:cs typeface="Times New Roman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  <a:cs typeface="Times New Roman" pitchFamily="18" charset="0"/>
                            </a:rPr>
                            <m:t>𝐴𝐵𝐾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/>
                          <a:cs typeface="Times New Roman" pitchFamily="18" charset="0"/>
                        </a:rPr>
                        <m:t>=4</m:t>
                      </m:r>
                      <m:r>
                        <a:rPr lang="en-US" sz="3200" b="0" i="1" dirty="0" smtClean="0">
                          <a:latin typeface="Cambria Math"/>
                          <a:cs typeface="Times New Roman" pitchFamily="18" charset="0"/>
                        </a:rPr>
                        <m:t>𝑆</m:t>
                      </m:r>
                      <m:r>
                        <a:rPr lang="en-US" sz="3200" b="0" i="1" dirty="0" smtClean="0">
                          <a:latin typeface="Cambria Math"/>
                          <a:cs typeface="Times New Roman" pitchFamily="18" charset="0"/>
                        </a:rPr>
                        <m:t>=3,2.</m:t>
                      </m:r>
                    </m:oMath>
                  </m:oMathPara>
                </a14:m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3721"/>
                <a:ext cx="4314451" cy="249164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9943" y="6131012"/>
            <a:ext cx="1901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3,2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bershadskaya_vv\Desktop\Рисунок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5987392"/>
            <a:ext cx="1259632" cy="87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4998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13184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2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0816" y="908720"/>
                <a:ext cx="8861664" cy="594928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Две окружности касаются </a:t>
                </a:r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внутренним образом в </a:t>
                </a:r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точке К, причем меньшая </a:t>
                </a:r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окружность проходит</a:t>
                </a:r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через центр О большей </a:t>
                </a:r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окружности.  Диаметр АВ </a:t>
                </a:r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большей окружности вторично пересекает меньшую окружность в точке С, отличной от К. Лучи КО и КС вторично пересекает большую окружность в точках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соответственно. Точка В лежит на дуге ЕК большей окружности, не содержащей точку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D.</a:t>
                </a:r>
              </a:p>
              <a:p>
                <a:pPr marL="0" indent="0">
                  <a:buNone/>
                </a:pP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) Докажите, что прямые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DE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и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AB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параллельны.</a:t>
                </a:r>
              </a:p>
              <a:p>
                <a:pPr marL="0" indent="0">
                  <a:buNone/>
                </a:pP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б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) Известно, что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sin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KOB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/>
                                <a:sym typeface="Symbol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b="1" i="1" smtClean="0">
                            <a:latin typeface="Cambria Math"/>
                            <a:sym typeface="Symbol"/>
                          </a:rPr>
                          <m:t>𝟖</m:t>
                        </m:r>
                      </m:den>
                    </m:f>
                    <m:r>
                      <a:rPr lang="ru-RU" b="1" i="0" smtClean="0">
                        <a:latin typeface="Cambria Math"/>
                        <a:sym typeface="Symbol"/>
                      </a:rPr>
                      <m:t>. </m:t>
                    </m:r>
                  </m:oMath>
                </a14:m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Прямые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DB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EK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пересекаются в точке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L.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Найдите отношение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EL:LK.</a:t>
                </a:r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16" y="908720"/>
                <a:ext cx="8861664" cy="5949280"/>
              </a:xfrm>
              <a:blipFill rotWithShape="1">
                <a:blip r:embed="rId2" cstate="print"/>
                <a:stretch>
                  <a:fillRect l="-1238" t="-2254" r="-1857"/>
                </a:stretch>
              </a:blipFill>
            </p:spPr>
            <p:txBody>
              <a:bodyPr/>
              <a:lstStyle/>
              <a:p>
                <a:r>
                  <a:rPr lang="ru-RU" dirty="0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653036" cy="340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562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16" y="33834"/>
            <a:ext cx="946448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DEK=OCK=90°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</a:p>
          <a:p>
            <a:pPr marL="0" indent="0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DE||AB.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421957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97" y="1265858"/>
            <a:ext cx="72228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общая касательная,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OK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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 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K 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</a:p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D,O, 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, K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лежат на одной прямой.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42" y="4725144"/>
            <a:ext cx="483978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AB  EK  EC=CK 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 KB=BE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51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7296" y="116632"/>
                <a:ext cx="5120768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DB – </a:t>
                </a:r>
                <a:r>
                  <a:rPr lang="ru-RU" dirty="0" smtClean="0"/>
                  <a:t>биссектриса </a:t>
                </a:r>
                <a:r>
                  <a:rPr lang="ru-RU" dirty="0" smtClean="0">
                    <a:sym typeface="Symbol"/>
                  </a:rPr>
                  <a:t></a:t>
                </a:r>
                <a:r>
                  <a:rPr lang="en-US" dirty="0" smtClean="0">
                    <a:sym typeface="Symbol"/>
                  </a:rPr>
                  <a:t>EDK.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𝐸𝐿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𝐿𝐾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𝐷𝐸</m:t>
                        </m:r>
                        <m:r>
                          <m:rPr>
                            <m:nor/>
                          </m:rPr>
                          <a:rPr lang="ru-RU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𝐷𝐾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𝑐𝑜𝑠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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EDK=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=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𝑐𝑜𝑠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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BOK (AE||AB)=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ru-RU" dirty="0" smtClean="0">
                            <a:latin typeface="Times New Roman" pitchFamily="18" charset="0"/>
                            <a:cs typeface="Times New Roman" pitchFamily="18" charset="0"/>
                            <a:sym typeface="Symbol"/>
                          </a:rPr>
                          <m:t>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itchFamily="18" charset="0"/>
                            <a:cs typeface="Times New Roman" pitchFamily="18" charset="0"/>
                            <a:sym typeface="Symbol"/>
                          </a:rPr>
                          <m:t>BOK</m:t>
                        </m:r>
                      </m:e>
                    </m:rad>
                    <m:r>
                      <a:rPr lang="en-US" b="0" i="1" smtClean="0">
                        <a:latin typeface="Cambria Math"/>
                        <a:cs typeface="Times New Roman" pitchFamily="18" charset="0"/>
                        <a:sym typeface="Symbol"/>
                      </a:rPr>
                      <m:t>=</m:t>
                    </m:r>
                  </m:oMath>
                </a14:m>
                <a:endParaRPr lang="en-US" b="0" dirty="0" smtClean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64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296" y="116632"/>
                <a:ext cx="5120768" cy="4525963"/>
              </a:xfrm>
              <a:blipFill rotWithShape="1">
                <a:blip r:embed="rId2" cstate="print"/>
                <a:stretch>
                  <a:fillRect l="-2976" t="-2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44" y="476672"/>
            <a:ext cx="477722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1600" y="5445224"/>
                <a:ext cx="1562031" cy="789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445224"/>
                <a:ext cx="1562031" cy="78938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9728" b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39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1476</Words>
  <Application>Microsoft Office PowerPoint</Application>
  <PresentationFormat>Экран (4:3)</PresentationFormat>
  <Paragraphs>244</Paragraphs>
  <Slides>55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4" baseType="lpstr">
      <vt:lpstr>Aharoni</vt:lpstr>
      <vt:lpstr>Arial</vt:lpstr>
      <vt:lpstr>Arial Black</vt:lpstr>
      <vt:lpstr>Calibri</vt:lpstr>
      <vt:lpstr>Cambria Math</vt:lpstr>
      <vt:lpstr>Symbol</vt:lpstr>
      <vt:lpstr>Times New Roman</vt:lpstr>
      <vt:lpstr>Тема Office</vt:lpstr>
      <vt:lpstr>Формула</vt:lpstr>
      <vt:lpstr>Окружность и круг в задачах  повышенного уровня сложности по планиметрии в КИМ на ЕГЭ по математике </vt:lpstr>
      <vt:lpstr>Задание 16 Демонстрационный вариант ЕГЭ 2018</vt:lpstr>
      <vt:lpstr>Решение. а)</vt:lpstr>
      <vt:lpstr>Презентация PowerPoint</vt:lpstr>
      <vt:lpstr>б)</vt:lpstr>
      <vt:lpstr>Презентация PowerPoint</vt:lpstr>
      <vt:lpstr>Задача 2</vt:lpstr>
      <vt:lpstr>а)</vt:lpstr>
      <vt:lpstr>Презентация PowerPoint</vt:lpstr>
      <vt:lpstr>Задача 3 (задание 16 ЕГЭ 2017) основная волна</vt:lpstr>
      <vt:lpstr>Рассмотрим два случая:</vt:lpstr>
      <vt:lpstr>Решение.</vt:lpstr>
      <vt:lpstr>Презентация PowerPoint</vt:lpstr>
      <vt:lpstr>Задача 4</vt:lpstr>
      <vt:lpstr>Решение. а)</vt:lpstr>
      <vt:lpstr>Презентация PowerPoint</vt:lpstr>
      <vt:lpstr>Задача 5  (№16 вариант 15 «Легион» ЕГЭ 2018 )</vt:lpstr>
      <vt:lpstr>Презентация PowerPoint</vt:lpstr>
      <vt:lpstr>Решение.</vt:lpstr>
      <vt:lpstr>б)</vt:lpstr>
      <vt:lpstr>Задача 6</vt:lpstr>
      <vt:lpstr>Презентация PowerPoint</vt:lpstr>
      <vt:lpstr>Презентация PowerPoint</vt:lpstr>
      <vt:lpstr>Задача 7</vt:lpstr>
      <vt:lpstr>Решение.</vt:lpstr>
      <vt:lpstr>Презентация PowerPoint</vt:lpstr>
      <vt:lpstr>Презентация PowerPoint</vt:lpstr>
      <vt:lpstr>Задача 8</vt:lpstr>
      <vt:lpstr>Презентация PowerPoint</vt:lpstr>
      <vt:lpstr>Презентация PowerPoint</vt:lpstr>
      <vt:lpstr>Презентация PowerPoint</vt:lpstr>
      <vt:lpstr>Презентация PowerPoint</vt:lpstr>
      <vt:lpstr>Идеи других способов</vt:lpstr>
      <vt:lpstr>Задача</vt:lpstr>
      <vt:lpstr>Презентация PowerPoint</vt:lpstr>
      <vt:lpstr>Презентация PowerPoint</vt:lpstr>
      <vt:lpstr>Презентация PowerPoint</vt:lpstr>
      <vt:lpstr>Решение.</vt:lpstr>
      <vt:lpstr>Презентация PowerPoint</vt:lpstr>
      <vt:lpstr>Презентация PowerPoint</vt:lpstr>
      <vt:lpstr>Задача 10</vt:lpstr>
      <vt:lpstr>Презентация PowerPoint</vt:lpstr>
      <vt:lpstr>Задача 11</vt:lpstr>
      <vt:lpstr>Презентация PowerPoint</vt:lpstr>
      <vt:lpstr>Задача 12.</vt:lpstr>
      <vt:lpstr>Презентация PowerPoint</vt:lpstr>
      <vt:lpstr>Презентация PowerPoint</vt:lpstr>
      <vt:lpstr>Задача 13</vt:lpstr>
      <vt:lpstr>б)</vt:lpstr>
      <vt:lpstr>Задача.</vt:lpstr>
      <vt:lpstr>Решение.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Окружность и круг в задачах  повышенного уровня сложности в ЕГЭ и ОГЭ по математике</dc:title>
  <dc:creator>fridman_em</dc:creator>
  <cp:lastModifiedBy>k22</cp:lastModifiedBy>
  <cp:revision>87</cp:revision>
  <dcterms:created xsi:type="dcterms:W3CDTF">2017-11-14T04:27:48Z</dcterms:created>
  <dcterms:modified xsi:type="dcterms:W3CDTF">2017-11-29T12:20:03Z</dcterms:modified>
</cp:coreProperties>
</file>