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3" r:id="rId5"/>
    <p:sldId id="262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4A6E9-EEBC-4C24-8546-E72FFC6B6C3C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6D33A-6B6B-431C-913F-EAF3D1DCA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3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z="1000" smtClean="0"/>
          </a:p>
          <a:p>
            <a:pPr eaLnBrk="1" hangingPunct="1">
              <a:spcBef>
                <a:spcPct val="0"/>
              </a:spcBef>
            </a:pPr>
            <a:r>
              <a:rPr lang="ru-RU" altLang="ru-RU" sz="1000" b="1" i="1" smtClean="0"/>
              <a:t>Цель:</a:t>
            </a:r>
            <a:r>
              <a:rPr lang="ru-RU" altLang="ru-RU" sz="1000" smtClean="0"/>
              <a:t> высокое качество образовательного процесса и продуктов научно-методической деятельности при наращивании профессионального уровня и компетентности состава ППС.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Все виды программ, в т.ч. стажировки, дистант – 2 действующие по план-заказу и как платные доп. услуги программы по 108 часов  и соответственно модули на их основе, 1 – для аспирантуры, переподготовка. И госзадание и хозрасчет  - в этом году до 1 млн. 350 тыс., без крымской программы и антикор., все 3 года бюджетный сертификат – подавляющее большинство у нас (благ. письма). Разнообразная тематика и контингент (учителя ист. и общ, воспитатели ГПД, педагоги допобразования, специалисты ИМЦ(тьюторы)? Содержание, технологии, в т.ч. ИКТ. Это позволяет успешно реализовывать подготовку педагогов к эффективной деятельности в условиях введения ФГОС, ИКС, стандарта педагога.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Индекс по рейтингу удовлетворенностью слушателей: 4,9-5. 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Работа по подготовке научно-педагогических кадров: Подготовлена программа по специальности 13.00.02 – Теория и методика обучения и воспитания (история). По ней обучаются с 2014 г. – 2 аспиранта, с 2015 г. – 4 (специальности 13.00.01, 13.00.02, 13.00.08)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2013 – 9 аспирантов, докторантов и соискателей (научных руководителей – 3); 2014 – 12; 2015 – 14 (научных руководителей – 3).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Задачи:  обеспечить </a:t>
            </a:r>
            <a:r>
              <a:rPr lang="ru-RU" altLang="ru-RU" sz="1000" i="1" smtClean="0"/>
              <a:t>увеличение</a:t>
            </a:r>
            <a:r>
              <a:rPr lang="ru-RU" altLang="ru-RU" sz="1000" smtClean="0"/>
              <a:t> количества аспирантов, с которыми кафедра работает за счет: </a:t>
            </a:r>
          </a:p>
          <a:p>
            <a:r>
              <a:rPr lang="ru-RU" altLang="ru-RU" sz="1000" smtClean="0"/>
              <a:t>- расширения состава научных руководителей </a:t>
            </a:r>
          </a:p>
          <a:p>
            <a:r>
              <a:rPr lang="ru-RU" altLang="ru-RU" sz="1000" smtClean="0"/>
              <a:t>- ежегодного поступления по конкурсу новых аспирантов – для чего продолжить индивид. работу со стажерами, </a:t>
            </a:r>
          </a:p>
          <a:p>
            <a:pPr>
              <a:buFontTx/>
              <a:buChar char="-"/>
            </a:pPr>
            <a:r>
              <a:rPr lang="ru-RU" altLang="ru-RU" sz="1000" smtClean="0"/>
              <a:t>роста кол-ва обучающихся хозрасчетно </a:t>
            </a:r>
          </a:p>
          <a:p>
            <a:pPr>
              <a:buFontTx/>
              <a:buChar char="-"/>
            </a:pPr>
            <a:r>
              <a:rPr lang="ru-RU" altLang="ru-RU" sz="1000" smtClean="0"/>
              <a:t>- расширение спектра кафедральных учебных программ по выбору (факультативных).</a:t>
            </a:r>
          </a:p>
          <a:p>
            <a:endParaRPr lang="ru-RU" altLang="ru-RU" sz="1000" smtClean="0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F80F51-0392-4969-A7CF-3FDDA26EBC2F}" type="slidenum">
              <a:rPr lang="ru-RU" altLang="ru-RU"/>
              <a:pPr algn="r" eaLnBrk="1" hangingPunct="1">
                <a:spcBef>
                  <a:spcPct val="0"/>
                </a:spcBef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375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z="1000" smtClean="0"/>
          </a:p>
          <a:p>
            <a:pPr eaLnBrk="1" hangingPunct="1">
              <a:spcBef>
                <a:spcPct val="0"/>
              </a:spcBef>
            </a:pPr>
            <a:r>
              <a:rPr lang="ru-RU" altLang="ru-RU" sz="1000" b="1" i="1" smtClean="0"/>
              <a:t>Цель:</a:t>
            </a:r>
            <a:r>
              <a:rPr lang="ru-RU" altLang="ru-RU" sz="1000" smtClean="0"/>
              <a:t> высокое качество образовательного процесса и продуктов научно-методической деятельности при наращивании профессионального уровня и компетентности состава ППС.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Все виды программ, в т.ч. стажировки, дистант – 2 действующие по план-заказу и как платные доп. услуги программы по 108 часов  и соответственно модули на их основе, 1 – для аспирантуры, переподготовка. И госзадание и хозрасчет  - в этом году до 1 млн. 350 тыс., без крымской программы и антикор., все 3 года бюджетный сертификат – подавляющее большинство у нас (благ. письма). Разнообразная тематика и контингент (учителя ист. и общ, воспитатели ГПД, педагоги допобразования, специалисты ИМЦ(тьюторы)? Содержание, технологии, в т.ч. ИКТ. Это позволяет успешно реализовывать подготовку педагогов к эффективной деятельности в условиях введения ФГОС, ИКС, стандарта педагога.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Индекс по рейтингу удовлетворенностью слушателей: 4,9-5. 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Работа по подготовке научно-педагогических кадров: Подготовлена программа по специальности 13.00.02 – Теория и методика обучения и воспитания (история). По ней обучаются с 2014 г. – 2 аспиранта, с 2015 г. – 4 (специальности 13.00.01, 13.00.02, 13.00.08)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2013 – 9 аспирантов, докторантов и соискателей (научных руководителей – 3); 2014 – 12; 2015 – 14 (научных руководителей – 3).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Задачи:  обеспечить </a:t>
            </a:r>
            <a:r>
              <a:rPr lang="ru-RU" altLang="ru-RU" sz="1000" i="1" smtClean="0"/>
              <a:t>увеличение</a:t>
            </a:r>
            <a:r>
              <a:rPr lang="ru-RU" altLang="ru-RU" sz="1000" smtClean="0"/>
              <a:t> количества аспирантов, с которыми кафедра работает за счет: </a:t>
            </a:r>
          </a:p>
          <a:p>
            <a:r>
              <a:rPr lang="ru-RU" altLang="ru-RU" sz="1000" smtClean="0"/>
              <a:t>- расширения состава научных руководителей </a:t>
            </a:r>
          </a:p>
          <a:p>
            <a:r>
              <a:rPr lang="ru-RU" altLang="ru-RU" sz="1000" smtClean="0"/>
              <a:t>- ежегодного поступления по конкурсу новых аспирантов – для чего продолжить индивид. работу со стажерами, </a:t>
            </a:r>
          </a:p>
          <a:p>
            <a:pPr>
              <a:buFontTx/>
              <a:buChar char="-"/>
            </a:pPr>
            <a:r>
              <a:rPr lang="ru-RU" altLang="ru-RU" sz="1000" smtClean="0"/>
              <a:t>роста кол-ва обучающихся хозрасчетно </a:t>
            </a:r>
          </a:p>
          <a:p>
            <a:pPr>
              <a:buFontTx/>
              <a:buChar char="-"/>
            </a:pPr>
            <a:r>
              <a:rPr lang="ru-RU" altLang="ru-RU" sz="1000" smtClean="0"/>
              <a:t>- расширение спектра кафедральных учебных программ по выбору (факультативных).</a:t>
            </a:r>
          </a:p>
          <a:p>
            <a:endParaRPr lang="ru-RU" altLang="ru-RU" sz="1000" smtClean="0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F80F51-0392-4969-A7CF-3FDDA26EBC2F}" type="slidenum">
              <a:rPr lang="ru-RU" altLang="ru-RU"/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0904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z="1000" smtClean="0"/>
          </a:p>
          <a:p>
            <a:pPr eaLnBrk="1" hangingPunct="1">
              <a:spcBef>
                <a:spcPct val="0"/>
              </a:spcBef>
            </a:pPr>
            <a:r>
              <a:rPr lang="ru-RU" altLang="ru-RU" sz="1000" b="1" i="1" smtClean="0"/>
              <a:t>Цель:</a:t>
            </a:r>
            <a:r>
              <a:rPr lang="ru-RU" altLang="ru-RU" sz="1000" smtClean="0"/>
              <a:t> высокое качество образовательного процесса и продуктов научно-методической деятельности при наращивании профессионального уровня и компетентности состава ППС.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Все виды программ, в т.ч. стажировки, дистант – 2 действующие по план-заказу и как платные доп. услуги программы по 108 часов  и соответственно модули на их основе, 1 – для аспирантуры, переподготовка. И госзадание и хозрасчет  - в этом году до 1 млн. 350 тыс., без крымской программы и антикор., все 3 года бюджетный сертификат – подавляющее большинство у нас (благ. письма). Разнообразная тематика и контингент (учителя ист. и общ, воспитатели ГПД, педагоги допобразования, специалисты ИМЦ(тьюторы)? Содержание, технологии, в т.ч. ИКТ. Это позволяет успешно реализовывать подготовку педагогов к эффективной деятельности в условиях введения ФГОС, ИКС, стандарта педагога.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Индекс по рейтингу удовлетворенностью слушателей: 4,9-5. 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Работа по подготовке научно-педагогических кадров: Подготовлена программа по специальности 13.00.02 – Теория и методика обучения и воспитания (история). По ней обучаются с 2014 г. – 2 аспиранта, с 2015 г. – 4 (специальности 13.00.01, 13.00.02, 13.00.08)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2013 – 9 аспирантов, докторантов и соискателей (научных руководителей – 3); 2014 – 12; 2015 – 14 (научных руководителей – 3).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Задачи:  обеспечить </a:t>
            </a:r>
            <a:r>
              <a:rPr lang="ru-RU" altLang="ru-RU" sz="1000" i="1" smtClean="0"/>
              <a:t>увеличение</a:t>
            </a:r>
            <a:r>
              <a:rPr lang="ru-RU" altLang="ru-RU" sz="1000" smtClean="0"/>
              <a:t> количества аспирантов, с которыми кафедра работает за счет: </a:t>
            </a:r>
          </a:p>
          <a:p>
            <a:r>
              <a:rPr lang="ru-RU" altLang="ru-RU" sz="1000" smtClean="0"/>
              <a:t>- расширения состава научных руководителей </a:t>
            </a:r>
          </a:p>
          <a:p>
            <a:r>
              <a:rPr lang="ru-RU" altLang="ru-RU" sz="1000" smtClean="0"/>
              <a:t>- ежегодного поступления по конкурсу новых аспирантов – для чего продолжить индивид. работу со стажерами, </a:t>
            </a:r>
          </a:p>
          <a:p>
            <a:pPr>
              <a:buFontTx/>
              <a:buChar char="-"/>
            </a:pPr>
            <a:r>
              <a:rPr lang="ru-RU" altLang="ru-RU" sz="1000" smtClean="0"/>
              <a:t>роста кол-ва обучающихся хозрасчетно </a:t>
            </a:r>
          </a:p>
          <a:p>
            <a:pPr>
              <a:buFontTx/>
              <a:buChar char="-"/>
            </a:pPr>
            <a:r>
              <a:rPr lang="ru-RU" altLang="ru-RU" sz="1000" smtClean="0"/>
              <a:t>- расширение спектра кафедральных учебных программ по выбору (факультативных).</a:t>
            </a:r>
          </a:p>
          <a:p>
            <a:endParaRPr lang="ru-RU" altLang="ru-RU" sz="1000" smtClean="0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F80F51-0392-4969-A7CF-3FDDA26EBC2F}" type="slidenum">
              <a:rPr lang="ru-RU" altLang="ru-RU"/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178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z="1000" smtClean="0"/>
          </a:p>
          <a:p>
            <a:pPr eaLnBrk="1" hangingPunct="1">
              <a:spcBef>
                <a:spcPct val="0"/>
              </a:spcBef>
            </a:pPr>
            <a:r>
              <a:rPr lang="ru-RU" altLang="ru-RU" sz="1000" b="1" i="1" smtClean="0"/>
              <a:t>Цель:</a:t>
            </a:r>
            <a:r>
              <a:rPr lang="ru-RU" altLang="ru-RU" sz="1000" smtClean="0"/>
              <a:t> высокое качество образовательного процесса и продуктов научно-методической деятельности при наращивании профессионального уровня и компетентности состава ППС.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Все виды программ, в т.ч. стажировки, дистант – 2 действующие по план-заказу и как платные доп. услуги программы по 108 часов  и соответственно модули на их основе, 1 – для аспирантуры, переподготовка. И госзадание и хозрасчет  - в этом году до 1 млн. 350 тыс., без крымской программы и антикор., все 3 года бюджетный сертификат – подавляющее большинство у нас (благ. письма). Разнообразная тематика и контингент (учителя ист. и общ, воспитатели ГПД, педагоги допобразования, специалисты ИМЦ(тьюторы)? Содержание, технологии, в т.ч. ИКТ. Это позволяет успешно реализовывать подготовку педагогов к эффективной деятельности в условиях введения ФГОС, ИКС, стандарта педагога.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Индекс по рейтингу удовлетворенностью слушателей: 4,9-5. 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Работа по подготовке научно-педагогических кадров: Подготовлена программа по специальности 13.00.02 – Теория и методика обучения и воспитания (история). По ней обучаются с 2014 г. – 2 аспиранта, с 2015 г. – 4 (специальности 13.00.01, 13.00.02, 13.00.08)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2013 – 9 аспирантов, докторантов и соискателей (научных руководителей – 3); 2014 – 12; 2015 – 14 (научных руководителей – 3).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Задачи:  обеспечить </a:t>
            </a:r>
            <a:r>
              <a:rPr lang="ru-RU" altLang="ru-RU" sz="1000" i="1" smtClean="0"/>
              <a:t>увеличение</a:t>
            </a:r>
            <a:r>
              <a:rPr lang="ru-RU" altLang="ru-RU" sz="1000" smtClean="0"/>
              <a:t> количества аспирантов, с которыми кафедра работает за счет: </a:t>
            </a:r>
          </a:p>
          <a:p>
            <a:r>
              <a:rPr lang="ru-RU" altLang="ru-RU" sz="1000" smtClean="0"/>
              <a:t>- расширения состава научных руководителей </a:t>
            </a:r>
          </a:p>
          <a:p>
            <a:r>
              <a:rPr lang="ru-RU" altLang="ru-RU" sz="1000" smtClean="0"/>
              <a:t>- ежегодного поступления по конкурсу новых аспирантов – для чего продолжить индивид. работу со стажерами, </a:t>
            </a:r>
          </a:p>
          <a:p>
            <a:pPr>
              <a:buFontTx/>
              <a:buChar char="-"/>
            </a:pPr>
            <a:r>
              <a:rPr lang="ru-RU" altLang="ru-RU" sz="1000" smtClean="0"/>
              <a:t>роста кол-ва обучающихся хозрасчетно </a:t>
            </a:r>
          </a:p>
          <a:p>
            <a:pPr>
              <a:buFontTx/>
              <a:buChar char="-"/>
            </a:pPr>
            <a:r>
              <a:rPr lang="ru-RU" altLang="ru-RU" sz="1000" smtClean="0"/>
              <a:t>- расширение спектра кафедральных учебных программ по выбору (факультативных).</a:t>
            </a:r>
          </a:p>
          <a:p>
            <a:endParaRPr lang="ru-RU" altLang="ru-RU" sz="1000" smtClean="0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F80F51-0392-4969-A7CF-3FDDA26EBC2F}" type="slidenum">
              <a:rPr lang="ru-RU" altLang="ru-RU"/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755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z="1000" smtClean="0"/>
          </a:p>
          <a:p>
            <a:pPr eaLnBrk="1" hangingPunct="1">
              <a:spcBef>
                <a:spcPct val="0"/>
              </a:spcBef>
            </a:pPr>
            <a:r>
              <a:rPr lang="ru-RU" altLang="ru-RU" sz="1000" b="1" i="1" smtClean="0"/>
              <a:t>Цель:</a:t>
            </a:r>
            <a:r>
              <a:rPr lang="ru-RU" altLang="ru-RU" sz="1000" smtClean="0"/>
              <a:t> высокое качество образовательного процесса и продуктов научно-методической деятельности при наращивании профессионального уровня и компетентности состава ППС.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Все виды программ, в т.ч. стажировки, дистант – 2 действующие по план-заказу и как платные доп. услуги программы по 108 часов  и соответственно модули на их основе, 1 – для аспирантуры, переподготовка. И госзадание и хозрасчет  - в этом году до 1 млн. 350 тыс., без крымской программы и антикор., все 3 года бюджетный сертификат – подавляющее большинство у нас (благ. письма). Разнообразная тематика и контингент (учителя ист. и общ, воспитатели ГПД, педагоги допобразования, специалисты ИМЦ(тьюторы)? Содержание, технологии, в т.ч. ИКТ. Это позволяет успешно реализовывать подготовку педагогов к эффективной деятельности в условиях введения ФГОС, ИКС, стандарта педагога.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Индекс по рейтингу удовлетворенностью слушателей: 4,9-5. 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Работа по подготовке научно-педагогических кадров: Подготовлена программа по специальности 13.00.02 – Теория и методика обучения и воспитания (история). По ней обучаются с 2014 г. – 2 аспиранта, с 2015 г. – 4 (специальности 13.00.01, 13.00.02, 13.00.08)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2013 – 9 аспирантов, докторантов и соискателей (научных руководителей – 3); 2014 – 12; 2015 – 14 (научных руководителей – 3).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000" smtClean="0"/>
              <a:t>Задачи:  обеспечить </a:t>
            </a:r>
            <a:r>
              <a:rPr lang="ru-RU" altLang="ru-RU" sz="1000" i="1" smtClean="0"/>
              <a:t>увеличение</a:t>
            </a:r>
            <a:r>
              <a:rPr lang="ru-RU" altLang="ru-RU" sz="1000" smtClean="0"/>
              <a:t> количества аспирантов, с которыми кафедра работает за счет: </a:t>
            </a:r>
          </a:p>
          <a:p>
            <a:r>
              <a:rPr lang="ru-RU" altLang="ru-RU" sz="1000" smtClean="0"/>
              <a:t>- расширения состава научных руководителей </a:t>
            </a:r>
          </a:p>
          <a:p>
            <a:r>
              <a:rPr lang="ru-RU" altLang="ru-RU" sz="1000" smtClean="0"/>
              <a:t>- ежегодного поступления по конкурсу новых аспирантов – для чего продолжить индивид. работу со стажерами, </a:t>
            </a:r>
          </a:p>
          <a:p>
            <a:pPr>
              <a:buFontTx/>
              <a:buChar char="-"/>
            </a:pPr>
            <a:r>
              <a:rPr lang="ru-RU" altLang="ru-RU" sz="1000" smtClean="0"/>
              <a:t>роста кол-ва обучающихся хозрасчетно </a:t>
            </a:r>
          </a:p>
          <a:p>
            <a:pPr>
              <a:buFontTx/>
              <a:buChar char="-"/>
            </a:pPr>
            <a:r>
              <a:rPr lang="ru-RU" altLang="ru-RU" sz="1000" smtClean="0"/>
              <a:t>- расширение спектра кафедральных учебных программ по выбору (факультативных).</a:t>
            </a:r>
          </a:p>
          <a:p>
            <a:endParaRPr lang="ru-RU" altLang="ru-RU" sz="1000" smtClean="0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F80F51-0392-4969-A7CF-3FDDA26EBC2F}" type="slidenum">
              <a:rPr lang="ru-RU" altLang="ru-RU"/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8241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BAAEA7-48EB-4A16-9FE8-8CDAF62D1EA5}" type="slidenum">
              <a:rPr lang="ru-RU" altLang="ru-RU"/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594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9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9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18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0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16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1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46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30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17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8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D8EA-6AAC-4233-867E-098191B83D1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D33AB-9C4E-4B60-8974-5E8C530C2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8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5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2928" y="1715806"/>
            <a:ext cx="5478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65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3600" b="1" dirty="0" smtClean="0">
                <a:solidFill>
                  <a:srgbClr val="0065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Ученый совет  12.05.2020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21973" y="2814680"/>
            <a:ext cx="7340137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методических рекомендаций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научно-методической деятельности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сопровождению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учебно-воспитательного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57847" y="5256179"/>
            <a:ext cx="5345084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О.Н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Журавлева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заведующий кафедрой социального образования, профессор, доктор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педагогических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70C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Кафедра социального образования</a:t>
            </a: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895350" y="141288"/>
            <a:ext cx="76438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60421" name="Прямоугольник 8"/>
          <p:cNvSpPr>
            <a:spLocks noChangeArrowheads="1"/>
          </p:cNvSpPr>
          <p:nvPr/>
        </p:nvSpPr>
        <p:spPr bwMode="auto">
          <a:xfrm>
            <a:off x="1025525" y="222250"/>
            <a:ext cx="7704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1187450" y="836613"/>
            <a:ext cx="770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Прямоугольник 8"/>
          <p:cNvSpPr>
            <a:spLocks noChangeArrowheads="1"/>
          </p:cNvSpPr>
          <p:nvPr/>
        </p:nvSpPr>
        <p:spPr bwMode="auto">
          <a:xfrm>
            <a:off x="1763713" y="1182688"/>
            <a:ext cx="770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b="1" i="1">
                <a:latin typeface="Arial" panose="020B0604020202020204" pitchFamily="34" charset="0"/>
              </a:rPr>
              <a:t> 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847" y="287052"/>
            <a:ext cx="7105182" cy="4812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разновидность, направление  научно-методической деятельности.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План-заказ СПб АППО 2020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содержит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информационно-методические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(11)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учебно-методические и методические материалы (2) 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методический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(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1); интернет-сборник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методических материалов (1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– 26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(38 из 41  – ИОО)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– по план-заказу КСО; апрель – 8 дополнительно, прежде всего по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использованию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дистанционного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коррекции организации учебного процесса, подготовки к ГИА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44403" y="5430603"/>
            <a:ext cx="659023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Адресат: учителям-предметникам и преподавателям,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руководителям ОО,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руководителям МО, классным руководителям, педагогам ДО, аспирантам, учащимся.</a:t>
            </a:r>
          </a:p>
        </p:txBody>
      </p:sp>
    </p:spTree>
    <p:extLst>
      <p:ext uri="{BB962C8B-B14F-4D97-AF65-F5344CB8AC3E}">
        <p14:creationId xmlns:p14="http://schemas.microsoft.com/office/powerpoint/2010/main" val="28342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70C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Кафедра социального образования</a:t>
            </a: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1025525" y="487065"/>
            <a:ext cx="76438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60421" name="Прямоугольник 8"/>
          <p:cNvSpPr>
            <a:spLocks noChangeArrowheads="1"/>
          </p:cNvSpPr>
          <p:nvPr/>
        </p:nvSpPr>
        <p:spPr bwMode="auto">
          <a:xfrm>
            <a:off x="1025525" y="222250"/>
            <a:ext cx="7704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1187450" y="836613"/>
            <a:ext cx="770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Прямоугольник 8"/>
          <p:cNvSpPr>
            <a:spLocks noChangeArrowheads="1"/>
          </p:cNvSpPr>
          <p:nvPr/>
        </p:nvSpPr>
        <p:spPr bwMode="auto">
          <a:xfrm>
            <a:off x="1763713" y="1182688"/>
            <a:ext cx="770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b="1" i="1">
                <a:latin typeface="Arial" panose="020B0604020202020204" pitchFamily="34" charset="0"/>
              </a:rPr>
              <a:t> 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2362" y="769640"/>
            <a:ext cx="7834313" cy="423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 (до 10-15%: краткий анализ вопроса, актуальность, обоснование особенностей и новизны в сравнении с другими подобными разработками);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(до 70-75%; пути и средства достижения планируемого результата: конкретные советы, краткие указания, рациональные варианты, образцы действий по организации учебно-воспитательного процесса или решения проблемы, определение наиболее трудных моментов и типичных ошибок, предложения по внедрению эффективных практик, технологий и т.п.);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(до 10% текста: четкие выводы, перечислены конкретные рекомендуемые действия); 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рекомендуемых источников, литературы по данной теме;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приложения, т.е. материалы, не вошедшие в основной текст, но необходимые для реализации рекомендаций (планы, тематика, анкеты  и т.п.).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31989" y="5418206"/>
            <a:ext cx="660717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Цель!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(исходя из поставленной задачи, технического задания)</a:t>
            </a:r>
          </a:p>
        </p:txBody>
      </p:sp>
    </p:spTree>
    <p:extLst>
      <p:ext uri="{BB962C8B-B14F-4D97-AF65-F5344CB8AC3E}">
        <p14:creationId xmlns:p14="http://schemas.microsoft.com/office/powerpoint/2010/main" val="29849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70C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Кафедра социального образования</a:t>
            </a: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1670858" y="380336"/>
            <a:ext cx="6907877" cy="34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МЕТОДИЧЕСКИХ РЕКОМЕНДАЦИЙ (МР)</a:t>
            </a:r>
            <a:r>
              <a:rPr lang="ru-RU" altLang="ru-RU" sz="1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8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1" name="Прямоугольник 8"/>
          <p:cNvSpPr>
            <a:spLocks noChangeArrowheads="1"/>
          </p:cNvSpPr>
          <p:nvPr/>
        </p:nvSpPr>
        <p:spPr bwMode="auto">
          <a:xfrm>
            <a:off x="1025525" y="222250"/>
            <a:ext cx="7704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1074341" y="213519"/>
            <a:ext cx="770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981" y="272717"/>
            <a:ext cx="7834313" cy="73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3102" y="1639888"/>
            <a:ext cx="6607174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828874" y="944590"/>
            <a:ext cx="4231178" cy="6377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ПРЕДМЕТНЫЕ (ТЕМАТИЧЕСКИЕ)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49250" y="4933005"/>
            <a:ext cx="4231178" cy="6377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60148" y="2855718"/>
            <a:ext cx="4231178" cy="6377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ПРОБЛЕМНЫЕ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0016" y="1735573"/>
            <a:ext cx="73296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преподаванию курсов предметной области «Основы духовно-нравственной культуры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народов России» в основной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предметникам на основе анализа ВПР и исследований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функциональной грамотности учащихся общеобразовательных организаций Санкт-Петербурга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7657" y="3639523"/>
            <a:ext cx="77943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«Изучение Великой Отечественной войны и блокады Ленинграда в курсах истории и во внеурочной деятельности: пути развития визуальной и коммуникативной грамотности школьников»</a:t>
            </a:r>
          </a:p>
          <a:p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технологий дополненной и виртуальной реальности при изучении общественно-научных предметов»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0016" y="5658484"/>
            <a:ext cx="74272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дополнительном изучении в 11 классах актуальных вопросов истории России» при переходе на линейную модель изучения истории в 2020/2021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.»,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повторения в 2020-2021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… » и др.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70C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Кафедра социального образования</a:t>
            </a: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895350" y="141288"/>
            <a:ext cx="76438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60421" name="Прямоугольник 8"/>
          <p:cNvSpPr>
            <a:spLocks noChangeArrowheads="1"/>
          </p:cNvSpPr>
          <p:nvPr/>
        </p:nvSpPr>
        <p:spPr bwMode="auto">
          <a:xfrm>
            <a:off x="1025525" y="222250"/>
            <a:ext cx="7704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1187450" y="836613"/>
            <a:ext cx="770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Прямоугольник 8"/>
          <p:cNvSpPr>
            <a:spLocks noChangeArrowheads="1"/>
          </p:cNvSpPr>
          <p:nvPr/>
        </p:nvSpPr>
        <p:spPr bwMode="auto">
          <a:xfrm>
            <a:off x="1763713" y="1182688"/>
            <a:ext cx="770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b="1" i="1">
                <a:latin typeface="Arial" panose="020B0604020202020204" pitchFamily="34" charset="0"/>
              </a:rPr>
              <a:t> 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карточка 8"/>
          <p:cNvSpPr/>
          <p:nvPr/>
        </p:nvSpPr>
        <p:spPr>
          <a:xfrm>
            <a:off x="1187450" y="288795"/>
            <a:ext cx="3467237" cy="807864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Постановка задачи, ТЗ : согласование позиций</a:t>
            </a:r>
            <a:endParaRPr lang="ru-RU" sz="1600" dirty="0"/>
          </a:p>
        </p:txBody>
      </p:sp>
      <p:sp>
        <p:nvSpPr>
          <p:cNvPr id="11" name="Блок-схема: карточка 10"/>
          <p:cNvSpPr/>
          <p:nvPr/>
        </p:nvSpPr>
        <p:spPr>
          <a:xfrm>
            <a:off x="3365383" y="2430533"/>
            <a:ext cx="3836324" cy="959400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Тип МР. План, формат, шаблон… Рекомендации: мозговой штурм, </a:t>
            </a:r>
            <a:r>
              <a:rPr lang="ru-RU" sz="1600" dirty="0"/>
              <a:t>обсуждение на заседаниях </a:t>
            </a:r>
            <a:r>
              <a:rPr lang="ru-RU" sz="1600" dirty="0" smtClean="0"/>
              <a:t>МО, ДПО</a:t>
            </a:r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1775993" y="1262797"/>
            <a:ext cx="4342174" cy="1029942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Ответственные исполнители: </a:t>
            </a:r>
          </a:p>
          <a:p>
            <a:pPr algn="ctr"/>
            <a:r>
              <a:rPr lang="ru-RU" sz="1600" dirty="0" smtClean="0"/>
              <a:t>опыт, широкая осведомленность, четкость - при 1-2 </a:t>
            </a:r>
            <a:r>
              <a:rPr lang="ru-RU" sz="1600" dirty="0" err="1" smtClean="0"/>
              <a:t>п.л</a:t>
            </a:r>
            <a:r>
              <a:rPr lang="ru-RU" sz="1600" dirty="0" smtClean="0"/>
              <a:t>. (100-150 часов по НМР)</a:t>
            </a:r>
            <a:endParaRPr lang="ru-RU" sz="1600" dirty="0"/>
          </a:p>
        </p:txBody>
      </p:sp>
      <p:sp>
        <p:nvSpPr>
          <p:cNvPr id="13" name="Блок-схема: карточка 12"/>
          <p:cNvSpPr/>
          <p:nvPr/>
        </p:nvSpPr>
        <p:spPr>
          <a:xfrm>
            <a:off x="5498680" y="4634610"/>
            <a:ext cx="3289675" cy="705400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Общая редакция зав. кафедрой</a:t>
            </a:r>
            <a:endParaRPr lang="ru-RU" sz="1600" dirty="0"/>
          </a:p>
        </p:txBody>
      </p:sp>
      <p:sp>
        <p:nvSpPr>
          <p:cNvPr id="14" name="Блок-схема: карточка 13"/>
          <p:cNvSpPr/>
          <p:nvPr/>
        </p:nvSpPr>
        <p:spPr>
          <a:xfrm>
            <a:off x="4717256" y="3527727"/>
            <a:ext cx="3678599" cy="888867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Корректировка, </a:t>
            </a:r>
            <a:r>
              <a:rPr lang="ru-RU" sz="1600" dirty="0" err="1" smtClean="0"/>
              <a:t>взаимо</a:t>
            </a:r>
            <a:r>
              <a:rPr lang="ru-RU" sz="1600" dirty="0" smtClean="0"/>
              <a:t>-рецензирование, дополнения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63700" y="5651582"/>
            <a:ext cx="477981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Размещение на сайте, рассылка членам МО, обсуждение на заседаниях МО результативности, использование в ДПО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3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70C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Кафедра социального образования</a:t>
            </a: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1025525" y="487065"/>
            <a:ext cx="76438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60421" name="Прямоугольник 8"/>
          <p:cNvSpPr>
            <a:spLocks noChangeArrowheads="1"/>
          </p:cNvSpPr>
          <p:nvPr/>
        </p:nvSpPr>
        <p:spPr bwMode="auto">
          <a:xfrm>
            <a:off x="1025525" y="222250"/>
            <a:ext cx="7704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ru-RU" alt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1187450" y="836613"/>
            <a:ext cx="7704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Прямоугольник 8"/>
          <p:cNvSpPr>
            <a:spLocks noChangeArrowheads="1"/>
          </p:cNvSpPr>
          <p:nvPr/>
        </p:nvSpPr>
        <p:spPr bwMode="auto">
          <a:xfrm>
            <a:off x="1763713" y="1182688"/>
            <a:ext cx="770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b="1" i="1">
                <a:latin typeface="Arial" panose="020B0604020202020204" pitchFamily="34" charset="0"/>
              </a:rPr>
              <a:t> 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450" y="222250"/>
            <a:ext cx="7082179" cy="633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СОВЕРШЕНСТВОВАНИЮ ДЕЯТЕЛЬНОСТИ ПО ПОДГОТОВКЕ МЕТОДИЧЕСКИХ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при составлении план-заказа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типов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с учетом предложений кафедр;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елесообразно МР включать в план-заказ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другими видами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ОЭР, диагностической деятельностью, разработкой диагностического инструментария и т.п. (т.к. объем МР - 1-2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п.л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100 часов (ИММ – от 200 ч.), но это концентрированный текст предлагаемых решений и алгоритмов,  основанный на анализе большой базы данных,  выявлении тенденций, прогнозировании возможных трудностей);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 -  разновидность учебно-методического издания, тем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у нас  они не издаются. Авторство!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издавать как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 рекомендаций (тематические, кафедральные и т.п.)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  подготовке МР, особенно «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ситуационнных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общеакадемических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обязательна единая структура, подходы (+) и четко поставленная задача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84"/>
          <a:stretch>
            <a:fillRect/>
          </a:stretch>
        </p:blipFill>
        <p:spPr bwMode="auto">
          <a:xfrm>
            <a:off x="0" y="4838007"/>
            <a:ext cx="9144000" cy="201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27584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Кафедра социального образования</a:t>
            </a:r>
          </a:p>
        </p:txBody>
      </p:sp>
      <p:sp>
        <p:nvSpPr>
          <p:cNvPr id="20484" name="Заголовок 1"/>
          <p:cNvSpPr txBox="1">
            <a:spLocks/>
          </p:cNvSpPr>
          <p:nvPr/>
        </p:nvSpPr>
        <p:spPr bwMode="auto">
          <a:xfrm>
            <a:off x="1163886" y="1022465"/>
            <a:ext cx="7643812" cy="2585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4000" b="1" i="1" dirty="0">
                <a:latin typeface="Arial" panose="020B0604020202020204" pitchFamily="34" charset="0"/>
              </a:rPr>
              <a:t> </a:t>
            </a:r>
            <a:endParaRPr lang="ru-RU" altLang="ru-RU" sz="4000" b="1" i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4000" b="1" i="1" dirty="0" smtClean="0">
                <a:solidFill>
                  <a:srgbClr val="0070C0"/>
                </a:solidFill>
                <a:latin typeface="+mj-lt"/>
              </a:rPr>
              <a:t>ВСЕМ ЗДОРОВЬЯ И БОДРОСТИ ДУХА!</a:t>
            </a:r>
            <a:r>
              <a:rPr lang="ru-RU" altLang="ru-RU" sz="1800" b="1" i="1" dirty="0">
                <a:solidFill>
                  <a:srgbClr val="0070C0"/>
                </a:solidFill>
                <a:latin typeface="+mj-lt"/>
              </a:rPr>
              <a:t> </a:t>
            </a:r>
            <a:endParaRPr lang="ru-RU" altLang="ru-RU" sz="1800" b="1" i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spcBef>
                <a:spcPct val="0"/>
              </a:spcBef>
              <a:buNone/>
            </a:pPr>
            <a:endParaRPr lang="ru-RU" altLang="ru-RU" sz="1800" b="1" i="1" dirty="0">
              <a:solidFill>
                <a:srgbClr val="0070C0"/>
              </a:solidFill>
              <a:latin typeface="+mj-lt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2400" b="1" i="1" dirty="0" smtClean="0">
                <a:solidFill>
                  <a:srgbClr val="0070C0"/>
                </a:solidFill>
                <a:latin typeface="+mj-lt"/>
              </a:rPr>
              <a:t>СПАСИБО </a:t>
            </a:r>
            <a:r>
              <a:rPr lang="ru-RU" altLang="ru-RU" sz="2400" b="1" i="1" dirty="0">
                <a:solidFill>
                  <a:srgbClr val="0070C0"/>
                </a:solidFill>
                <a:latin typeface="+mj-lt"/>
              </a:rPr>
              <a:t>ЗА ВНИМАНИЕ!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800" b="1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09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2001</Words>
  <Application>Microsoft Office PowerPoint</Application>
  <PresentationFormat>Экран (4:3)</PresentationFormat>
  <Paragraphs>127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«Подразделения СПб АППО: методическое сопровождение  системы антикоррупционного образования   в 2018-2019 учебном году»</dc:title>
  <dc:creator>Пользователь Windows</dc:creator>
  <cp:lastModifiedBy>User</cp:lastModifiedBy>
  <cp:revision>54</cp:revision>
  <dcterms:created xsi:type="dcterms:W3CDTF">2018-05-09T16:19:52Z</dcterms:created>
  <dcterms:modified xsi:type="dcterms:W3CDTF">2020-05-11T17:27:13Z</dcterms:modified>
</cp:coreProperties>
</file>