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363" r:id="rId3"/>
    <p:sldId id="409" r:id="rId4"/>
    <p:sldId id="364" r:id="rId5"/>
    <p:sldId id="410" r:id="rId6"/>
    <p:sldId id="411" r:id="rId7"/>
    <p:sldId id="257" r:id="rId8"/>
    <p:sldId id="289" r:id="rId9"/>
    <p:sldId id="283" r:id="rId10"/>
    <p:sldId id="365" r:id="rId11"/>
    <p:sldId id="408" r:id="rId12"/>
    <p:sldId id="260" r:id="rId13"/>
    <p:sldId id="495" r:id="rId14"/>
    <p:sldId id="291" r:id="rId15"/>
    <p:sldId id="496" r:id="rId16"/>
    <p:sldId id="270" r:id="rId17"/>
    <p:sldId id="292" r:id="rId18"/>
    <p:sldId id="293" r:id="rId19"/>
    <p:sldId id="294" r:id="rId20"/>
    <p:sldId id="295" r:id="rId21"/>
    <p:sldId id="482" r:id="rId22"/>
    <p:sldId id="483" r:id="rId23"/>
    <p:sldId id="481" r:id="rId24"/>
    <p:sldId id="480" r:id="rId25"/>
    <p:sldId id="478" r:id="rId26"/>
    <p:sldId id="296" r:id="rId27"/>
    <p:sldId id="297" r:id="rId28"/>
    <p:sldId id="418" r:id="rId29"/>
    <p:sldId id="484" r:id="rId30"/>
    <p:sldId id="417" r:id="rId31"/>
    <p:sldId id="384" r:id="rId32"/>
    <p:sldId id="385" r:id="rId33"/>
    <p:sldId id="386" r:id="rId34"/>
    <p:sldId id="298" r:id="rId35"/>
    <p:sldId id="432" r:id="rId36"/>
    <p:sldId id="473" r:id="rId37"/>
    <p:sldId id="474" r:id="rId38"/>
    <p:sldId id="433" r:id="rId39"/>
    <p:sldId id="434" r:id="rId40"/>
    <p:sldId id="457" r:id="rId41"/>
    <p:sldId id="485" r:id="rId42"/>
    <p:sldId id="486" r:id="rId43"/>
    <p:sldId id="491" r:id="rId44"/>
    <p:sldId id="492" r:id="rId45"/>
    <p:sldId id="490" r:id="rId46"/>
    <p:sldId id="489" r:id="rId47"/>
    <p:sldId id="487" r:id="rId48"/>
    <p:sldId id="488" r:id="rId49"/>
    <p:sldId id="493" r:id="rId50"/>
    <p:sldId id="439" r:id="rId51"/>
    <p:sldId id="378" r:id="rId52"/>
    <p:sldId id="379" r:id="rId53"/>
    <p:sldId id="443" r:id="rId54"/>
    <p:sldId id="444" r:id="rId55"/>
    <p:sldId id="510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4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79C10-AE2C-4C95-BAB5-5048A132D75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E3F18-0752-487E-B8D1-77F06B6E9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384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56DD3B-BA5A-4DAE-96CC-B6C14B4030F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56DD3B-BA5A-4DAE-96CC-B6C14B4030F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56DD3B-BA5A-4DAE-96CC-B6C14B4030F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&#1058;&#1077;&#1093;&#1085;&#1086;&#1083;&#1086;&#1075;&#1080;&#1095;&#1077;&#1089;&#1082;&#1072;&#1103;%20&#1082;&#1072;&#1088;&#1090;&#1072;%20&#1091;&#1088;&#1086;&#1082;&#1072;%20&#1054;&#1056;&#1050;&#1057;&#1069;%20&#1050;&#1072;&#1081;&#1075;&#1086;&#1088;&#1086;&#1076;&#1086;&#1074;&#1072;%20&#1045;.&#1043;..doc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&#1050;&#1086;&#1085;&#1094;&#1077;&#1087;&#1094;&#1080;&#1103;%20&#1085;&#1086;&#1074;&#1086;&#1075;&#1086;%20&#1059;&#1052;&#1050;%20&#1087;&#1086;%20&#1086;&#1090;&#1077;&#1095;&#1077;&#1089;&#1090;&#1074;&#1077;&#1085;&#1085;&#1086;&#1081;%20&#1080;&#1089;&#1090;&#1086;&#1088;&#1080;&#1080;-1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&#1058;&#1077;&#1093;&#1085;&#1086;&#1083;&#1086;&#1075;&#1080;&#1095;&#1077;&#1089;&#1082;&#1072;&#1103;%20&#1082;&#1072;&#1088;&#1090;&#1072;%20&#1091;&#1088;&#1086;&#1082;&#1072;%20&#1054;&#1056;&#1050;&#1057;&#1069;%20&#1050;&#1072;&#1081;&#1075;&#1086;&#1088;&#1086;&#1076;&#1086;&#1074;&#1072;%20&#1045;.&#1043;..doc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&#1087;&#1086;&#1088;&#1090;&#1088;&#1077;&#1090;%20&#1091;&#1095;&#1080;&#1090;&#1077;&#1083;&#1103;%20&#1080;&#1089;&#1090;&#1086;&#1088;&#1080;&#1080;/variant_2_ob_uchastii_v_nauchnom_issledovanii_portret_uchitelya_istorii_v_sovremennoy_rossii.pdf" TargetMode="External"/><Relationship Id="rId2" Type="http://schemas.openxmlformats.org/officeDocument/2006/relationships/hyperlink" Target="&#1087;&#1086;&#1088;&#1090;&#1088;&#1077;&#1090;%20&#1091;&#1095;&#1080;&#1090;&#1077;&#1083;&#1103;%20&#1080;&#1089;&#1090;&#1086;&#1088;&#1080;&#1080;/anketa_ob_uchastii_v_nauchnom_issledovanii_portret_uchitelya_istorii_v_sovremennoy_rossii.pdf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sl.ru/" TargetMode="External"/><Relationship Id="rId7" Type="http://schemas.openxmlformats.org/officeDocument/2006/relationships/hyperlink" Target="http://mediashm.ru/?p=3550" TargetMode="External"/><Relationship Id="rId2" Type="http://schemas.openxmlformats.org/officeDocument/2006/relationships/hyperlink" Target="http://www.nlr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istrf.ru/" TargetMode="External"/><Relationship Id="rId5" Type="http://schemas.openxmlformats.org/officeDocument/2006/relationships/hyperlink" Target="http://www.fgurgia.ru/" TargetMode="External"/><Relationship Id="rId4" Type="http://schemas.openxmlformats.org/officeDocument/2006/relationships/hyperlink" Target="http://www.statearchive.ru/funds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&#1059;&#1059;&#1044;.docx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2596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Новые профессиональные компетенции учителя истории в условиях реализации ФГОС и ИКС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797152"/>
            <a:ext cx="6400800" cy="1752600"/>
          </a:xfrm>
        </p:spPr>
        <p:txBody>
          <a:bodyPr>
            <a:normAutofit fontScale="92500"/>
          </a:bodyPr>
          <a:lstStyle/>
          <a:p>
            <a:pPr algn="r">
              <a:spcBef>
                <a:spcPts val="0"/>
              </a:spcBef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Инна Евгеньевна Барыкина,</a:t>
            </a:r>
          </a:p>
          <a:p>
            <a:pPr algn="r">
              <a:spcBef>
                <a:spcPts val="0"/>
              </a:spcBef>
            </a:pP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к.и.н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., доцент кафедры социального образования </a:t>
            </a: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СПбАППО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35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029" y="188640"/>
            <a:ext cx="6285744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151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Предметные результаты изучения предметной области «Общественно-научные предметы»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История России. Всеобщая история:</a:t>
            </a:r>
          </a:p>
          <a:p>
            <a:pPr marL="114300" indent="-457200">
              <a:spcBef>
                <a:spcPts val="0"/>
              </a:spcBef>
            </a:pPr>
            <a:r>
              <a:rPr lang="ru-RU" sz="3600" baseline="-25000" dirty="0" smtClean="0">
                <a:latin typeface="Times New Roman" pitchFamily="18" charset="0"/>
                <a:cs typeface="Times New Roman" pitchFamily="18" charset="0"/>
              </a:rPr>
              <a:t>осмысление опыта </a:t>
            </a:r>
            <a:r>
              <a:rPr lang="ru-RU" sz="3600" baseline="-25000" dirty="0">
                <a:latin typeface="Times New Roman" pitchFamily="18" charset="0"/>
                <a:cs typeface="Times New Roman" pitchFamily="18" charset="0"/>
              </a:rPr>
              <a:t>российской истории как части мировой </a:t>
            </a:r>
            <a:r>
              <a:rPr lang="ru-RU" sz="3600" baseline="-25000" dirty="0" smtClean="0">
                <a:latin typeface="Times New Roman" pitchFamily="18" charset="0"/>
                <a:cs typeface="Times New Roman" pitchFamily="18" charset="0"/>
              </a:rPr>
              <a:t>истории </a:t>
            </a:r>
          </a:p>
          <a:p>
            <a:pPr marL="114300" indent="-457200">
              <a:spcBef>
                <a:spcPts val="0"/>
              </a:spcBef>
            </a:pPr>
            <a:r>
              <a:rPr lang="ru-RU" sz="3600" baseline="-25000" dirty="0" smtClean="0">
                <a:latin typeface="Times New Roman" pitchFamily="18" charset="0"/>
                <a:cs typeface="Times New Roman" pitchFamily="18" charset="0"/>
              </a:rPr>
              <a:t>овладение </a:t>
            </a:r>
            <a:r>
              <a:rPr lang="ru-RU" sz="3600" baseline="-25000" dirty="0">
                <a:latin typeface="Times New Roman" pitchFamily="18" charset="0"/>
                <a:cs typeface="Times New Roman" pitchFamily="18" charset="0"/>
              </a:rPr>
              <a:t>базовыми историческими знаниями, а также представлениями о закономерностях развития человеческого </a:t>
            </a:r>
            <a:r>
              <a:rPr lang="ru-RU" sz="3600" baseline="-25000" dirty="0" smtClean="0">
                <a:latin typeface="Times New Roman" pitchFamily="18" charset="0"/>
                <a:cs typeface="Times New Roman" pitchFamily="18" charset="0"/>
              </a:rPr>
              <a:t>общества</a:t>
            </a:r>
          </a:p>
          <a:p>
            <a:pPr marL="114300" indent="-457200">
              <a:spcBef>
                <a:spcPts val="0"/>
              </a:spcBef>
            </a:pPr>
            <a:r>
              <a:rPr lang="ru-RU" sz="3600" baseline="-250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3600" baseline="-25000" dirty="0">
                <a:latin typeface="Times New Roman" pitchFamily="18" charset="0"/>
                <a:cs typeface="Times New Roman" pitchFamily="18" charset="0"/>
              </a:rPr>
              <a:t>умений применения исторических знаний для осмысления сущности современных общественных </a:t>
            </a:r>
            <a:r>
              <a:rPr lang="ru-RU" sz="3600" baseline="-25000" dirty="0" smtClean="0">
                <a:latin typeface="Times New Roman" pitchFamily="18" charset="0"/>
                <a:cs typeface="Times New Roman" pitchFamily="18" charset="0"/>
              </a:rPr>
              <a:t>явлений </a:t>
            </a:r>
          </a:p>
          <a:p>
            <a:pPr marL="114300" indent="-457200">
              <a:spcBef>
                <a:spcPts val="0"/>
              </a:spcBef>
            </a:pPr>
            <a:r>
              <a:rPr lang="ru-RU" sz="3600" baseline="-250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3600" baseline="-25000" dirty="0">
                <a:latin typeface="Times New Roman" pitchFamily="18" charset="0"/>
                <a:cs typeface="Times New Roman" pitchFamily="18" charset="0"/>
              </a:rPr>
              <a:t>умений искать, анализировать, сопоставлять и оценивать содержащуюся в различных источниках информацию о событиях и явлениях прошлого и настоящего, способностей определять и аргументировать своё отношение к </a:t>
            </a:r>
            <a:r>
              <a:rPr lang="ru-RU" sz="3600" baseline="-25000" dirty="0" smtClean="0">
                <a:latin typeface="Times New Roman" pitchFamily="18" charset="0"/>
                <a:cs typeface="Times New Roman" pitchFamily="18" charset="0"/>
              </a:rPr>
              <a:t>ней</a:t>
            </a:r>
            <a:endParaRPr lang="ru-RU" sz="3600" baseline="-25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055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Концепция нового учебно-методического комплекса по отечественной истории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2 июля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9 сентября 2013 г.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обсуждение первой редакции Историко-культурного стандарта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до 25 октября 2013 г.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обсуждение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второй редакции ИКС</a:t>
            </a:r>
          </a:p>
          <a:p>
            <a:pPr algn="just"/>
            <a:r>
              <a:rPr lang="ru-RU" i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ктябрь 2013 г.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объявлен конкурс на разработку единого учебника истории России</a:t>
            </a:r>
          </a:p>
          <a:p>
            <a:pPr algn="just"/>
            <a:r>
              <a:rPr lang="ru-RU" i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юнь 2014 г.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Концепция нового УМК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отечественной истории направлена Д.В. Ливанову 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История.рф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осень 2014 г.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подготовка УМК по истории России</a:t>
            </a:r>
          </a:p>
          <a:p>
            <a:pPr algn="just"/>
            <a:r>
              <a:rPr lang="ru-RU" i="1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нварь – апрель 2015 г.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экспертиза УМК </a:t>
            </a:r>
          </a:p>
          <a:p>
            <a:pPr algn="just"/>
            <a:r>
              <a:rPr lang="ru-RU" i="1" dirty="0">
                <a:latin typeface="Times New Roman" pitchFamily="18" charset="0"/>
                <a:cs typeface="Times New Roman" pitchFamily="18" charset="0"/>
              </a:rPr>
              <a:t>15 мая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2015 г.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заседание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научно-методического совета по учебникам при Министерстве образования и науки РФ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одобрены УМК издательств «Просвещение», «Дрофа», «Русское слово»</a:t>
            </a:r>
          </a:p>
          <a:p>
            <a:pPr marL="0" indent="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80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060"/>
            <a:ext cx="9144000" cy="688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93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4857" y="188640"/>
            <a:ext cx="8229600" cy="994122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Ступени изучения истории в общеобразовательной школе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779912" y="2546977"/>
            <a:ext cx="1329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11 класс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1732" y="3114763"/>
            <a:ext cx="2588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Базовый уровень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2160" y="3729799"/>
            <a:ext cx="2151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Россия в мире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8104" y="3003150"/>
            <a:ext cx="3254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Углубленный уровень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4475" y="3744071"/>
            <a:ext cx="42193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представления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достижениях историографии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3066" y="4603521"/>
            <a:ext cx="44830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приёмы работы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историческими источниками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60032" y="5435196"/>
            <a:ext cx="31515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оценка различных </a:t>
            </a:r>
          </a:p>
          <a:p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исторических версий</a:t>
            </a:r>
            <a:endParaRPr lang="ru-RU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2769385" y="2928801"/>
            <a:ext cx="1080726" cy="2806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1981978" y="3563163"/>
            <a:ext cx="0" cy="2472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7403860" y="3452801"/>
            <a:ext cx="0" cy="2472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 стрелкой 2"/>
          <p:cNvCxnSpPr/>
          <p:nvPr/>
        </p:nvCxnSpPr>
        <p:spPr>
          <a:xfrm>
            <a:off x="5038714" y="2871636"/>
            <a:ext cx="1045807" cy="2806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44857" y="1114745"/>
            <a:ext cx="8329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 – 10 классы –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базовые знания об основных этапах исторического пути России, ее месте в мировой истории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2915816" y="1875584"/>
            <a:ext cx="625981" cy="2104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464972" y="1875584"/>
            <a:ext cx="587499" cy="2104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023353" y="2086055"/>
            <a:ext cx="1984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Базовый уровень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052471" y="2086055"/>
            <a:ext cx="248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Углубленный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7018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783"/>
            <a:ext cx="9144000" cy="6879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078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Концептуальные основы ИКС</a:t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научное </a:t>
            </a:r>
            <a:r>
              <a:rPr lang="ru-RU" sz="3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ядро содержания школьного </a:t>
            </a:r>
            <a:r>
              <a:rPr lang="ru-RU" sz="36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исторического </a:t>
            </a:r>
            <a:r>
              <a:rPr lang="ru-RU" sz="36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образования»</a:t>
            </a:r>
            <a:endParaRPr lang="ru-RU" sz="4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Комплексный подход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Этнокультурный компонент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Выработка сознательного оценочного отношения к историческим деятелям, процессам и явлениям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Учебник как навигатор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03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7" y="260648"/>
            <a:ext cx="9089483" cy="6147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42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034550" cy="5307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38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92696"/>
            <a:ext cx="9165050" cy="5296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58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ЗНАТЬ или УМЕТЬ?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 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нас вообще учение имеет характер слишком теоретический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отвлеченный…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 Наши … ученики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может быть, имеют теоретическое образование не меньшее, если не большее, чем в Западной Европе; но гораздо слабее во всем, что относится к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практическому применению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Д.А.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Милютин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1879 г.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21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Многоуровневое представление истории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4929" y="1916832"/>
            <a:ext cx="2952328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История России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31787" y="3573016"/>
            <a:ext cx="1712021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История регионов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8733" y="5301208"/>
            <a:ext cx="1712021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Локальная история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55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Распоряжение КО СПб 2328-р от 13.05.2015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60848"/>
            <a:ext cx="9144000" cy="273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130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Многоуровневое представление истории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4929" y="1916832"/>
            <a:ext cx="2952328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История России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31787" y="3573016"/>
            <a:ext cx="1712021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История регионов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8733" y="5301208"/>
            <a:ext cx="1712021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Локальная история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4048" y="1916832"/>
            <a:ext cx="2952328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Всеобщая история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14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Установите соответствие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67544" y="764704"/>
            <a:ext cx="4040188" cy="639762"/>
          </a:xfrm>
        </p:spPr>
        <p:txBody>
          <a:bodyPr/>
          <a:lstStyle/>
          <a:p>
            <a:r>
              <a:rPr lang="ru-RU" dirty="0" smtClean="0"/>
              <a:t>Российские монархи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457200" y="1556792"/>
            <a:ext cx="4040188" cy="496855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Петр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 Лжедмитрий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В) Екатерина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Г) Алексей Михайлович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4644008" y="908720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Правители иностранных государств</a:t>
            </a:r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sz="quarter" idx="4"/>
          </p:nvPr>
        </p:nvSpPr>
        <p:spPr>
          <a:xfrm>
            <a:off x="4645025" y="1556792"/>
            <a:ext cx="4041775" cy="496855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Сигизмунд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(король Речи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Посполитой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Стефан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Баторий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(король Речи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Посполитой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Карл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(король Швеции)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4) Оливер Кромвель (лорд-протектор Англии)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5) Станислав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Понятовский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король Речи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Посполитой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6325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Задание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1520" y="836712"/>
            <a:ext cx="4244280" cy="5832648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Какие суждения о данном изображении являются верными?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Данная марка выпущена в 1960-х гг.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Событие, изображенное на марке, произошло в период правления Екатерины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Монарх, правивший в России в период, когда произошло событие, изображенное на марке, выступил в поддержку революционеров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4) Событие, изображенное на марке, произошло в Версале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5) Король, правивший во Франции в период,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когда произошло событие, изображенное на марке,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был казнен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pic>
        <p:nvPicPr>
          <p:cNvPr id="2052" name="Picture 4" descr="Магазин почтовых марок . Восточная Европа. Россия. СССР. C 1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80728"/>
            <a:ext cx="4465554" cy="310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47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Задание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Летом 1830 г. на французский престол вступил король Луи Филипп. Но российский император Николай не хотел признавать нового короля и даже вынашивал планы военной интервенции во Францию. Однако в октябре Россия все же признала нового короля Франции.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Почему Николай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желал признавать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Луи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Филиппа? Укажите одну любую причину. Назовите одно обстоятельство, по причине которого Россия не начала интервенцию во Францию и Николай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все же признал Луи Филиппа. Назовите иностранное государство, в котором в период правления Николая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революция была подавлена при помощи русских войск.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10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9320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Многоаспектный (многофакторный) характер истории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835695" y="1052736"/>
            <a:ext cx="5678823" cy="55446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169412" y="2678979"/>
            <a:ext cx="2345107" cy="22322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chemeClr val="tx2"/>
                </a:solidFill>
              </a:rPr>
              <a:t>Экономика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</a:rPr>
              <a:t>Бизнес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</a:rPr>
              <a:t>Собственность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347864" y="4238600"/>
            <a:ext cx="2520280" cy="23762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chemeClr val="tx2"/>
                </a:solidFill>
              </a:rPr>
              <a:t>Социальные отношения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</a:rPr>
              <a:t>Семья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</a:rPr>
              <a:t>Брак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624242" y="1062902"/>
            <a:ext cx="2232248" cy="22322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Политика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</a:rPr>
              <a:t>Государство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</a:rPr>
              <a:t>Политические партии</a:t>
            </a:r>
          </a:p>
          <a:p>
            <a:pPr algn="ctr"/>
            <a:r>
              <a:rPr lang="ru-RU" dirty="0">
                <a:solidFill>
                  <a:schemeClr val="tx2"/>
                </a:solidFill>
              </a:rPr>
              <a:t>В</a:t>
            </a:r>
            <a:r>
              <a:rPr lang="ru-RU" dirty="0" smtClean="0">
                <a:solidFill>
                  <a:schemeClr val="tx2"/>
                </a:solidFill>
              </a:rPr>
              <a:t>ласть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835696" y="2564904"/>
            <a:ext cx="2376264" cy="22322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Духовная жизнь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</a:rPr>
              <a:t>Религия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</a:rPr>
              <a:t>Наука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</a:rPr>
              <a:t>Образование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22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296E-6 L -0.00382 0.1101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550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7.40741E-7 L 0.08281 0.0053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2" y="25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-0.08091 -0.005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5" y="-27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741E-7 L 0.00399 -0.1208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" grpId="0" animBg="1"/>
      <p:bldP spid="7" grpId="1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Человек в истории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28800"/>
            <a:ext cx="9184572" cy="366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67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Человек в истории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Биография как создание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«фона эпохи»,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отражение ее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многообразия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Биография как отражение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ключевых моментов эпохи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Биография как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житейский опыт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(психология человека)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45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Толстой Д.Н.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Автобиография обыкновенного человека // Иллюстрация. Т.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VII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 № 163 (№ 33. 1848). С. 130 – 134.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Предпринимая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писать свою автобиографию, я вовсе не имею в виду рассказывать мои собственные действия. Я жил как многие другие: прошел мой путь незамеченным, потому что не умел заставить себя заметить, и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жизнь моя, если могла бы быть полезною, как собрание опытов для предостережения других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вообще так мало представляет важного, что я не смею и думать описывать ее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в поучение или назидание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моих собратий.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Какая же цель моего труда? Очень простая: сохранить на бумаге, что более и более утрачивается из наших старинных нравов, что уже становится темно и в самом предании, но чем жили наши отцы, что служило основою тому развитию, которое видим в настоящее время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(С. 130)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433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Д.А.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Милютин</a:t>
            </a: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Мысли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 преобразовании учебной части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Концентрическая система обучения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Деятельностный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подход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8094332" y="5807231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27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Изучение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исторической личности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(В.Г. Чернуха) 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Что представляет собой государственный деятель?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чертами он должен обладать?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каких обстоятельствах он должен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появиться?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Каждый ли может быть государственным человеком?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ли «вырастить», воспитать государственного деятеля?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27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Человек в истории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0011" y="1196752"/>
            <a:ext cx="3106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Человек с биографией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53641" y="1196752"/>
            <a:ext cx="3249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Человек без биографии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5825" y="4282365"/>
            <a:ext cx="33040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Укладывается в клише,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оторое создает эпоха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8918" y="3972901"/>
            <a:ext cx="38313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Обладает кажущейся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свободой действий,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«от него ничего не зависит»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26" y="3014109"/>
            <a:ext cx="4933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«Судьба поставила человека у руля»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30830" y="2478404"/>
            <a:ext cx="1893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«Фон» эпохи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5825" y="2293739"/>
            <a:ext cx="45643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Определяет магистральный путь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развития страны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9772" y="4998367"/>
            <a:ext cx="174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Биография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99953" y="6180112"/>
            <a:ext cx="2645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Статья в словаре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2987824" y="836712"/>
            <a:ext cx="144016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538543" y="836712"/>
            <a:ext cx="1473617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851271" y="1658417"/>
            <a:ext cx="0" cy="6184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7063324" y="1658417"/>
            <a:ext cx="1247" cy="5654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1851271" y="3427157"/>
            <a:ext cx="0" cy="8582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7049469" y="2978647"/>
            <a:ext cx="0" cy="9942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156023" y="548521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0011" y="5605724"/>
            <a:ext cx="2239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сследователь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75816" y="5605723"/>
            <a:ext cx="2239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сследователь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 flipH="1">
            <a:off x="4860032" y="5836557"/>
            <a:ext cx="163137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14" idx="3"/>
          </p:cNvCxnSpPr>
          <p:nvPr/>
        </p:nvCxnSpPr>
        <p:spPr>
          <a:xfrm flipV="1">
            <a:off x="2799278" y="5836556"/>
            <a:ext cx="135674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90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26" grpId="0"/>
      <p:bldP spid="14" grpId="0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Государственные деятели России глазами современников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Лапин В.В.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Неудачная погоня // Николай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Молодые годы. СПб., 2008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Чернуха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В.Г.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Великий реформатор и великомученик // Александр Второй. Воспоминания. Дневники. СПб.,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1995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Чернуха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В.Г.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Александр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// Александр Третий. Воспоминания. Дневники. Письма. СПб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Антология 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 et CONTRA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(РХГА)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65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БИОБИБЛИОГРАФИЧЕСКИЕ СПРАВОЧНИКИ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Энциклопедия Брокгауза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Ефрона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Военная энциклопедия (изд. Сытина)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Шилов Д.Н.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Государственные деятели Российской империи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Шилов Д.Н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Члены Государственного совета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Кузьмин Ю.А.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Императорская фамилия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http://www.nlr.ru/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193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Историко-культурологический подход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1"/>
            <a:ext cx="9047471" cy="3067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466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Даты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83264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1016-1018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1019-1054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княжение Ярослава Мудрого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11 августа 1378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битва на р.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Воже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15 июля 1410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Грюнвальдская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битва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27 июля 1714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Гангутское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сражение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26 июня 1770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Чесменское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сражение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21 июля 1770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сражение при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Кагуле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17 апреля 1905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указ об укреплении начал веротерпимости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14-15 мая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Цусимское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сражение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 августа 1905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манифест о законосовещательной Думе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 сентября 1905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Портсмутский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мир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7-25 октября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Всероссийская политическая стачка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9-19 декабря 1905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вооруженное восстание в Москве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11 декабря 1905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манифест о выборах в Госдуму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743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1142984"/>
            <a:ext cx="842965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Расположите в хронологической последовательности исторические события. Запишите цифры, которыми обозначены исторические события, в правильной последовательности в таблицу.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ликвидация внутренних таможенных пошлин и границ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отмена местничества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 установление уроков и погостов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4) введение всесословной воинской повинности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5) введение рекрутской повинности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879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85720" y="214290"/>
            <a:ext cx="864399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Установите соответствие между событиями периода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перестройки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СССР и указанным временем: к каждой позиции первого столбца подберите соответствующую позицию второго столбца.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42910" y="1928802"/>
          <a:ext cx="7929618" cy="3785616"/>
        </p:xfrm>
        <a:graphic>
          <a:graphicData uri="http://schemas.openxmlformats.org/drawingml/2006/table">
            <a:tbl>
              <a:tblPr/>
              <a:tblGrid>
                <a:gridCol w="4929222"/>
                <a:gridCol w="300039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СОБЫТИЯ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ВРЕМЯ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А) 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XIX 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Всесоюзная партийная конференция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1) июнь – июль 1988 г.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Б) изоляция М.С. Горбачёва в Форосе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2) март 1990 г.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В) избрание Президента СССР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3) август 1991 г.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Г) подписание Беловежского соглашения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4) декабрь 1991 г.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5) декабрь 1993 г.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877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82595" y="1833139"/>
            <a:ext cx="16209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Знать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21810" y="3717031"/>
            <a:ext cx="17217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Уметь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80980" y="2516702"/>
            <a:ext cx="6463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544" y="2746185"/>
            <a:ext cx="17818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ФГОС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80312" y="2756246"/>
            <a:ext cx="13572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ИКС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 flipH="1">
            <a:off x="5148064" y="3130906"/>
            <a:ext cx="163137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2521580" y="3130906"/>
            <a:ext cx="135674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05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6" grpId="0"/>
      <p:bldP spid="14" grpId="0"/>
      <p:bldP spid="1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Результат исторического познания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«Ответ мой таков – история – «для» человеческого самопознания.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Человеку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важно познать самого себя»</a:t>
            </a:r>
          </a:p>
          <a:p>
            <a:pPr eaLnBrk="1" hangingPunct="1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«Познание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самого себя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означает познание того, чем являетесь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именно вы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никто другой. </a:t>
            </a:r>
          </a:p>
          <a:p>
            <a:pPr eaLnBrk="1" hangingPunct="1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Познание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себя самого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означает познание того, что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состоянии сделать, а так как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никто не может знать этого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не пытаясь действовать, то единственный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ключ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 ответу на вопрос, что может сделать человек, лежит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 его прошлых действиях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Ценность истории поэтому и заключается в том, что благодаря ей мы узнаем,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что человек сделал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и тем самым –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что он собой представляет». 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Дж.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Коллингвуд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87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Особенности ФГОС нового поколения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Ориентация на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результаты образования в форме обобщенных способов деятельности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главным из которых является «умение учиться»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Переход от изучения научных знаний и понятий в рамках отдельно взятого учебного предмета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 решению учащимися конкретных (реальных или близких к реальным) задач и ситуаций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Переход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 целенаправленной организации учебной деятельности учащихся,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которую они учатся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планировать и организовывать самостоятельно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Переход от индивидуальной формы усвоения знаний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 приоритету учебного сотрудничества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0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029" y="188640"/>
            <a:ext cx="6285744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58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936103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ru-RU" sz="3600" dirty="0" smtClean="0"/>
              <a:t>Данилов А.А.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683568" y="1916832"/>
            <a:ext cx="7776864" cy="302433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*Определение основных подходов в историографии (выбор концепции)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*</a:t>
            </a:r>
            <a:r>
              <a:rPr lang="ru-RU" sz="2800" dirty="0">
                <a:solidFill>
                  <a:schemeClr val="tx1"/>
                </a:solidFill>
              </a:rPr>
              <a:t>Отбор документального и иллюстративного материала</a:t>
            </a:r>
          </a:p>
          <a:p>
            <a:pPr algn="l"/>
            <a:r>
              <a:rPr lang="ru-RU" sz="2800" dirty="0">
                <a:solidFill>
                  <a:schemeClr val="tx1"/>
                </a:solidFill>
              </a:rPr>
              <a:t>*Оценка </a:t>
            </a:r>
            <a:r>
              <a:rPr lang="ru-RU" sz="2800" dirty="0" smtClean="0">
                <a:solidFill>
                  <a:schemeClr val="tx1"/>
                </a:solidFill>
              </a:rPr>
              <a:t>готовности аудитории к усвоению материала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*Оснащение урока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*Выбор оптимальной модели урока</a:t>
            </a:r>
          </a:p>
          <a:p>
            <a:pPr algn="l"/>
            <a:r>
              <a:rPr lang="ru-RU" sz="2800" dirty="0">
                <a:solidFill>
                  <a:schemeClr val="tx1"/>
                </a:solidFill>
              </a:rPr>
              <a:t>* </a:t>
            </a:r>
            <a:r>
              <a:rPr lang="ru-RU" sz="2800" dirty="0" smtClean="0">
                <a:solidFill>
                  <a:schemeClr val="tx1"/>
                </a:solidFill>
              </a:rPr>
              <a:t>Обеспечение дифференцированного подхода к аудитории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l"/>
            <a:r>
              <a:rPr lang="ru-RU" sz="2800" dirty="0">
                <a:solidFill>
                  <a:schemeClr val="tx1"/>
                </a:solidFill>
              </a:rPr>
              <a:t>* </a:t>
            </a:r>
            <a:r>
              <a:rPr lang="ru-RU" sz="2800" dirty="0" smtClean="0">
                <a:solidFill>
                  <a:schemeClr val="tx1"/>
                </a:solidFill>
              </a:rPr>
              <a:t>Выработка эффективной системы творческих заданий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* Разработка системы контроль-измерительных материалов с опорой на различные версии оценки содержания учебного материала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charset="0"/>
              <a:buChar char="•"/>
            </a:pPr>
            <a:endParaRPr lang="ru-RU" sz="2800" dirty="0" smtClean="0">
              <a:solidFill>
                <a:schemeClr val="tx1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234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Масштабное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социологическое исследование, по результатам которого будет определен социальный и профессиональный портрет учителя истории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6 000 школ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Анкеты: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40 вопросов – социологических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(проверяют социологи)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10 вопросов по философии истории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историографии (проверяет ФИПИ)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Аналитика – РИО и Ассоциация учителей истории и обществознания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92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 мая 2015 г.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35" y="1157546"/>
            <a:ext cx="9144000" cy="656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7" y="2024048"/>
            <a:ext cx="660082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3" y="2587545"/>
            <a:ext cx="67818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96" y="3140968"/>
            <a:ext cx="8887250" cy="725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78" y="4177712"/>
            <a:ext cx="57816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" y="5376199"/>
            <a:ext cx="9111066" cy="839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78" y="4797152"/>
            <a:ext cx="71818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98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" y="476672"/>
            <a:ext cx="8964488" cy="1229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1" y="2060848"/>
            <a:ext cx="8820472" cy="1900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" y="4221088"/>
            <a:ext cx="9134127" cy="92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7" y="5427854"/>
            <a:ext cx="9100413" cy="1012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64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92480" cy="3185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83" y="3607223"/>
            <a:ext cx="76295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54898"/>
            <a:ext cx="8999984" cy="71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1499"/>
            <a:ext cx="8999984" cy="90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6053"/>
            <a:ext cx="9144000" cy="612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07504" y="3429000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17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8640"/>
            <a:ext cx="6427680" cy="4397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425079"/>
            <a:ext cx="5328592" cy="321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610" y="4600336"/>
            <a:ext cx="6679798" cy="982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582659"/>
            <a:ext cx="6679798" cy="464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718" y="6047553"/>
            <a:ext cx="6696744" cy="669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30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1" y="1052736"/>
            <a:ext cx="9245476" cy="206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8" y="3356508"/>
            <a:ext cx="9028489" cy="201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180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71" y="2996952"/>
            <a:ext cx="9144000" cy="1324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75" y="1291649"/>
            <a:ext cx="9036496" cy="1359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798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36004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Политико-правоведческий подход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6381328"/>
          </a:xfrm>
        </p:spPr>
        <p:txBody>
          <a:bodyPr>
            <a:no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Корнилов А.А.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Курс истории России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века. М., 2004.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Корнилов А.А.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Общественное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движение при Александре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(1855 – 1881). Исторические очерки. М., 1909.</a:t>
            </a:r>
          </a:p>
          <a:p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Лемке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М.К.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Эпоха цензурных реформ. 1859 – 1865. СПб., 1904.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Зайончковский П.А.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Кризис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самодержавия на рубеже 1870 – 1880-х годов. М., 1964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Гармиза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В.В.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Подготовка земской реформы 1864 г. М.,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1957</a:t>
            </a:r>
          </a:p>
          <a:p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Виленский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Б.В.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Судебная реформа и контрреформа в России. Саратов,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1969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Чернуха В.Г.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Внутренняя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политика царизма с середины 50-х до начала 80-х гг.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в. Л.,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1978</a:t>
            </a:r>
          </a:p>
          <a:p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Дякин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Самодержавие, буржуазия и дворянство в 1907 - 1911 гг.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Л., 1978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Чернуха В.Г.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Правительственная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политика в отношении печати. 60 – 70-е годы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века. Л.,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1989.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Захарова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Л.Г.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Самодержавие и отмена крепостного права в России. Земская контрреформа 1890 г. М., 2011.</a:t>
            </a:r>
          </a:p>
        </p:txBody>
      </p:sp>
    </p:spTree>
    <p:extLst>
      <p:ext uri="{BB962C8B-B14F-4D97-AF65-F5344CB8AC3E}">
        <p14:creationId xmlns:p14="http://schemas.microsoft.com/office/powerpoint/2010/main" val="167887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Личностные</a:t>
            </a:r>
            <a:r>
              <a:rPr lang="ru-RU" sz="3600" dirty="0"/>
              <a:t/>
            </a:r>
            <a:br>
              <a:rPr lang="ru-RU" sz="36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5976664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sz="2900" dirty="0" smtClean="0"/>
              <a:t>освоение </a:t>
            </a:r>
            <a:r>
              <a:rPr lang="ru-RU" sz="2900" dirty="0"/>
              <a:t>национальных ценностей, традиций, культуры, знаний о народах и этнических группах России (на примере историко-культурных традиций, сформировавшихся на территории России в </a:t>
            </a:r>
            <a:r>
              <a:rPr lang="en-US" sz="2900" dirty="0"/>
              <a:t>XIX</a:t>
            </a:r>
            <a:r>
              <a:rPr lang="ru-RU" sz="2900" dirty="0"/>
              <a:t> в.)</a:t>
            </a:r>
          </a:p>
          <a:p>
            <a:pPr lvl="0"/>
            <a:r>
              <a:rPr lang="ru-RU" sz="2900" dirty="0"/>
              <a:t>уважение к другим народам России и мира и принятие их, межэтническая толерантность, готовность к равноправному сотрудничеству;</a:t>
            </a:r>
          </a:p>
          <a:p>
            <a:pPr lvl="0"/>
            <a:r>
              <a:rPr lang="ru-RU" sz="2900" dirty="0"/>
              <a:t>эмоционально положительное принятие своей этнической идентичности;</a:t>
            </a:r>
          </a:p>
          <a:p>
            <a:pPr lvl="0"/>
            <a:r>
              <a:rPr lang="ru-RU" sz="2900" dirty="0"/>
              <a:t>уважение к истории, культурным и историческим памятникам;</a:t>
            </a:r>
          </a:p>
          <a:p>
            <a:pPr lvl="0"/>
            <a:r>
              <a:rPr lang="ru-RU" sz="2900" dirty="0"/>
              <a:t>гражданский патриотизм, любовь к Родине, чувство гордости за свою страну, её достижениям во всех сферах общественной жизни в изучаемый период;</a:t>
            </a:r>
          </a:p>
          <a:p>
            <a:pPr lvl="0"/>
            <a:r>
              <a:rPr lang="ru-RU" sz="2900" dirty="0"/>
              <a:t>устойчивый познавательный интерес к прошлому своей </a:t>
            </a:r>
            <a:r>
              <a:rPr lang="ru-RU" sz="2900" dirty="0" smtClean="0"/>
              <a:t>родины;</a:t>
            </a:r>
          </a:p>
          <a:p>
            <a:pPr lvl="0"/>
            <a:r>
              <a:rPr lang="ru-RU" sz="2900" dirty="0" smtClean="0"/>
              <a:t>уважение </a:t>
            </a:r>
            <a:r>
              <a:rPr lang="ru-RU" sz="2900" dirty="0"/>
              <a:t>к личности и её достоинствам, способность давать моральную оценку действиям исторических персонажей, нетерпимость к любым видам насилия и готовность противостоять </a:t>
            </a:r>
            <a:r>
              <a:rPr lang="ru-RU" sz="2900" dirty="0" smtClean="0"/>
              <a:t>им;</a:t>
            </a:r>
          </a:p>
          <a:p>
            <a:pPr lvl="0"/>
            <a:r>
              <a:rPr lang="ru-RU" sz="2900" dirty="0" smtClean="0"/>
              <a:t>уважение </a:t>
            </a:r>
            <a:r>
              <a:rPr lang="ru-RU" sz="2900" dirty="0"/>
              <a:t>к ценностям семьи, осознание ее роли в истории страны;</a:t>
            </a:r>
          </a:p>
          <a:p>
            <a:pPr lvl="0"/>
            <a:r>
              <a:rPr lang="ru-RU" sz="2900" dirty="0" err="1"/>
              <a:t>эмпатия</a:t>
            </a:r>
            <a:r>
              <a:rPr lang="ru-RU" sz="2900" dirty="0"/>
              <a:t> как осознанное понимание и сопереживания</a:t>
            </a:r>
            <a:r>
              <a:rPr lang="ru-RU" sz="2900" i="1" dirty="0"/>
              <a:t> </a:t>
            </a:r>
            <a:r>
              <a:rPr lang="ru-RU" sz="2900" dirty="0"/>
              <a:t>чувствам других, формирование чувства сопричастности к прошлому России и своего края</a:t>
            </a:r>
          </a:p>
          <a:p>
            <a:pPr lvl="0"/>
            <a:r>
              <a:rPr lang="ru-RU" sz="2900" dirty="0"/>
              <a:t>формирование коммуникативной компетентности, умения вести диалог на основе равноправных отношений и взаимного уважения и принятия;</a:t>
            </a:r>
          </a:p>
          <a:p>
            <a:pPr lvl="0"/>
            <a:r>
              <a:rPr lang="ru-RU" sz="2900" dirty="0"/>
              <a:t>готовность к выбору профильного образования, определение своих профессиональных предпочтений;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226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Прямоугольник 8"/>
          <p:cNvSpPr>
            <a:spLocks noChangeArrowheads="1"/>
          </p:cNvSpPr>
          <p:nvPr/>
        </p:nvSpPr>
        <p:spPr bwMode="auto">
          <a:xfrm>
            <a:off x="1116013" y="1268413"/>
            <a:ext cx="6697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62794" y="106235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Концепция нового УМК по отечественной истории</a:t>
            </a:r>
            <a:endParaRPr lang="ru-RU" sz="3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27" y="1497013"/>
            <a:ext cx="8628523" cy="229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635627" y="3413689"/>
            <a:ext cx="83529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827584" y="3645024"/>
            <a:ext cx="31683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23" y="4214967"/>
            <a:ext cx="8650227" cy="162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2890139" y="5028290"/>
            <a:ext cx="625386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35627" y="5309980"/>
            <a:ext cx="856314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35627" y="5614423"/>
            <a:ext cx="13440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8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Культурологический подход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Уортман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Р.С. Сценарии власти. Мифы и церемонии русской монархии. Т. 1: От Петра Великого до смерти Николая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М., 2002.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2: От Александра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отречения Николая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М., 2004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От Петра </a:t>
            </a:r>
            <a:r>
              <a:rPr lang="en-US" i="1" u="sng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до Александра </a:t>
            </a:r>
            <a:r>
              <a:rPr lang="en-US" i="1" u="sng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 «олимпийский сценарий» </a:t>
            </a:r>
          </a:p>
          <a:p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Николай </a:t>
            </a:r>
            <a:r>
              <a:rPr lang="en-US" i="1" u="sng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– «династический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сценарий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Александр </a:t>
            </a:r>
            <a:r>
              <a:rPr lang="en-US" i="1" u="sng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– «сценарий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любви»</a:t>
            </a:r>
          </a:p>
          <a:p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Александр </a:t>
            </a:r>
            <a:r>
              <a:rPr lang="en-US" i="1" u="sng" dirty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– «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воскрешение Московии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Николай </a:t>
            </a:r>
            <a:r>
              <a:rPr lang="en-US" i="1" u="sng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– «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демонстрация набожности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237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Вопросы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призванные расширить исследовательское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поле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проблема автономности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монархии в процессе ее существования и изучения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разработка иного аппарата изучения общественного мнения и реакции власти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проблема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авторства»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сценариев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власти</a:t>
            </a:r>
          </a:p>
          <a:p>
            <a:pPr marL="0" indent="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какова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степень систематизации высшего управления империи и положение в этой системе монарха – «внесистемного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актора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»?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изучение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механизмов высшего управления, «коммуникации» монарха и бюрократической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элиты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изучение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власти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как технологии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являлось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ли увеличение доли профессиональных юристов в высшей бюрократии показателем эволюции правового сознания политической элиты?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11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Прямоугольник 8"/>
          <p:cNvSpPr>
            <a:spLocks noChangeArrowheads="1"/>
          </p:cNvSpPr>
          <p:nvPr/>
        </p:nvSpPr>
        <p:spPr bwMode="auto">
          <a:xfrm>
            <a:off x="1116013" y="1268413"/>
            <a:ext cx="6697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4064" y="116632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Перечень «трудных вопросов»</a:t>
            </a:r>
            <a:endParaRPr lang="ru-RU" sz="2000" dirty="0"/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755576" y="476672"/>
            <a:ext cx="8388424" cy="6381328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образование Древнерусского государства и роль варягов в этом процессе;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существование древнерусской народности и восприятие наследия Древней Руси как общего фундамента истории России, Украины и Беларуси;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исторический выбор Александра Невского в пользу подчинения русских земель Золотой Орде;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роль Ивана IV Грозного в российской истории;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попытки ограничения власти главы государства в период Смуты и в эпоху дворцовых переворотов, возможные причины неудач этих попыток;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присоединение Украины к России (причины и последствия);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фундаментальные особенности социального и политического строя России (крепостное право, самодержавие) в сравнении с государствами Западной Европы;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причины, особенности, последствия и цена петровских преобразований;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причины, последствия и оценка падения монархии в России, прихода к власти большевиков и их победы в Гражданской войне;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причины свертывания нэпа, оценка результатов индустриализации, коллективизации и преобразований в сфере культуры;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характер национальной политики большевиков и ее оценка;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причины, последствия и оценка установления однопартийной диктатуры и единовластия И.В. Сталина; причины репрессий;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оценка внешней политики СССР накануне и в начале Второй мировой войны;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цена победы СССР в Великой Отечественной войне;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оценка роли СССР в развязывании «холодной войны»;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причины, последствия и оценка реформ Н.С. Хрущева;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оценка периода правления Л.И. Брежнева и роли диссидентского движения;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причины, последствия и оценка «перестройки» и распада СССР;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оценка причин, характера и последствий экономических реформ начала 1990-х гг. («шоковая терапия»); причины и последствия побед Б.Н. Ельцина в политических схватках 1990-х гг.;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причины, последствия и оценка стабилизации экономики и политической системы России в 2000-е гг.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01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Прямоугольник 8"/>
          <p:cNvSpPr>
            <a:spLocks noChangeArrowheads="1"/>
          </p:cNvSpPr>
          <p:nvPr/>
        </p:nvSpPr>
        <p:spPr bwMode="auto">
          <a:xfrm>
            <a:off x="1116013" y="1268413"/>
            <a:ext cx="6697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0436" y="39111"/>
            <a:ext cx="8229600" cy="725593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Вопросы, исключенные из разряда «трудных»</a:t>
            </a:r>
            <a:endParaRPr lang="ru-RU" sz="2400" b="1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50044" y="764704"/>
            <a:ext cx="8229600" cy="568863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причины возвышения Москвы, политика первых московских князей по отношению к ордынским ханам и правителям других русских земель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сущность политики просвещенного абсолютизма и ее последствия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оценка внутренней политики Александра I, Николая I, Александра II, Александра III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характер общественного движения XIX – начала ХХ в. и оценка его роли в истории России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оценка роли России в системе международных отношений в XIX – начале ХХ вв.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характер национальной политики самодержавия и ее оценка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оценка уровня развития Российской империи в начале ХХ в.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русская культура и первые волны эмиграции: «Философский пароход» и Русское зарубежье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советская национальная политика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оценка внешней политики России в 1990-е гг.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66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Электронные ресурсы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http://www.nlr.ru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r>
              <a:rPr lang="en-US" dirty="0">
                <a:hlinkClick r:id="rId3"/>
              </a:rPr>
              <a:t>http://www.rasl.ru/</a:t>
            </a:r>
            <a:endParaRPr lang="ru-RU" dirty="0"/>
          </a:p>
          <a:p>
            <a:r>
              <a:rPr lang="ru-RU" dirty="0" smtClean="0"/>
              <a:t>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www.statearchive.ru/funds.html</a:t>
            </a:r>
            <a:endParaRPr lang="ru-RU" dirty="0" smtClean="0"/>
          </a:p>
          <a:p>
            <a:r>
              <a:rPr lang="en-US" dirty="0">
                <a:hlinkClick r:id="rId5"/>
              </a:rPr>
              <a:t>http://www.fgurgia.ru</a:t>
            </a:r>
            <a:r>
              <a:rPr lang="en-US" dirty="0" smtClean="0">
                <a:hlinkClick r:id="rId5"/>
              </a:rPr>
              <a:t>/#</a:t>
            </a:r>
            <a:r>
              <a:rPr lang="en-US" dirty="0" smtClean="0"/>
              <a:t>!</a:t>
            </a:r>
            <a:endParaRPr lang="ru-RU" dirty="0" smtClean="0"/>
          </a:p>
          <a:p>
            <a:r>
              <a:rPr lang="en-US" dirty="0">
                <a:hlinkClick r:id="rId6"/>
              </a:rPr>
              <a:t>http://histrf.ru</a:t>
            </a:r>
            <a:r>
              <a:rPr lang="en-US" dirty="0" smtClean="0">
                <a:hlinkClick r:id="rId6"/>
              </a:rPr>
              <a:t>/</a:t>
            </a:r>
            <a:endParaRPr lang="ru-RU" dirty="0" smtClean="0"/>
          </a:p>
          <a:p>
            <a:r>
              <a:rPr lang="en-US" dirty="0">
                <a:hlinkClick r:id="rId7"/>
              </a:rPr>
              <a:t>http://mediashm.ru/?p=3550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547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err="1" smtClean="0"/>
              <a:t>Метапредметные</a:t>
            </a:r>
            <a:r>
              <a:rPr lang="ru-RU" i="1" dirty="0"/>
              <a:t>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832648"/>
          </a:xfrm>
        </p:spPr>
        <p:txBody>
          <a:bodyPr>
            <a:noAutofit/>
          </a:bodyPr>
          <a:lstStyle/>
          <a:p>
            <a:pPr lvl="0"/>
            <a:r>
              <a:rPr lang="ru-RU" sz="1800" dirty="0" smtClean="0"/>
              <a:t>планировать </a:t>
            </a:r>
            <a:r>
              <a:rPr lang="ru-RU" sz="1800" dirty="0"/>
              <a:t>пути достижения целей, устанавливать целевые приоритеты, адекватно оценивать свои возможности и условия и средства достижения целей</a:t>
            </a:r>
          </a:p>
          <a:p>
            <a:pPr lvl="0"/>
            <a:r>
              <a:rPr lang="ru-RU" sz="1800" dirty="0" smtClean="0"/>
              <a:t>адекватно </a:t>
            </a:r>
            <a:r>
              <a:rPr lang="ru-RU" sz="1800" dirty="0"/>
              <a:t>самостоятельно оценивать правильность выполнения действия и вносить необходимые коррективы в исполнение как в конце действия, так и по ходу его реализации; </a:t>
            </a:r>
            <a:endParaRPr lang="ru-RU" sz="1800" i="1" dirty="0"/>
          </a:p>
          <a:p>
            <a:pPr lvl="0"/>
            <a:r>
              <a:rPr lang="ru-RU" sz="1800" dirty="0" smtClean="0"/>
              <a:t>формулировать </a:t>
            </a:r>
            <a:r>
              <a:rPr lang="ru-RU" sz="1800" dirty="0"/>
              <a:t>собственное мнение и позицию, аргументировать и координировать её с позициями партнёров в сотрудничестве при выработке общего решения в совместной деятельности; </a:t>
            </a:r>
          </a:p>
          <a:p>
            <a:pPr lvl="0"/>
            <a:r>
              <a:rPr lang="ru-RU" sz="1800" dirty="0" smtClean="0"/>
              <a:t>осуществлять </a:t>
            </a:r>
            <a:r>
              <a:rPr lang="ru-RU" sz="1800" dirty="0"/>
              <a:t>взаимный контроль и оказывать в сотрудничестве необходимую взаимопомощь;</a:t>
            </a:r>
          </a:p>
          <a:p>
            <a:pPr lvl="0"/>
            <a:r>
              <a:rPr lang="ru-RU" sz="1800" dirty="0"/>
              <a:t>адекватно использовать речевые средства для решения различных коммуникативных задач; владеть устной и письменной речью; строить монологическое контекстное высказывание;</a:t>
            </a:r>
          </a:p>
          <a:p>
            <a:pPr lvl="0"/>
            <a:r>
              <a:rPr lang="ru-RU" sz="1800" dirty="0"/>
              <a:t>организовывать и планировать учебное сотрудничество с учителем и сверстниками, определять цели и функции участников, способы взаимодействия; планировать общие способы работы;</a:t>
            </a:r>
          </a:p>
          <a:p>
            <a:pPr lvl="0"/>
            <a:r>
              <a:rPr lang="ru-RU" sz="1800" dirty="0" smtClean="0"/>
              <a:t>работать </a:t>
            </a:r>
            <a:r>
              <a:rPr lang="ru-RU" sz="1800" dirty="0"/>
              <a:t>в группе — устанавливать рабочие отношения, эффективно сотрудничать и способствовать продуктивной кооперации; интегрироваться в группу сверстников и строить продуктивное взаимодействие со сверстниками и взрослыми; </a:t>
            </a:r>
            <a:endParaRPr lang="ru-RU" sz="1800" i="1" dirty="0"/>
          </a:p>
          <a:p>
            <a:pPr lvl="0"/>
            <a:endParaRPr lang="ru-RU" sz="1800" i="1" dirty="0"/>
          </a:p>
        </p:txBody>
      </p:sp>
    </p:spTree>
    <p:extLst>
      <p:ext uri="{BB962C8B-B14F-4D97-AF65-F5344CB8AC3E}">
        <p14:creationId xmlns:p14="http://schemas.microsoft.com/office/powerpoint/2010/main" val="35792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323364"/>
            <a:ext cx="1996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Методист. 2013.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№ 6. С. 29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003" y="105085"/>
            <a:ext cx="6318250" cy="642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499992" y="2719322"/>
            <a:ext cx="2448272" cy="137216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err="1" smtClean="0">
                <a:solidFill>
                  <a:srgbClr val="4B4B4B"/>
                </a:solidFill>
                <a:latin typeface="Times New Roman" pitchFamily="18" charset="0"/>
                <a:cs typeface="Times New Roman" pitchFamily="18" charset="0"/>
              </a:rPr>
              <a:t>Общеучебные</a:t>
            </a:r>
            <a:endParaRPr lang="ru-RU" sz="1400" dirty="0" smtClean="0">
              <a:solidFill>
                <a:srgbClr val="4B4B4B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solidFill>
                  <a:srgbClr val="4B4B4B"/>
                </a:solidFill>
                <a:latin typeface="Times New Roman" pitchFamily="18" charset="0"/>
                <a:cs typeface="Times New Roman" pitchFamily="18" charset="0"/>
              </a:rPr>
              <a:t>Логические </a:t>
            </a:r>
          </a:p>
          <a:p>
            <a:pPr algn="just"/>
            <a:r>
              <a:rPr lang="ru-RU" sz="1400" dirty="0" smtClean="0">
                <a:solidFill>
                  <a:srgbClr val="4B4B4B"/>
                </a:solidFill>
                <a:latin typeface="Times New Roman" pitchFamily="18" charset="0"/>
                <a:cs typeface="Times New Roman" pitchFamily="18" charset="0"/>
              </a:rPr>
              <a:t>Знаково-символические</a:t>
            </a:r>
            <a:endParaRPr lang="ru-RU" sz="1400" dirty="0">
              <a:solidFill>
                <a:srgbClr val="4B4B4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03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Типология уроков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107504" y="980728"/>
            <a:ext cx="4388296" cy="561662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«открытия» нового знания (ОНЗ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 отработки умений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рефлексии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развивающего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контроля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Уроки общеметодологической направленности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388296" cy="5688632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изучают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новые знания и знакомятся с новыми способами действий и их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применением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закрепляют полученные знания и умения, и одновременно учатся выявлять причины своих ошибок и корректировать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их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учатся контролировать результаты своей учебной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</a:p>
          <a:p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структурирование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систематизация знаний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084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20080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Типология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уроков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4173534"/>
              </p:ext>
            </p:extLst>
          </p:nvPr>
        </p:nvGraphicFramePr>
        <p:xfrm>
          <a:off x="395536" y="908720"/>
          <a:ext cx="8229600" cy="5894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ФГОС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Старая формулировка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835293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Уроки "открытия нового знания"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Урок формирования знаний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68152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Уроки рефлексии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Урок совершенствования знаний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Урок закрепления и совершенствования знаний</a:t>
                      </a: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Уроки методологической направленности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Урок обобщения и систематизации знаний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36915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Уроки развивающего контроля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Урок контроля знаний, умений, навыков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Урок коррекции знаний, умений, навыков</a:t>
                      </a:r>
                    </a:p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452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1470</TotalTime>
  <Words>2684</Words>
  <Application>Microsoft Office PowerPoint</Application>
  <PresentationFormat>Экран (4:3)</PresentationFormat>
  <Paragraphs>326</Paragraphs>
  <Slides>55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Тема Office</vt:lpstr>
      <vt:lpstr>Новые профессиональные компетенции учителя истории в условиях реализации ФГОС и ИКС</vt:lpstr>
      <vt:lpstr>ЗНАТЬ или УМЕТЬ?</vt:lpstr>
      <vt:lpstr>Д.А. Милютин Мысли о преобразовании учебной части</vt:lpstr>
      <vt:lpstr>Особенности ФГОС нового поколения</vt:lpstr>
      <vt:lpstr> Личностные </vt:lpstr>
      <vt:lpstr> Метапредметные:  </vt:lpstr>
      <vt:lpstr>Презентация PowerPoint</vt:lpstr>
      <vt:lpstr>Типология уроков</vt:lpstr>
      <vt:lpstr>Типология уроков</vt:lpstr>
      <vt:lpstr>Презентация PowerPoint</vt:lpstr>
      <vt:lpstr>Предметные результаты изучения предметной области «Общественно-научные предметы»</vt:lpstr>
      <vt:lpstr>Концепция нового учебно-методического комплекса по отечественной истории</vt:lpstr>
      <vt:lpstr>Презентация PowerPoint</vt:lpstr>
      <vt:lpstr>Ступени изучения истории в общеобразовательной школе</vt:lpstr>
      <vt:lpstr>Презентация PowerPoint</vt:lpstr>
      <vt:lpstr>Концептуальные основы ИКС «научное ядро содержания школьного исторического образования»</vt:lpstr>
      <vt:lpstr>Презентация PowerPoint</vt:lpstr>
      <vt:lpstr>Презентация PowerPoint</vt:lpstr>
      <vt:lpstr>Презентация PowerPoint</vt:lpstr>
      <vt:lpstr>Многоуровневое представление истории</vt:lpstr>
      <vt:lpstr>Распоряжение КО СПб 2328-р от 13.05.2015</vt:lpstr>
      <vt:lpstr>Многоуровневое представление истории</vt:lpstr>
      <vt:lpstr>Установите соответствие</vt:lpstr>
      <vt:lpstr>Задание </vt:lpstr>
      <vt:lpstr>Задание </vt:lpstr>
      <vt:lpstr>Многоаспектный (многофакторный) характер истории</vt:lpstr>
      <vt:lpstr>Человек в истории</vt:lpstr>
      <vt:lpstr>Человек в истории</vt:lpstr>
      <vt:lpstr>Толстой Д.Н. Автобиография обыкновенного человека // Иллюстрация. Т. VII. № 163 (№ 33. 1848). С. 130 – 134. </vt:lpstr>
      <vt:lpstr>Изучение исторической личности (В.Г. Чернуха) </vt:lpstr>
      <vt:lpstr>Человек в истории</vt:lpstr>
      <vt:lpstr>Государственные деятели России глазами современников</vt:lpstr>
      <vt:lpstr>БИОБИБЛИОГРАФИЧЕСКИЕ СПРАВОЧНИКИ</vt:lpstr>
      <vt:lpstr>Историко-культурологический подход</vt:lpstr>
      <vt:lpstr>Даты</vt:lpstr>
      <vt:lpstr>Презентация PowerPoint</vt:lpstr>
      <vt:lpstr>Презентация PowerPoint</vt:lpstr>
      <vt:lpstr>Презентация PowerPoint</vt:lpstr>
      <vt:lpstr>Результат исторического познания</vt:lpstr>
      <vt:lpstr>Презентация PowerPoint</vt:lpstr>
      <vt:lpstr>Данилов А.А.</vt:lpstr>
      <vt:lpstr> Масштабное социологическое исследование, по результатам которого будет определен социальный и профессиональный портрет учителя истории </vt:lpstr>
      <vt:lpstr>5 мая 2015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Политико-правоведческий подход</vt:lpstr>
      <vt:lpstr>Концепция нового УМК по отечественной истории</vt:lpstr>
      <vt:lpstr>Культурологический подход</vt:lpstr>
      <vt:lpstr>Вопросы, призванные расширить исследовательское поле</vt:lpstr>
      <vt:lpstr>Перечень «трудных вопросов»</vt:lpstr>
      <vt:lpstr>Вопросы, исключенные из разряда «трудных»</vt:lpstr>
      <vt:lpstr>Электронные 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Новые профессиональные компетенции учителя истории в условиях реализации ФГОС</dc:title>
  <dc:creator>user</dc:creator>
  <cp:lastModifiedBy>алена</cp:lastModifiedBy>
  <cp:revision>151</cp:revision>
  <dcterms:created xsi:type="dcterms:W3CDTF">2013-10-10T06:38:18Z</dcterms:created>
  <dcterms:modified xsi:type="dcterms:W3CDTF">2020-05-27T17:56:58Z</dcterms:modified>
</cp:coreProperties>
</file>