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sldIdLst>
    <p:sldId id="260" r:id="rId2"/>
    <p:sldId id="274" r:id="rId3"/>
    <p:sldId id="275" r:id="rId4"/>
    <p:sldId id="276" r:id="rId5"/>
    <p:sldId id="277" r:id="rId6"/>
    <p:sldId id="273" r:id="rId7"/>
    <p:sldId id="268" r:id="rId8"/>
    <p:sldId id="263" r:id="rId9"/>
    <p:sldId id="267" r:id="rId10"/>
    <p:sldId id="269" r:id="rId11"/>
    <p:sldId id="271" r:id="rId12"/>
    <p:sldId id="272" r:id="rId13"/>
    <p:sldId id="278" r:id="rId14"/>
    <p:sldId id="27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0033CC"/>
    <a:srgbClr val="274F77"/>
    <a:srgbClr val="4D4D4D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322" autoAdjust="0"/>
  </p:normalViewPr>
  <p:slideViewPr>
    <p:cSldViewPr>
      <p:cViewPr>
        <p:scale>
          <a:sx n="71" d="100"/>
          <a:sy n="71" d="100"/>
        </p:scale>
        <p:origin x="-18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B9F6B4-A66D-4403-ACF7-C83A40C7ADE2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D86CA4-67A3-422F-8156-D5E655E32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80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50825" y="620713"/>
            <a:ext cx="8893175" cy="583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502FA-071D-47A7-966B-E3E83DE65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5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697-F18F-4C28-A77B-FDD9EE8A9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4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ED25-3DD0-4B2A-AD71-791892ADF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7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AE1A2-1A7A-45DB-8759-470B4359B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46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D535F-C03D-41DD-A217-B52CCF9E8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0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70399-23D4-443D-95E1-77C280906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25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5E5D-8CF0-4A59-8686-C4379F73F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3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B4E72-65D8-47B3-97B0-3E5CF3901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01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37FB-7381-4935-8F18-8E9B21457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55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019AF-DA95-42B9-8510-0AAF4D685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0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CCF2-B57B-4754-AE2F-35C1560C4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6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EC50AE2-8F73-44EB-A013-97BF499B0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eerc.ifmo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sekonkursy.ru/ext/aHR0cDovL2lhc2Utd2ViLm9yZy9pc2xwL1Bvc3Rlcl9Db21wZXRpdGlvbl8yMDE2LTIwMTcucGhw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sekonkursy.ru/ext/aHR0cHM6Ly92ay5jb20vaXNscF9ydXNzaWE=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8163" y="2063750"/>
            <a:ext cx="8137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Конкурс постеров</a:t>
            </a:r>
            <a:endParaRPr lang="ru-RU" sz="32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201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6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-201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7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уч. 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год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776413" y="1557338"/>
            <a:ext cx="61928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Прошли на районный этап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22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3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3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20202"/>
              </p:ext>
            </p:extLst>
          </p:nvPr>
        </p:nvGraphicFramePr>
        <p:xfrm>
          <a:off x="1643063" y="2801938"/>
          <a:ext cx="6816724" cy="264920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749596"/>
                <a:gridCol w="652280"/>
                <a:gridCol w="652938"/>
                <a:gridCol w="749596"/>
                <a:gridCol w="749596"/>
                <a:gridCol w="648993"/>
                <a:gridCol w="2613725"/>
              </a:tblGrid>
              <a:tr h="34401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Количество участников </a:t>
                      </a:r>
                      <a:r>
                        <a:rPr lang="ru-RU" sz="1200" kern="50" dirty="0" smtClean="0">
                          <a:effectLst/>
                        </a:rPr>
                        <a:t>олимпиады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(по классам)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ВСЕГО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 smtClean="0">
                          <a:effectLst/>
                        </a:rPr>
                        <a:t>Дата</a:t>
                      </a:r>
                      <a:r>
                        <a:rPr lang="ru-RU" sz="1200" kern="50" baseline="0" dirty="0" smtClean="0">
                          <a:effectLst/>
                        </a:rPr>
                        <a:t> / </a:t>
                      </a:r>
                      <a:r>
                        <a:rPr lang="ru-RU" sz="1200" kern="50" dirty="0" smtClean="0">
                          <a:effectLst/>
                        </a:rPr>
                        <a:t>Место </a:t>
                      </a:r>
                      <a:r>
                        <a:rPr lang="ru-RU" sz="1200" kern="50" dirty="0">
                          <a:effectLst/>
                        </a:rPr>
                        <a:t>проведения районного этапа </a:t>
                      </a:r>
                      <a:r>
                        <a:rPr lang="ru-RU" sz="1200" kern="50" dirty="0" smtClean="0">
                          <a:effectLst/>
                        </a:rPr>
                        <a:t>олимпиады</a:t>
                      </a:r>
                      <a:endParaRPr lang="ru-RU" sz="1200" kern="50" dirty="0">
                        <a:effectLst/>
                      </a:endParaRPr>
                    </a:p>
                  </a:txBody>
                  <a:tcPr marL="34922" marR="34922" marT="34912" marB="34912"/>
                </a:tc>
              </a:tr>
              <a:tr h="497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7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8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9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10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11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18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12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15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20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Liberation Serif"/>
                        </a:rPr>
                        <a:t>21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 dirty="0" smtClean="0">
                          <a:effectLst/>
                        </a:rPr>
                        <a:t>86</a:t>
                      </a:r>
                      <a:endParaRPr lang="ru-RU" sz="1200" b="1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</a:rPr>
                        <a:t> </a:t>
                      </a:r>
                      <a:r>
                        <a:rPr lang="ru-RU" sz="1400" b="1" kern="50" dirty="0" smtClean="0">
                          <a:effectLst/>
                        </a:rPr>
                        <a:t>12 декабря</a:t>
                      </a:r>
                      <a:r>
                        <a:rPr lang="en-US" sz="1400" b="1" kern="50" dirty="0" smtClean="0">
                          <a:effectLst/>
                        </a:rPr>
                        <a:t> 13.00</a:t>
                      </a:r>
                      <a:endParaRPr lang="ru-RU" sz="1400" b="1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effectLst/>
                        </a:rPr>
                        <a:t>ГБОУ СОШ № 56</a:t>
                      </a:r>
                      <a:r>
                        <a:rPr lang="en-US" sz="1400" kern="50" dirty="0" smtClean="0">
                          <a:effectLst/>
                        </a:rPr>
                        <a:t>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effectLst/>
                        </a:rPr>
                        <a:t>Лицей</a:t>
                      </a:r>
                      <a:r>
                        <a:rPr lang="ru-RU" sz="1400" kern="50" baseline="0" dirty="0" smtClean="0">
                          <a:effectLst/>
                        </a:rPr>
                        <a:t> № 281</a:t>
                      </a:r>
                      <a:r>
                        <a:rPr lang="ru-RU" sz="1400" kern="5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r>
                        <a:rPr lang="ru-RU" sz="1200" kern="50" dirty="0" smtClean="0">
                          <a:effectLst/>
                        </a:rPr>
                        <a:t>ГБОУ СОШ № 266</a:t>
                      </a:r>
                      <a:endParaRPr lang="en-US" sz="12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Liberation Serif"/>
                      </a:endParaRPr>
                    </a:p>
                  </a:txBody>
                  <a:tcPr marL="34922" marR="34922" marT="34912" marB="34912" anchor="ctr"/>
                </a:tc>
              </a:tr>
            </a:tbl>
          </a:graphicData>
        </a:graphic>
      </p:graphicFrame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</p:spTree>
    <p:extLst>
      <p:ext uri="{BB962C8B-B14F-4D97-AF65-F5344CB8AC3E}">
        <p14:creationId xmlns:p14="http://schemas.microsoft.com/office/powerpoint/2010/main" val="336105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861298" y="631638"/>
            <a:ext cx="7282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Прошли на районный этап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22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3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3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11639"/>
              </p:ext>
            </p:extLst>
          </p:nvPr>
        </p:nvGraphicFramePr>
        <p:xfrm>
          <a:off x="3003550" y="1274755"/>
          <a:ext cx="3512665" cy="496255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88330"/>
                <a:gridCol w="864096"/>
                <a:gridCol w="794993"/>
                <a:gridCol w="682623"/>
                <a:gridCol w="682623"/>
              </a:tblGrid>
              <a:tr h="397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ОУ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7 -8 </a:t>
                      </a:r>
                      <a:r>
                        <a:rPr lang="ru-RU" sz="1100" b="1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9 - 11 </a:t>
                      </a:r>
                      <a:r>
                        <a:rPr lang="ru-RU" sz="1100" b="1" u="none" strike="noStrike" dirty="0" err="1">
                          <a:effectLst/>
                        </a:rPr>
                        <a:t>кл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Дипломат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 гимн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СВУ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3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3</a:t>
                      </a:r>
                      <a:r>
                        <a:rPr lang="en-US" sz="1100" b="1" u="none" strike="noStrike" dirty="0" smtClean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5</a:t>
                      </a:r>
                      <a:r>
                        <a:rPr lang="en-US" sz="1100" b="1" u="none" strike="noStrike" dirty="0" smtClean="0"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86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337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861298" y="631638"/>
            <a:ext cx="7282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Распределение по площадкам</a:t>
            </a:r>
            <a:endParaRPr lang="ru-RU" sz="24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22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3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3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84209"/>
              </p:ext>
            </p:extLst>
          </p:nvPr>
        </p:nvGraphicFramePr>
        <p:xfrm>
          <a:off x="3524250" y="1301708"/>
          <a:ext cx="3712047" cy="4935609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158018"/>
                <a:gridCol w="1540111"/>
                <a:gridCol w="1013918"/>
              </a:tblGrid>
              <a:tr h="613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ОУ (площадка)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 ОУ (участники)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Кол-во чел.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409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281 (лицей)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гимн.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Всего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281 (286)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Всего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Всего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  <a:tr h="20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Всего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49" marR="632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105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22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3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3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79518" y="1652409"/>
            <a:ext cx="78961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Сайт олимпиады по информатике</a:t>
            </a:r>
          </a:p>
          <a:p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://neerc.ifmo.ru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/>
              <a:t>Пробный тур </a:t>
            </a:r>
            <a:r>
              <a:rPr lang="ru-RU" sz="2400" dirty="0" smtClean="0"/>
              <a:t>начинается 2 </a:t>
            </a:r>
            <a:r>
              <a:rPr lang="ru-RU" sz="2400" dirty="0"/>
              <a:t>ноября 2016 </a:t>
            </a:r>
            <a:r>
              <a:rPr lang="ru-RU" sz="2400" dirty="0" smtClean="0"/>
              <a:t>года в </a:t>
            </a:r>
            <a:r>
              <a:rPr lang="ru-RU" sz="2400" dirty="0"/>
              <a:t>00-00 и продлится до 23-59 </a:t>
            </a:r>
            <a:r>
              <a:rPr lang="ru-RU" sz="2400" dirty="0" smtClean="0"/>
              <a:t>воскресенья </a:t>
            </a:r>
            <a:r>
              <a:rPr lang="ru-RU" sz="2400" dirty="0"/>
              <a:t>11 декабря 2016 года.</a:t>
            </a:r>
          </a:p>
        </p:txBody>
      </p:sp>
    </p:spTree>
    <p:extLst>
      <p:ext uri="{BB962C8B-B14F-4D97-AF65-F5344CB8AC3E}">
        <p14:creationId xmlns:p14="http://schemas.microsoft.com/office/powerpoint/2010/main" val="675192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22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3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3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155" y="804388"/>
            <a:ext cx="2596101" cy="546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13285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Участники олимпиады  могут использовать </a:t>
            </a:r>
            <a:r>
              <a:rPr lang="ru-RU" sz="2000" dirty="0"/>
              <a:t>следующие языки программирования и соответствующие компиляторы:</a:t>
            </a:r>
          </a:p>
        </p:txBody>
      </p:sp>
    </p:spTree>
    <p:extLst>
      <p:ext uri="{BB962C8B-B14F-4D97-AF65-F5344CB8AC3E}">
        <p14:creationId xmlns:p14="http://schemas.microsoft.com/office/powerpoint/2010/main" val="1918883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22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3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3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825" y="3068638"/>
            <a:ext cx="81375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Желаем успеха!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0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59325" y="1628800"/>
            <a:ext cx="83859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Международная ассоциация статистического образования  и Международный статистический комитет  проводят ежегодный конкурс постеров среди школьников. </a:t>
            </a:r>
            <a:endParaRPr lang="ru-RU" sz="2800" dirty="0" smtClean="0"/>
          </a:p>
          <a:p>
            <a:r>
              <a:rPr lang="ru-RU" sz="2800" dirty="0" smtClean="0"/>
              <a:t>Для </a:t>
            </a:r>
            <a:r>
              <a:rPr lang="ru-RU" sz="2800" dirty="0"/>
              <a:t>участия в конкурсе ОУ необходимо  в срок </a:t>
            </a:r>
            <a:endParaRPr lang="ru-RU" sz="2800" dirty="0" smtClean="0"/>
          </a:p>
          <a:p>
            <a:r>
              <a:rPr lang="ru-RU" sz="2800" dirty="0" smtClean="0"/>
              <a:t>до </a:t>
            </a:r>
            <a:r>
              <a:rPr lang="ru-RU" sz="2800" dirty="0"/>
              <a:t>10 ноября 2016 года сообщить об этом в </a:t>
            </a:r>
            <a:r>
              <a:rPr lang="ru-RU" sz="2800" b="1" dirty="0" err="1"/>
              <a:t>Петростат</a:t>
            </a:r>
            <a:r>
              <a:rPr lang="ru-RU" sz="2800" dirty="0"/>
              <a:t> по телефону </a:t>
            </a:r>
            <a:r>
              <a:rPr lang="ru-RU" sz="2800" b="1" dirty="0"/>
              <a:t>234-08-57</a:t>
            </a:r>
            <a:r>
              <a:rPr lang="ru-RU" sz="2800" dirty="0"/>
              <a:t> куратору регионального этапа конкурса </a:t>
            </a:r>
            <a:r>
              <a:rPr lang="ru-RU" sz="2800" b="1" dirty="0"/>
              <a:t>Новиковой Татьяне Викторовне. </a:t>
            </a:r>
          </a:p>
        </p:txBody>
      </p:sp>
    </p:spTree>
    <p:extLst>
      <p:ext uri="{BB962C8B-B14F-4D97-AF65-F5344CB8AC3E}">
        <p14:creationId xmlns:p14="http://schemas.microsoft.com/office/powerpoint/2010/main" val="351333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28926" y="1412776"/>
            <a:ext cx="87467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Постер готовится командой из 2 - 3 участников, выделяются две возрастные категории - младшие классы средней школы (год рождения 2009 и более), старшие классы средней школы (год рождения 1997 и более). </a:t>
            </a:r>
            <a:endParaRPr lang="ru-RU" sz="2000" dirty="0" smtClean="0"/>
          </a:p>
          <a:p>
            <a:r>
              <a:rPr lang="ru-RU" sz="2000" dirty="0" smtClean="0"/>
              <a:t>Постеры </a:t>
            </a:r>
            <a:r>
              <a:rPr lang="ru-RU" sz="2000" dirty="0"/>
              <a:t>направляются учителями территориальному органу Росстата </a:t>
            </a:r>
            <a:endParaRPr lang="ru-RU" sz="2000" dirty="0" smtClean="0"/>
          </a:p>
          <a:p>
            <a:r>
              <a:rPr lang="ru-RU" sz="2000" dirty="0" smtClean="0"/>
              <a:t>до </a:t>
            </a:r>
            <a:r>
              <a:rPr lang="ru-RU" sz="2000" b="1" dirty="0"/>
              <a:t>30 января </a:t>
            </a:r>
            <a:r>
              <a:rPr lang="ru-RU" sz="2000" dirty="0"/>
              <a:t>2017 года для оценки и дальнейшего продвижения на конкурсе. </a:t>
            </a:r>
            <a:endParaRPr lang="ru-RU" sz="2000" dirty="0" smtClean="0"/>
          </a:p>
          <a:p>
            <a:r>
              <a:rPr lang="ru-RU" sz="2000" dirty="0" smtClean="0"/>
              <a:t>Темой </a:t>
            </a:r>
            <a:r>
              <a:rPr lang="ru-RU" sz="2000" dirty="0"/>
              <a:t>для постера является </a:t>
            </a:r>
            <a:r>
              <a:rPr lang="ru-RU" sz="2000" b="1" dirty="0"/>
              <a:t>история нашей страны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этом постеры должны отражать или иллюстрировать использование, анализ, интерпретацию и распространение статистических данных, информации или результатов исследования. Используемые данные могут быть собраны учащимися из существующих </a:t>
            </a:r>
            <a:r>
              <a:rPr lang="ru-RU" sz="2000" dirty="0" smtClean="0"/>
              <a:t>публикаций </a:t>
            </a:r>
            <a:r>
              <a:rPr lang="ru-RU" sz="2000" dirty="0"/>
              <a:t>(источник должен быть указан в плакате). Постеры могут быть на любом языке; не должны содержать информацию об учащихся и о школе; должны быть оригинальными; занимать один двухмерный односторонний лист (</a:t>
            </a:r>
            <a:r>
              <a:rPr lang="ru-RU" sz="2000" dirty="0" smtClean="0"/>
              <a:t>максимальный </a:t>
            </a:r>
            <a:r>
              <a:rPr lang="ru-RU" sz="2000" dirty="0"/>
              <a:t>размер файла 10 </a:t>
            </a:r>
            <a:r>
              <a:rPr lang="ru-RU" sz="2000" dirty="0" err="1"/>
              <a:t>мб</a:t>
            </a:r>
            <a:r>
              <a:rPr lang="ru-RU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4846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96674" y="1269206"/>
            <a:ext cx="877247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Статистический постер - это стендовая одностраничная презентация, которая представляет и описывает собранные данные.</a:t>
            </a:r>
            <a:br>
              <a:rPr lang="ru-RU" sz="2000" dirty="0"/>
            </a:br>
            <a:r>
              <a:rPr lang="ru-RU" sz="2000" b="1" dirty="0" smtClean="0"/>
              <a:t>Постер </a:t>
            </a:r>
            <a:r>
              <a:rPr lang="ru-RU" sz="2000" b="1" dirty="0"/>
              <a:t>должен: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- </a:t>
            </a:r>
            <a:r>
              <a:rPr lang="ru-RU" sz="2000" dirty="0" smtClean="0"/>
              <a:t>быть </a:t>
            </a:r>
            <a:r>
              <a:rPr lang="ru-RU" sz="2000" dirty="0"/>
              <a:t>простым и соблюдать логическую последовательность изложения материала;</a:t>
            </a:r>
            <a:br>
              <a:rPr lang="ru-RU" sz="2000" dirty="0"/>
            </a:br>
            <a:r>
              <a:rPr lang="ru-RU" sz="2000" b="1" dirty="0" smtClean="0"/>
              <a:t>-</a:t>
            </a:r>
            <a:r>
              <a:rPr lang="ru-RU" sz="2000" dirty="0" smtClean="0"/>
              <a:t> включать </a:t>
            </a:r>
            <a:r>
              <a:rPr lang="ru-RU" sz="2000" dirty="0"/>
              <a:t>графики и описательную статистику данных;</a:t>
            </a:r>
            <a:br>
              <a:rPr lang="ru-RU" sz="2000" dirty="0"/>
            </a:br>
            <a:r>
              <a:rPr lang="ru-RU" sz="2000" b="1" dirty="0" smtClean="0"/>
              <a:t>- </a:t>
            </a:r>
            <a:r>
              <a:rPr lang="ru-RU" sz="2000" dirty="0" smtClean="0"/>
              <a:t>содержать </a:t>
            </a:r>
            <a:r>
              <a:rPr lang="ru-RU" sz="2000" dirty="0"/>
              <a:t>комментарии, описывающие данные и их значение;</a:t>
            </a:r>
            <a:br>
              <a:rPr lang="ru-RU" sz="2000" dirty="0"/>
            </a:br>
            <a:r>
              <a:rPr lang="ru-RU" sz="2000" dirty="0"/>
              <a:t>быть законченным и цельным;</a:t>
            </a:r>
            <a:br>
              <a:rPr lang="ru-RU" sz="2000" dirty="0"/>
            </a:br>
            <a:r>
              <a:rPr lang="ru-RU" sz="2000" b="1" dirty="0" smtClean="0"/>
              <a:t>- </a:t>
            </a:r>
            <a:r>
              <a:rPr lang="ru-RU" sz="2000" dirty="0" smtClean="0"/>
              <a:t>хорошо </a:t>
            </a:r>
            <a:r>
              <a:rPr lang="ru-RU" sz="2000" dirty="0"/>
              <a:t>оформлен, особо приветствуются оригинальность содержания и творческий подход к изложению материала;</a:t>
            </a:r>
            <a:br>
              <a:rPr lang="ru-RU" sz="2000" dirty="0"/>
            </a:br>
            <a:r>
              <a:rPr lang="ru-RU" sz="2000" b="1" dirty="0" smtClean="0"/>
              <a:t>- </a:t>
            </a:r>
            <a:r>
              <a:rPr lang="ru-RU" sz="2000" dirty="0" smtClean="0"/>
              <a:t>быть </a:t>
            </a:r>
            <a:r>
              <a:rPr lang="ru-RU" sz="2000" dirty="0"/>
              <a:t>читаемым с расстояния около 2 метров.</a:t>
            </a:r>
            <a:br>
              <a:rPr lang="ru-RU" sz="2000" dirty="0"/>
            </a:br>
            <a:r>
              <a:rPr lang="ru-RU" sz="2000" dirty="0"/>
              <a:t>Постеры могут быть: </a:t>
            </a:r>
            <a:r>
              <a:rPr lang="ru-RU" sz="2000" b="1" dirty="0"/>
              <a:t>физическими</a:t>
            </a:r>
            <a:r>
              <a:rPr lang="ru-RU" sz="2000" dirty="0"/>
              <a:t> (на бумаге), либо </a:t>
            </a:r>
            <a:r>
              <a:rPr lang="ru-RU" sz="2000" b="1" dirty="0"/>
              <a:t>электронными</a:t>
            </a:r>
            <a:r>
              <a:rPr lang="ru-RU" sz="2000" dirty="0"/>
              <a:t> (например, выполненные в </a:t>
            </a:r>
            <a:r>
              <a:rPr lang="ru-RU" sz="2000" dirty="0" err="1"/>
              <a:t>PowerPoint</a:t>
            </a:r>
            <a:r>
              <a:rPr lang="ru-RU" sz="2000" dirty="0"/>
              <a:t> или в любой другой программе); вертикальными или горизонтальными</a:t>
            </a:r>
            <a:r>
              <a:rPr lang="ru-RU" sz="2000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Сайт конкурса: </a:t>
            </a:r>
            <a:r>
              <a:rPr lang="ru-RU" u="sng" dirty="0">
                <a:hlinkClick r:id="rId3"/>
              </a:rPr>
              <a:t>http://iase-web.org/islp/Poster_Competition_2016-2017.php</a:t>
            </a:r>
            <a:endParaRPr lang="ru-RU" dirty="0"/>
          </a:p>
          <a:p>
            <a:r>
              <a:rPr lang="ru-RU" dirty="0"/>
              <a:t>Сайт конкурса в России: </a:t>
            </a:r>
            <a:r>
              <a:rPr lang="ru-RU" u="sng" dirty="0">
                <a:hlinkClick r:id="rId4"/>
              </a:rPr>
              <a:t>https://vk.com/islp_russia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439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79518" y="1840831"/>
            <a:ext cx="78961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Участники конкурса постеров от Адмиралтейского района (ОУ):</a:t>
            </a:r>
          </a:p>
          <a:p>
            <a:pPr algn="ctr"/>
            <a:endParaRPr lang="ru-RU" sz="3600" dirty="0"/>
          </a:p>
          <a:p>
            <a:pPr algn="ctr"/>
            <a:r>
              <a:rPr lang="ru-RU" sz="3600" b="1" dirty="0" smtClean="0"/>
              <a:t>232, 255, </a:t>
            </a:r>
            <a:r>
              <a:rPr lang="ru-RU" sz="3600" b="1" dirty="0"/>
              <a:t>272, </a:t>
            </a:r>
            <a:r>
              <a:rPr lang="ru-RU" sz="3600" b="1" dirty="0" smtClean="0"/>
              <a:t>278, 307, 564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68533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8163" y="2063750"/>
            <a:ext cx="81375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Олимпиады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по информатике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201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6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-201</a:t>
            </a:r>
            <a:r>
              <a:rPr lang="en-US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7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уч. года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439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951920"/>
              </p:ext>
            </p:extLst>
          </p:nvPr>
        </p:nvGraphicFramePr>
        <p:xfrm>
          <a:off x="1692275" y="689541"/>
          <a:ext cx="4500673" cy="54006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732313"/>
                <a:gridCol w="839108"/>
                <a:gridCol w="732313"/>
                <a:gridCol w="732313"/>
                <a:gridCol w="732313"/>
                <a:gridCol w="732313"/>
              </a:tblGrid>
              <a:tr h="31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ОУ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5 - 6 </a:t>
                      </a:r>
                      <a:r>
                        <a:rPr lang="ru-RU" sz="800" b="1" u="none" strike="noStrike" dirty="0" err="1">
                          <a:effectLst/>
                        </a:rPr>
                        <a:t>кл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7 -8 </a:t>
                      </a:r>
                      <a:r>
                        <a:rPr lang="ru-RU" sz="800" b="1" u="none" strike="noStrike" dirty="0" err="1">
                          <a:effectLst/>
                        </a:rPr>
                        <a:t>кл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9 - 11 </a:t>
                      </a:r>
                      <a:r>
                        <a:rPr lang="ru-RU" sz="800" b="1" u="none" strike="noStrike" dirty="0" err="1">
                          <a:effectLst/>
                        </a:rPr>
                        <a:t>кл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272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278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281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287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Дипломат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 гимн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СВУ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  <a:tr h="1817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278</a:t>
                      </a:r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372</a:t>
                      </a:r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323</a:t>
                      </a:r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973</a:t>
                      </a:r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357" marR="7357" marT="7357" marB="0" anchor="b"/>
                </a:tc>
              </a:tr>
            </a:tbl>
          </a:graphicData>
        </a:graphic>
      </p:graphicFrame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190977" y="761374"/>
            <a:ext cx="29530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Количественные данные по школьному этапу</a:t>
            </a:r>
          </a:p>
        </p:txBody>
      </p:sp>
    </p:spTree>
    <p:extLst>
      <p:ext uri="{BB962C8B-B14F-4D97-AF65-F5344CB8AC3E}">
        <p14:creationId xmlns:p14="http://schemas.microsoft.com/office/powerpoint/2010/main" val="1275360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776413" y="866775"/>
            <a:ext cx="61928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Количественные данные по школьному этапу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4100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16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6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6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6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68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172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173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7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69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7250"/>
              </p:ext>
            </p:extLst>
          </p:nvPr>
        </p:nvGraphicFramePr>
        <p:xfrm>
          <a:off x="1338263" y="2241550"/>
          <a:ext cx="6980236" cy="323056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785995"/>
                <a:gridCol w="1368099"/>
                <a:gridCol w="1732819"/>
                <a:gridCol w="1590923"/>
                <a:gridCol w="1502400"/>
              </a:tblGrid>
              <a:tr h="68403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№ </a:t>
                      </a:r>
                      <a:r>
                        <a:rPr lang="ru-RU" sz="1200" kern="50" dirty="0" err="1">
                          <a:effectLst/>
                        </a:rPr>
                        <a:t>п.п</a:t>
                      </a:r>
                      <a:r>
                        <a:rPr lang="ru-RU" sz="1200" kern="50" dirty="0">
                          <a:effectLst/>
                        </a:rPr>
                        <a:t>.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Кол-во участников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Кол-во победителей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Кол-во призеров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</a:tr>
              <a:tr h="360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5 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127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6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51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/>
                </a:tc>
              </a:tr>
              <a:tr h="285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6 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151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4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59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/>
                </a:tc>
              </a:tr>
              <a:tr h="285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7 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187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</a:tr>
              <a:tr h="285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8 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185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</a:tr>
              <a:tr h="285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r>
                        <a:rPr lang="ru-RU" sz="1200" kern="50">
                          <a:effectLst/>
                        </a:rPr>
                        <a:t>5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9 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114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</a:tr>
              <a:tr h="357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r>
                        <a:rPr lang="ru-RU" sz="1200" kern="50">
                          <a:effectLst/>
                        </a:rPr>
                        <a:t>6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10 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107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</a:tr>
              <a:tr h="342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r>
                        <a:rPr lang="ru-RU" sz="1200" kern="50">
                          <a:effectLst/>
                        </a:rPr>
                        <a:t>7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11 класс</a:t>
                      </a:r>
                      <a:endParaRPr lang="ru-RU" sz="1200" kern="5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102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</a:tr>
              <a:tr h="34251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449580" algn="l"/>
                          <a:tab pos="1063625" algn="l"/>
                          <a:tab pos="1786890" algn="l"/>
                        </a:tabLst>
                      </a:pP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</a:rPr>
                        <a:t>Итого</a:t>
                      </a:r>
                      <a:endParaRPr lang="ru-RU" sz="1200" b="1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kern="50" dirty="0" smtClean="0">
                          <a:effectLst/>
                          <a:latin typeface="Liberation Serif"/>
                          <a:ea typeface="DejaVu Sans"/>
                          <a:cs typeface="DejaVu Sans"/>
                        </a:rPr>
                        <a:t>973</a:t>
                      </a:r>
                      <a:endParaRPr lang="ru-RU" sz="1200" b="1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290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</a:tr>
            </a:tbl>
          </a:graphicData>
        </a:graphic>
      </p:graphicFrame>
      <p:sp>
        <p:nvSpPr>
          <p:cNvPr id="4163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119313" y="863879"/>
            <a:ext cx="61928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Проходные баллы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для районного этапа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22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3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3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4322763" y="-19050"/>
            <a:ext cx="482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00000"/>
                </a:solidFill>
              </a:rPr>
              <a:t>Всероссийская олимпиада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580877"/>
              </p:ext>
            </p:extLst>
          </p:nvPr>
        </p:nvGraphicFramePr>
        <p:xfrm>
          <a:off x="644526" y="2633663"/>
          <a:ext cx="8031163" cy="25955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67234"/>
                <a:gridCol w="894847"/>
                <a:gridCol w="894847"/>
                <a:gridCol w="894847"/>
                <a:gridCol w="894847"/>
                <a:gridCol w="894847"/>
                <a:gridCol w="894847"/>
                <a:gridCol w="894847"/>
              </a:tblGrid>
              <a:tr h="359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кл.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8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Проходной балл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&gt;3</a:t>
                      </a: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&gt;3</a:t>
                      </a: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r>
                        <a:rPr lang="en-US" sz="1400" b="1" dirty="0">
                          <a:effectLst/>
                        </a:rPr>
                        <a:t>7</a:t>
                      </a: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300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18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Максимальный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500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500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500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1569</TotalTime>
  <Words>739</Words>
  <Application>Microsoft Office PowerPoint</Application>
  <PresentationFormat>Экран (4:3)</PresentationFormat>
  <Paragraphs>476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Профиль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sla</cp:lastModifiedBy>
  <cp:revision>62</cp:revision>
  <dcterms:created xsi:type="dcterms:W3CDTF">2010-08-17T12:07:59Z</dcterms:created>
  <dcterms:modified xsi:type="dcterms:W3CDTF">2016-11-21T11:32:07Z</dcterms:modified>
</cp:coreProperties>
</file>