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273" r:id="rId2"/>
    <p:sldId id="268" r:id="rId3"/>
    <p:sldId id="287" r:id="rId4"/>
    <p:sldId id="289" r:id="rId5"/>
    <p:sldId id="288" r:id="rId6"/>
    <p:sldId id="270" r:id="rId7"/>
    <p:sldId id="291" r:id="rId8"/>
    <p:sldId id="292" r:id="rId9"/>
    <p:sldId id="29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CCFF"/>
    <a:srgbClr val="003366"/>
    <a:srgbClr val="336699"/>
    <a:srgbClr val="0033CC"/>
    <a:srgbClr val="274F77"/>
    <a:srgbClr val="4D4D4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322" autoAdjust="0"/>
  </p:normalViewPr>
  <p:slideViewPr>
    <p:cSldViewPr>
      <p:cViewPr>
        <p:scale>
          <a:sx n="71" d="100"/>
          <a:sy n="71" d="100"/>
        </p:scale>
        <p:origin x="-18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28356-1CC0-4EF6-9EA9-A375B9C2B2E8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273720-F7B4-43E4-A23B-3800D7C0A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19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50825" y="620713"/>
            <a:ext cx="8893175" cy="583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D1E1-1ED7-4550-AFC3-5BB3788FF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8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06078-CC75-47D9-86F6-286582F65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7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4DB5-B672-49DF-832E-96DA3FC53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0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D6CA8-396E-4AA7-A9B6-32ACDA29D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290D-1E4E-47B5-9A7B-95C181DCE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8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BF42-7AF4-4652-A43B-FC9D5B636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4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483FD-EB5B-4A97-81DB-F55950FCD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6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495D-4A9D-4764-8F7A-246608F48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1DC9-8451-4E89-AAED-0877DEFD6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31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074F2-722D-409E-AC5B-796D69C64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0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F163F-CE0C-471A-9480-C5B5DC55E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0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F5B71E8E-1016-4F48-A65B-8ABEE215C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6cldIDfscBVZIgTUkdWuQlnqIGlmUIbdWxY8U2Gar0GCxXQ/viewfor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8163" y="2063750"/>
            <a:ext cx="81375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Олимпиады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по информатике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201</a:t>
            </a:r>
            <a:r>
              <a:rPr lang="en-US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6</a:t>
            </a: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-201</a:t>
            </a:r>
            <a:r>
              <a:rPr lang="en-US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7</a:t>
            </a: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уч. года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9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31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18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322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323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1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12" name="TextBox 2"/>
          <p:cNvSpPr txBox="1">
            <a:spLocks noChangeArrowheads="1"/>
          </p:cNvSpPr>
          <p:nvPr/>
        </p:nvSpPr>
        <p:spPr bwMode="auto">
          <a:xfrm>
            <a:off x="2251530" y="-4990"/>
            <a:ext cx="6806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C00000"/>
                </a:solidFill>
              </a:rPr>
              <a:t>Городская олимпиада для 6-8 классов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868823" y="730624"/>
            <a:ext cx="70100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школьному этапу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86722"/>
              </p:ext>
            </p:extLst>
          </p:nvPr>
        </p:nvGraphicFramePr>
        <p:xfrm>
          <a:off x="2771800" y="1287836"/>
          <a:ext cx="4402037" cy="43750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851757"/>
                <a:gridCol w="847886"/>
                <a:gridCol w="847886"/>
                <a:gridCol w="847886"/>
                <a:gridCol w="1006622"/>
              </a:tblGrid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ОУ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 </a:t>
                      </a:r>
                      <a:r>
                        <a:rPr lang="ru-RU" sz="1400" u="none" strike="noStrike" dirty="0" err="1">
                          <a:effectLst/>
                        </a:rPr>
                        <a:t>кл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гимн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СВУ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Итого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340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310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300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9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31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18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322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323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1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12" name="TextBox 2"/>
          <p:cNvSpPr txBox="1">
            <a:spLocks noChangeArrowheads="1"/>
          </p:cNvSpPr>
          <p:nvPr/>
        </p:nvSpPr>
        <p:spPr bwMode="auto">
          <a:xfrm>
            <a:off x="2251530" y="-4990"/>
            <a:ext cx="6806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C00000"/>
                </a:solidFill>
              </a:rPr>
              <a:t>Городская олимпиада для 6-8 классов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014506" y="796864"/>
            <a:ext cx="70100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</a:t>
            </a:r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районному </a:t>
            </a: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этапу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982974"/>
              </p:ext>
            </p:extLst>
          </p:nvPr>
        </p:nvGraphicFramePr>
        <p:xfrm>
          <a:off x="2285453" y="1879880"/>
          <a:ext cx="698500" cy="423481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98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ОУ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гимн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СВУ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33097"/>
              </p:ext>
            </p:extLst>
          </p:nvPr>
        </p:nvGraphicFramePr>
        <p:xfrm>
          <a:off x="2994208" y="1446213"/>
          <a:ext cx="4876800" cy="467106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Прошли на районный тур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Участвовали в районном туре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125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83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9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31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18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322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323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1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12" name="TextBox 2"/>
          <p:cNvSpPr txBox="1">
            <a:spLocks noChangeArrowheads="1"/>
          </p:cNvSpPr>
          <p:nvPr/>
        </p:nvSpPr>
        <p:spPr bwMode="auto">
          <a:xfrm>
            <a:off x="2251530" y="-4990"/>
            <a:ext cx="6806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C00000"/>
                </a:solidFill>
              </a:rPr>
              <a:t>Городская олимпиада для 6-8 классов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296524" y="1269392"/>
            <a:ext cx="70100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</a:t>
            </a:r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районному </a:t>
            </a: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этапу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0009"/>
              </p:ext>
            </p:extLst>
          </p:nvPr>
        </p:nvGraphicFramePr>
        <p:xfrm>
          <a:off x="1622425" y="2040570"/>
          <a:ext cx="6438899" cy="190093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585824"/>
                <a:gridCol w="1708170"/>
                <a:gridCol w="1708170"/>
                <a:gridCol w="1436735"/>
              </a:tblGrid>
              <a:tr h="5471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Класс</a:t>
                      </a:r>
                      <a:endParaRPr lang="ru-RU" sz="14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Кол-во участников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Кол-во победителей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Кол-во призеров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</a:tr>
              <a:tr h="31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6 класс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400" kern="50">
                          <a:effectLst/>
                        </a:rPr>
                        <a:t>41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7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31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7 класс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400" kern="50">
                          <a:effectLst/>
                        </a:rPr>
                        <a:t>43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8 класс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400" kern="50">
                          <a:effectLst/>
                        </a:rPr>
                        <a:t>42</a:t>
                      </a:r>
                      <a:endParaRPr lang="ru-RU" sz="14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192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50">
                          <a:effectLst/>
                        </a:rPr>
                        <a:t>Итого</a:t>
                      </a:r>
                      <a:endParaRPr lang="ru-RU" sz="1400" b="1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400" b="1" kern="50">
                          <a:effectLst/>
                        </a:rPr>
                        <a:t>126</a:t>
                      </a:r>
                      <a:endParaRPr lang="ru-RU" sz="1400" b="1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507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9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31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1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18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322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323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1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12" name="TextBox 2"/>
          <p:cNvSpPr txBox="1">
            <a:spLocks noChangeArrowheads="1"/>
          </p:cNvSpPr>
          <p:nvPr/>
        </p:nvSpPr>
        <p:spPr bwMode="auto">
          <a:xfrm>
            <a:off x="2251530" y="-4990"/>
            <a:ext cx="6806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C00000"/>
                </a:solidFill>
              </a:rPr>
              <a:t>Городская олимпиада для 6-8 классов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352951" y="796864"/>
            <a:ext cx="5581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Прошли на городской этап</a:t>
            </a:r>
            <a:endParaRPr lang="ru-RU" sz="20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99807"/>
              </p:ext>
            </p:extLst>
          </p:nvPr>
        </p:nvGraphicFramePr>
        <p:xfrm>
          <a:off x="3639344" y="1269206"/>
          <a:ext cx="698500" cy="401193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98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ОУ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гимн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СВУ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32381"/>
              </p:ext>
            </p:extLst>
          </p:nvPr>
        </p:nvGraphicFramePr>
        <p:xfrm>
          <a:off x="4337844" y="1269206"/>
          <a:ext cx="2438400" cy="401193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 </a:t>
                      </a:r>
                      <a:r>
                        <a:rPr lang="ru-RU" sz="1400" u="none" strike="noStrike" dirty="0" err="1">
                          <a:effectLst/>
                        </a:rPr>
                        <a:t>кл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 кл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5751" y="5506117"/>
            <a:ext cx="86421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9 апреля </a:t>
            </a:r>
            <a:r>
              <a:rPr lang="ru-RU" dirty="0"/>
              <a:t>в главном здании Университета ИТМО (Кронверкский пр. д. 49) состоится заключительный этап Открытой олимпиады школьников по информатике для 6-8 классов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215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434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434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435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4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692275" y="1811875"/>
            <a:ext cx="68737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понедельник, </a:t>
            </a:r>
            <a:r>
              <a:rPr lang="ru-RU" sz="2000" b="1" dirty="0"/>
              <a:t>27.03.2017, в 15.00 в ГБОУ лицее №378</a:t>
            </a:r>
            <a:r>
              <a:rPr lang="ru-RU" sz="2000" dirty="0"/>
              <a:t> Кировского района (</a:t>
            </a:r>
            <a:r>
              <a:rPr lang="ru-RU" sz="2000" dirty="0" err="1"/>
              <a:t>пр.Ветеранов</a:t>
            </a:r>
            <a:r>
              <a:rPr lang="ru-RU" sz="2000" dirty="0"/>
              <a:t>, 114) состоится методическая площадка</a:t>
            </a:r>
            <a:r>
              <a:rPr lang="ru-RU" sz="2000" b="1" dirty="0"/>
              <a:t> "Реализация ФГОС: эффективные практики ОУ Кировского района"</a:t>
            </a:r>
            <a:r>
              <a:rPr lang="ru-RU" sz="2000" dirty="0"/>
              <a:t>. Это одна из секций конференции "Лучшие практики введения ФГОС", которую проводит кафедра общего образования АППО в рамках Петербургского образовательного форума.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49887" y="188640"/>
            <a:ext cx="363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Объявления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434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434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435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4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749887" y="188640"/>
            <a:ext cx="363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Объявления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4412" y="1628800"/>
            <a:ext cx="76712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программе </a:t>
            </a:r>
            <a:r>
              <a:rPr lang="ru-RU" b="1" dirty="0"/>
              <a:t>нашей площадки</a:t>
            </a:r>
            <a:r>
              <a:rPr lang="ru-RU" dirty="0"/>
              <a:t> - проведение мастер-классов по следующим направлениям: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Формирование УУД посредством учебных сетевых проектов (ОУ 551)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Интегративные образовательные практики (ОУ 261)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Электронный конструктор урока как методический инструментарий учителя (ОУ 384)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4. Модель </a:t>
            </a:r>
            <a:r>
              <a:rPr lang="ru-RU" dirty="0" err="1"/>
              <a:t>критериальной</a:t>
            </a:r>
            <a:r>
              <a:rPr lang="ru-RU" dirty="0"/>
              <a:t> системы оценки предметных результатов в рамках урочной и внеурочной деятельности. Особая организация внеурочной деятельности по предмету - Модульный </a:t>
            </a:r>
            <a:r>
              <a:rPr lang="ru-RU" dirty="0" err="1"/>
              <a:t>триактив</a:t>
            </a:r>
            <a:r>
              <a:rPr lang="ru-RU" dirty="0"/>
              <a:t> (ОУ 264)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5. Дистанционный курс "Учителю об учебном исследовании" и возможности его использования при обучении педагогов и учащихся основам учебно-исследовательской деятельности (ОУ 378).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836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434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434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435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4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749887" y="188640"/>
            <a:ext cx="363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Объявления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53257" y="1844279"/>
            <a:ext cx="8022431" cy="31085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Наработанные школами практики универсальны по своему характеру и могут использоваться учителем при работе на любом учебном предмете на всех ступенях обучения.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участия в работе методической площадки необходимо пройти предварительную регистрацию</a:t>
            </a:r>
            <a:r>
              <a:rPr lang="ru-RU" dirty="0" smtClean="0"/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Ссылка на анкету: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hlinkClick r:id="rId3"/>
              </a:rPr>
              <a:t>https://docs.google.com/forms/d/e/1FAIpQLSe6cldIDfscBVZIgTUkdWuQlnqIGlmUIbdWxY8U2Gar0GCxXQ/viewform</a:t>
            </a:r>
            <a:r>
              <a:rPr lang="ru-RU" dirty="0"/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29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434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434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435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4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825" y="3068638"/>
            <a:ext cx="81375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Желаем успеха!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0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1944</TotalTime>
  <Words>445</Words>
  <Application>Microsoft Office PowerPoint</Application>
  <PresentationFormat>Экран (4:3)</PresentationFormat>
  <Paragraphs>387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sla</cp:lastModifiedBy>
  <cp:revision>85</cp:revision>
  <dcterms:created xsi:type="dcterms:W3CDTF">2010-08-17T12:07:59Z</dcterms:created>
  <dcterms:modified xsi:type="dcterms:W3CDTF">2017-03-20T09:21:28Z</dcterms:modified>
</cp:coreProperties>
</file>