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2">
                  <a:lumMod val="50000"/>
                </a:schemeClr>
              </a:solidFill>
            </a:rPr>
            <a:t>Воспроизводящие работы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bg2">
                  <a:lumMod val="10000"/>
                </a:schemeClr>
              </a:solidFill>
            </a:rPr>
            <a:t>Выполнение этих работ основано на восстановлении в памяти ранее изученного материала, который необходим для понимания нового материала</a:t>
          </a:r>
          <a:endParaRPr lang="ru-RU" sz="1200" dirty="0">
            <a:solidFill>
              <a:schemeClr val="bg2">
                <a:lumMod val="10000"/>
              </a:schemeClr>
            </a:solidFill>
          </a:endParaRPr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accent4">
                  <a:lumMod val="50000"/>
                </a:schemeClr>
              </a:solidFill>
            </a:rPr>
            <a:t>Например, задание по созданию базы данных «Страны». Необходимо открыть созданную БД и сделать сортировку стран  по степени возрастания  количества населения, площади</a:t>
          </a:r>
          <a:endParaRPr lang="ru-RU" sz="1200" dirty="0">
            <a:solidFill>
              <a:schemeClr val="accent4">
                <a:lumMod val="50000"/>
              </a:schemeClr>
            </a:solidFill>
          </a:endParaRPr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102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118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3316CAAB-D60E-4B90-877B-2C850A4299D6}" type="presOf" srcId="{F59121B5-A34D-4766-BCE9-D4CED563E10A}" destId="{B8621C21-5B1D-4B26-8767-0C476D6E9048}" srcOrd="0" destOrd="0" presId="urn:microsoft.com/office/officeart/2005/8/layout/process1"/>
    <dgm:cxn modelId="{5CF4DA75-A9C2-4113-B703-E947069FBEA9}" type="presOf" srcId="{63605B0D-990B-4EF6-BB63-7D82626A2763}" destId="{01B7406F-A247-45D7-956C-5B8445FF6D16}" srcOrd="0" destOrd="0" presId="urn:microsoft.com/office/officeart/2005/8/layout/process1"/>
    <dgm:cxn modelId="{9F7892BD-B2D5-4068-BA22-57D6F225CF75}" type="presOf" srcId="{C9257B1D-ADEF-41E6-AF13-F2311212FDD3}" destId="{AF4A1E38-58B5-4D41-9C76-D977A356898A}" srcOrd="0" destOrd="0" presId="urn:microsoft.com/office/officeart/2005/8/layout/process1"/>
    <dgm:cxn modelId="{9B2DF1AF-B5D9-4EB8-BE80-9B55DD58A86C}" type="presOf" srcId="{09EA9EEE-B850-428E-BA5D-ACD05F96FCC6}" destId="{DA96B64A-BE76-4792-9217-AC927E289DA8}" srcOrd="0" destOrd="0" presId="urn:microsoft.com/office/officeart/2005/8/layout/process1"/>
    <dgm:cxn modelId="{4C4A8F8E-4C1D-4C34-9A5E-FAE7B92D522B}" type="presOf" srcId="{09EA9EEE-B850-428E-BA5D-ACD05F96FCC6}" destId="{C9971881-CA27-4A3F-87CB-6294D92DFDF5}" srcOrd="1" destOrd="0" presId="urn:microsoft.com/office/officeart/2005/8/layout/process1"/>
    <dgm:cxn modelId="{2D258E05-4C10-44B6-A7AE-8D55A25C1185}" type="presOf" srcId="{63605B0D-990B-4EF6-BB63-7D82626A2763}" destId="{B2A854B1-7262-445A-BD93-E3E228C44F97}" srcOrd="1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948D03EB-4751-40BF-9A22-0625F43531C5}" type="presOf" srcId="{85FC28C1-716F-4998-A868-19B02089B312}" destId="{8EDECE75-98B9-42AD-9F5D-623E2C9FBF94}" srcOrd="0" destOrd="0" presId="urn:microsoft.com/office/officeart/2005/8/layout/process1"/>
    <dgm:cxn modelId="{348F04C1-4EE7-445A-A9A7-9702645C7C43}" type="presOf" srcId="{A9BCDFF4-098E-4E5E-BE7F-DE7BDA0B6C2A}" destId="{F8DB11DE-5FF3-4990-9579-5A2EF58A8EFF}" srcOrd="0" destOrd="0" presId="urn:microsoft.com/office/officeart/2005/8/layout/process1"/>
    <dgm:cxn modelId="{8E279DA6-5FD9-4C83-A8B7-67E72AA1947A}" type="presParOf" srcId="{8EDECE75-98B9-42AD-9F5D-623E2C9FBF94}" destId="{AF4A1E38-58B5-4D41-9C76-D977A356898A}" srcOrd="0" destOrd="0" presId="urn:microsoft.com/office/officeart/2005/8/layout/process1"/>
    <dgm:cxn modelId="{6A5417D4-4C66-4827-97F4-EFF080867B5C}" type="presParOf" srcId="{8EDECE75-98B9-42AD-9F5D-623E2C9FBF94}" destId="{01B7406F-A247-45D7-956C-5B8445FF6D16}" srcOrd="1" destOrd="0" presId="urn:microsoft.com/office/officeart/2005/8/layout/process1"/>
    <dgm:cxn modelId="{554BA1CD-0359-4117-BE76-9F2EBEE73E44}" type="presParOf" srcId="{01B7406F-A247-45D7-956C-5B8445FF6D16}" destId="{B2A854B1-7262-445A-BD93-E3E228C44F97}" srcOrd="0" destOrd="0" presId="urn:microsoft.com/office/officeart/2005/8/layout/process1"/>
    <dgm:cxn modelId="{3C41DBA9-F7CB-4542-9640-C1CF4B309EB2}" type="presParOf" srcId="{8EDECE75-98B9-42AD-9F5D-623E2C9FBF94}" destId="{F8DB11DE-5FF3-4990-9579-5A2EF58A8EFF}" srcOrd="2" destOrd="0" presId="urn:microsoft.com/office/officeart/2005/8/layout/process1"/>
    <dgm:cxn modelId="{E98A6F13-1A83-4A9F-A8AC-EDB891285AD3}" type="presParOf" srcId="{8EDECE75-98B9-42AD-9F5D-623E2C9FBF94}" destId="{DA96B64A-BE76-4792-9217-AC927E289DA8}" srcOrd="3" destOrd="0" presId="urn:microsoft.com/office/officeart/2005/8/layout/process1"/>
    <dgm:cxn modelId="{A11237EB-4DC8-4262-AC16-D23B1817D0B5}" type="presParOf" srcId="{DA96B64A-BE76-4792-9217-AC927E289DA8}" destId="{C9971881-CA27-4A3F-87CB-6294D92DFDF5}" srcOrd="0" destOrd="0" presId="urn:microsoft.com/office/officeart/2005/8/layout/process1"/>
    <dgm:cxn modelId="{B8CB59CF-FEA5-4FB6-905F-FC21F56ACB94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 phldr="1"/>
      <dgm:spPr/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/>
            <a:t>Научно-творческие работы</a:t>
          </a:r>
          <a:endParaRPr lang="ru-RU" sz="1400" b="1" dirty="0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/>
            <a:t>Это учебная деятельность школьников, выходящая не только за рамки школьных программ, но и связанная с решением познавательных задач повышенной трудности – проявление собственной инициативы, поиска оригинального решения и т.д. </a:t>
          </a:r>
          <a:endParaRPr lang="ru-RU" sz="1200" dirty="0"/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/>
            <a:t>Например,  создание обучающих и контролирующих программ, для школьного курса по избранному предмету.</a:t>
          </a:r>
          <a:endParaRPr lang="ru-RU" sz="1200" dirty="0"/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14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66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BAA25296-4428-4121-A2F2-171AEDAE99B6}" type="presOf" srcId="{09EA9EEE-B850-428E-BA5D-ACD05F96FCC6}" destId="{C9971881-CA27-4A3F-87CB-6294D92DFDF5}" srcOrd="1" destOrd="0" presId="urn:microsoft.com/office/officeart/2005/8/layout/process1"/>
    <dgm:cxn modelId="{794EE17E-0B3D-4456-AC0E-5A6F28968AE6}" type="presOf" srcId="{F59121B5-A34D-4766-BCE9-D4CED563E10A}" destId="{B8621C21-5B1D-4B26-8767-0C476D6E9048}" srcOrd="0" destOrd="0" presId="urn:microsoft.com/office/officeart/2005/8/layout/process1"/>
    <dgm:cxn modelId="{E87A0C1D-2998-4FBB-9C1E-3914CC4BC9CA}" type="presOf" srcId="{A9BCDFF4-098E-4E5E-BE7F-DE7BDA0B6C2A}" destId="{F8DB11DE-5FF3-4990-9579-5A2EF58A8EFF}" srcOrd="0" destOrd="0" presId="urn:microsoft.com/office/officeart/2005/8/layout/process1"/>
    <dgm:cxn modelId="{E9EBDB80-850D-40ED-B85A-42A6F19748A2}" type="presOf" srcId="{63605B0D-990B-4EF6-BB63-7D82626A2763}" destId="{01B7406F-A247-45D7-956C-5B8445FF6D16}" srcOrd="0" destOrd="0" presId="urn:microsoft.com/office/officeart/2005/8/layout/process1"/>
    <dgm:cxn modelId="{F11F9665-08B6-40C5-A039-473E0B989178}" type="presOf" srcId="{C9257B1D-ADEF-41E6-AF13-F2311212FDD3}" destId="{AF4A1E38-58B5-4D41-9C76-D977A356898A}" srcOrd="0" destOrd="0" presId="urn:microsoft.com/office/officeart/2005/8/layout/process1"/>
    <dgm:cxn modelId="{54D638FB-0956-4305-A05C-86F3FEABEAAA}" type="presOf" srcId="{09EA9EEE-B850-428E-BA5D-ACD05F96FCC6}" destId="{DA96B64A-BE76-4792-9217-AC927E289DA8}" srcOrd="0" destOrd="0" presId="urn:microsoft.com/office/officeart/2005/8/layout/process1"/>
    <dgm:cxn modelId="{3539E270-F50A-4F1F-825E-C0EE78393B9F}" type="presOf" srcId="{85FC28C1-716F-4998-A868-19B02089B312}" destId="{8EDECE75-98B9-42AD-9F5D-623E2C9FBF94}" srcOrd="0" destOrd="0" presId="urn:microsoft.com/office/officeart/2005/8/layout/process1"/>
    <dgm:cxn modelId="{9A0A016E-AC47-4621-8D5F-762D3BA4E5C1}" type="presOf" srcId="{63605B0D-990B-4EF6-BB63-7D82626A2763}" destId="{B2A854B1-7262-445A-BD93-E3E228C44F97}" srcOrd="1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BFBB3D42-1AC1-4010-BEC0-373634A3BC5C}" type="presParOf" srcId="{8EDECE75-98B9-42AD-9F5D-623E2C9FBF94}" destId="{AF4A1E38-58B5-4D41-9C76-D977A356898A}" srcOrd="0" destOrd="0" presId="urn:microsoft.com/office/officeart/2005/8/layout/process1"/>
    <dgm:cxn modelId="{B2CC4CF5-E51D-40B4-A9C8-FA63BD3793DE}" type="presParOf" srcId="{8EDECE75-98B9-42AD-9F5D-623E2C9FBF94}" destId="{01B7406F-A247-45D7-956C-5B8445FF6D16}" srcOrd="1" destOrd="0" presId="urn:microsoft.com/office/officeart/2005/8/layout/process1"/>
    <dgm:cxn modelId="{45A1FB48-5D1E-47FD-8630-E734D0471C59}" type="presParOf" srcId="{01B7406F-A247-45D7-956C-5B8445FF6D16}" destId="{B2A854B1-7262-445A-BD93-E3E228C44F97}" srcOrd="0" destOrd="0" presId="urn:microsoft.com/office/officeart/2005/8/layout/process1"/>
    <dgm:cxn modelId="{A2ECEFA7-FE6A-437D-ADF6-60EAA530707B}" type="presParOf" srcId="{8EDECE75-98B9-42AD-9F5D-623E2C9FBF94}" destId="{F8DB11DE-5FF3-4990-9579-5A2EF58A8EFF}" srcOrd="2" destOrd="0" presId="urn:microsoft.com/office/officeart/2005/8/layout/process1"/>
    <dgm:cxn modelId="{D2729763-CD66-47DC-834A-90B8C8492053}" type="presParOf" srcId="{8EDECE75-98B9-42AD-9F5D-623E2C9FBF94}" destId="{DA96B64A-BE76-4792-9217-AC927E289DA8}" srcOrd="3" destOrd="0" presId="urn:microsoft.com/office/officeart/2005/8/layout/process1"/>
    <dgm:cxn modelId="{58A7C713-69EA-48CC-8CF2-2E0C9F180077}" type="presParOf" srcId="{DA96B64A-BE76-4792-9217-AC927E289DA8}" destId="{C9971881-CA27-4A3F-87CB-6294D92DFDF5}" srcOrd="0" destOrd="0" presId="urn:microsoft.com/office/officeart/2005/8/layout/process1"/>
    <dgm:cxn modelId="{193DF0C4-1487-4DA4-B267-E63BB6FC4CFD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 phldr="1"/>
      <dgm:spPr/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/>
            <a:t>К этому виду работ относятся творческое проектирование, конструирование </a:t>
          </a:r>
          <a:br>
            <a:rPr lang="ru-RU" sz="1200" dirty="0" smtClean="0"/>
          </a:br>
          <a:r>
            <a:rPr lang="ru-RU" sz="1200" dirty="0" smtClean="0"/>
            <a:t>с использованием специальных компьютерных программ. </a:t>
          </a:r>
          <a:endParaRPr lang="ru-RU" sz="1200" dirty="0"/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/>
            <a:t>Например, </a:t>
          </a:r>
          <a:r>
            <a:rPr lang="ru-RU" sz="1200" dirty="0" smtClean="0"/>
            <a:t>учащиеся </a:t>
          </a:r>
          <a:r>
            <a:rPr lang="ru-RU" sz="1200" dirty="0" smtClean="0"/>
            <a:t>при работе с графическим </a:t>
          </a:r>
          <a:r>
            <a:rPr lang="ru-RU" sz="1200" dirty="0" smtClean="0"/>
            <a:t>редактором могут </a:t>
          </a:r>
          <a:r>
            <a:rPr lang="ru-RU" sz="1200" dirty="0" smtClean="0"/>
            <a:t>создавать эмблемы для своей команды, обрабатывать фотографии, добавляя к ним новые эффекты и т.д.  Создание сайта – это тоже конструкция, в которой весь материал логически связан с помощью гиперссылок. .</a:t>
          </a:r>
          <a:endParaRPr lang="ru-RU" sz="1200" dirty="0"/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/>
            <a:t>Конструктивно-технические работы</a:t>
          </a:r>
          <a:endParaRPr lang="ru-RU" sz="1400" b="1" dirty="0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74314" custLinFactNeighborY="1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106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86FB66-3F03-4B0F-AB61-39F0A7097F3C}" type="presOf" srcId="{C9257B1D-ADEF-41E6-AF13-F2311212FDD3}" destId="{AF4A1E38-58B5-4D41-9C76-D977A356898A}" srcOrd="0" destOrd="0" presId="urn:microsoft.com/office/officeart/2005/8/layout/process1"/>
    <dgm:cxn modelId="{5B7DD497-0430-490E-9934-550F051F6246}" type="presOf" srcId="{09EA9EEE-B850-428E-BA5D-ACD05F96FCC6}" destId="{DA96B64A-BE76-4792-9217-AC927E289DA8}" srcOrd="0" destOrd="0" presId="urn:microsoft.com/office/officeart/2005/8/layout/process1"/>
    <dgm:cxn modelId="{7ACC7994-E038-4FCF-8364-2A5384B1C03D}" type="presOf" srcId="{F59121B5-A34D-4766-BCE9-D4CED563E10A}" destId="{B8621C21-5B1D-4B26-8767-0C476D6E9048}" srcOrd="0" destOrd="0" presId="urn:microsoft.com/office/officeart/2005/8/layout/process1"/>
    <dgm:cxn modelId="{178696C7-52DF-4563-8588-A3BA6277402A}" type="presOf" srcId="{A9BCDFF4-098E-4E5E-BE7F-DE7BDA0B6C2A}" destId="{F8DB11DE-5FF3-4990-9579-5A2EF58A8EFF}" srcOrd="0" destOrd="0" presId="urn:microsoft.com/office/officeart/2005/8/layout/process1"/>
    <dgm:cxn modelId="{5BAF49D6-1BDD-4620-8B71-E25086C319F7}" type="presOf" srcId="{63605B0D-990B-4EF6-BB63-7D82626A2763}" destId="{01B7406F-A247-45D7-956C-5B8445FF6D16}" srcOrd="0" destOrd="0" presId="urn:microsoft.com/office/officeart/2005/8/layout/process1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C7A1B3BB-6C4C-4CA4-993C-1539F599087B}" type="presOf" srcId="{63605B0D-990B-4EF6-BB63-7D82626A2763}" destId="{B2A854B1-7262-445A-BD93-E3E228C44F97}" srcOrd="1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E851C369-5A73-4AC1-A95E-D50BCB794F05}" type="presOf" srcId="{85FC28C1-716F-4998-A868-19B02089B312}" destId="{8EDECE75-98B9-42AD-9F5D-623E2C9FBF94}" srcOrd="0" destOrd="0" presId="urn:microsoft.com/office/officeart/2005/8/layout/process1"/>
    <dgm:cxn modelId="{98391941-274D-4360-B335-4DAC072FA7E9}" type="presOf" srcId="{09EA9EEE-B850-428E-BA5D-ACD05F96FCC6}" destId="{C9971881-CA27-4A3F-87CB-6294D92DFDF5}" srcOrd="1" destOrd="0" presId="urn:microsoft.com/office/officeart/2005/8/layout/process1"/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57630AB8-2C9C-4325-828F-70827F5624CB}" type="presParOf" srcId="{8EDECE75-98B9-42AD-9F5D-623E2C9FBF94}" destId="{AF4A1E38-58B5-4D41-9C76-D977A356898A}" srcOrd="0" destOrd="0" presId="urn:microsoft.com/office/officeart/2005/8/layout/process1"/>
    <dgm:cxn modelId="{3EA54AD4-A1AD-4F61-A3EF-D0B3C8FF82C9}" type="presParOf" srcId="{8EDECE75-98B9-42AD-9F5D-623E2C9FBF94}" destId="{01B7406F-A247-45D7-956C-5B8445FF6D16}" srcOrd="1" destOrd="0" presId="urn:microsoft.com/office/officeart/2005/8/layout/process1"/>
    <dgm:cxn modelId="{B69A2869-3B1E-4F15-B376-3D8C46077AE5}" type="presParOf" srcId="{01B7406F-A247-45D7-956C-5B8445FF6D16}" destId="{B2A854B1-7262-445A-BD93-E3E228C44F97}" srcOrd="0" destOrd="0" presId="urn:microsoft.com/office/officeart/2005/8/layout/process1"/>
    <dgm:cxn modelId="{78E48332-526F-4127-ACF8-4CFC7D14C0BB}" type="presParOf" srcId="{8EDECE75-98B9-42AD-9F5D-623E2C9FBF94}" destId="{F8DB11DE-5FF3-4990-9579-5A2EF58A8EFF}" srcOrd="2" destOrd="0" presId="urn:microsoft.com/office/officeart/2005/8/layout/process1"/>
    <dgm:cxn modelId="{8AB2E894-B4F7-43D7-A40C-5E173855D074}" type="presParOf" srcId="{8EDECE75-98B9-42AD-9F5D-623E2C9FBF94}" destId="{DA96B64A-BE76-4792-9217-AC927E289DA8}" srcOrd="3" destOrd="0" presId="urn:microsoft.com/office/officeart/2005/8/layout/process1"/>
    <dgm:cxn modelId="{F60289F5-7537-4649-84B7-0780BA3B6CB1}" type="presParOf" srcId="{DA96B64A-BE76-4792-9217-AC927E289DA8}" destId="{C9971881-CA27-4A3F-87CB-6294D92DFDF5}" srcOrd="0" destOrd="0" presId="urn:microsoft.com/office/officeart/2005/8/layout/process1"/>
    <dgm:cxn modelId="{33AA2E3C-DE64-4E62-81C8-A8345212EDC4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2" csCatId="colorful" phldr="1"/>
      <dgm:spPr/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/>
            <a:t>К ним относятся изготовление наглядных пособий (графиков, диаграмм, схем, макетов приборов, подготовка статей для школьных газет, журналов и т.п.)</a:t>
          </a:r>
          <a:endParaRPr lang="ru-RU" sz="1200" dirty="0"/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/>
            <a:t>В процессе такой работы знания, умения и навыки формируются в органическом единстве с жизненной практикой и индивидуальным опытом школьника. </a:t>
          </a:r>
          <a:endParaRPr lang="ru-RU" sz="1200" dirty="0"/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/>
            <a:t>Учебно-практические работы</a:t>
          </a:r>
          <a:endParaRPr lang="ru-RU" sz="1400" b="1" dirty="0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87615" custLinFactNeighborY="1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110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E1AB61-B425-431E-B34A-E412F5FBFFB9}" type="presOf" srcId="{F59121B5-A34D-4766-BCE9-D4CED563E10A}" destId="{B8621C21-5B1D-4B26-8767-0C476D6E9048}" srcOrd="0" destOrd="0" presId="urn:microsoft.com/office/officeart/2005/8/layout/process1"/>
    <dgm:cxn modelId="{583167AA-7F8D-4083-A01C-435A6762F93E}" type="presOf" srcId="{85FC28C1-716F-4998-A868-19B02089B312}" destId="{8EDECE75-98B9-42AD-9F5D-623E2C9FBF94}" srcOrd="0" destOrd="0" presId="urn:microsoft.com/office/officeart/2005/8/layout/process1"/>
    <dgm:cxn modelId="{01793919-5F9C-4526-8951-602F0BD7A7FE}" type="presOf" srcId="{C9257B1D-ADEF-41E6-AF13-F2311212FDD3}" destId="{AF4A1E38-58B5-4D41-9C76-D977A356898A}" srcOrd="0" destOrd="0" presId="urn:microsoft.com/office/officeart/2005/8/layout/process1"/>
    <dgm:cxn modelId="{AC91DE8B-4150-459A-984C-9EE3C51BA290}" type="presOf" srcId="{A9BCDFF4-098E-4E5E-BE7F-DE7BDA0B6C2A}" destId="{F8DB11DE-5FF3-4990-9579-5A2EF58A8EFF}" srcOrd="0" destOrd="0" presId="urn:microsoft.com/office/officeart/2005/8/layout/process1"/>
    <dgm:cxn modelId="{FA81771F-1BA9-4CD7-9241-7C3D6CB15523}" type="presOf" srcId="{09EA9EEE-B850-428E-BA5D-ACD05F96FCC6}" destId="{DA96B64A-BE76-4792-9217-AC927E289DA8}" srcOrd="0" destOrd="0" presId="urn:microsoft.com/office/officeart/2005/8/layout/process1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A56F00E8-1DE3-4C7C-BF0F-26F92A9D2EC3}" type="presOf" srcId="{63605B0D-990B-4EF6-BB63-7D82626A2763}" destId="{01B7406F-A247-45D7-956C-5B8445FF6D16}" srcOrd="0" destOrd="0" presId="urn:microsoft.com/office/officeart/2005/8/layout/process1"/>
    <dgm:cxn modelId="{B012E9AA-ED91-46C2-A9C1-F98500D91D8F}" type="presOf" srcId="{09EA9EEE-B850-428E-BA5D-ACD05F96FCC6}" destId="{C9971881-CA27-4A3F-87CB-6294D92DFDF5}" srcOrd="1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DE734631-C70A-457C-A373-EAEAA085AA61}" type="presOf" srcId="{63605B0D-990B-4EF6-BB63-7D82626A2763}" destId="{B2A854B1-7262-445A-BD93-E3E228C44F97}" srcOrd="1" destOrd="0" presId="urn:microsoft.com/office/officeart/2005/8/layout/process1"/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8C015650-622D-4013-8578-263C494ACE23}" type="presParOf" srcId="{8EDECE75-98B9-42AD-9F5D-623E2C9FBF94}" destId="{AF4A1E38-58B5-4D41-9C76-D977A356898A}" srcOrd="0" destOrd="0" presId="urn:microsoft.com/office/officeart/2005/8/layout/process1"/>
    <dgm:cxn modelId="{56B6B535-F762-4898-91D0-6B514FCF2564}" type="presParOf" srcId="{8EDECE75-98B9-42AD-9F5D-623E2C9FBF94}" destId="{01B7406F-A247-45D7-956C-5B8445FF6D16}" srcOrd="1" destOrd="0" presId="urn:microsoft.com/office/officeart/2005/8/layout/process1"/>
    <dgm:cxn modelId="{CF97EB14-4C62-4848-9A64-6CB43E04DFBE}" type="presParOf" srcId="{01B7406F-A247-45D7-956C-5B8445FF6D16}" destId="{B2A854B1-7262-445A-BD93-E3E228C44F97}" srcOrd="0" destOrd="0" presId="urn:microsoft.com/office/officeart/2005/8/layout/process1"/>
    <dgm:cxn modelId="{A28B8F0C-6FF5-4DA0-A0B2-F15C57FE5AEE}" type="presParOf" srcId="{8EDECE75-98B9-42AD-9F5D-623E2C9FBF94}" destId="{F8DB11DE-5FF3-4990-9579-5A2EF58A8EFF}" srcOrd="2" destOrd="0" presId="urn:microsoft.com/office/officeart/2005/8/layout/process1"/>
    <dgm:cxn modelId="{D2E9B4A6-C6E5-47EE-AFF7-3F62D25FF0F8}" type="presParOf" srcId="{8EDECE75-98B9-42AD-9F5D-623E2C9FBF94}" destId="{DA96B64A-BE76-4792-9217-AC927E289DA8}" srcOrd="3" destOrd="0" presId="urn:microsoft.com/office/officeart/2005/8/layout/process1"/>
    <dgm:cxn modelId="{6148391C-C138-4A39-ABE6-67105B281A9B}" type="presParOf" srcId="{DA96B64A-BE76-4792-9217-AC927E289DA8}" destId="{C9971881-CA27-4A3F-87CB-6294D92DFDF5}" srcOrd="0" destOrd="0" presId="urn:microsoft.com/office/officeart/2005/8/layout/process1"/>
    <dgm:cxn modelId="{C2F59515-25D9-4B75-9C74-545BF55CB942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2" csCatId="colorful" phldr="1"/>
      <dgm:spPr/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/>
            <a:t>Это учебная деятельность школьников, выходящая за рамки школьной жизни. </a:t>
          </a:r>
          <a:endParaRPr lang="ru-RU" sz="1200" dirty="0"/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/>
            <a:t>Например, подбор материала для социального проекта «Здоровый образ жизни», анкетирование школьников по вопросам, занимающих подростков: питание школьников, музыкальные приоритеты.</a:t>
          </a:r>
          <a:endParaRPr lang="ru-RU" sz="1200" dirty="0"/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/>
            <a:t>Общественно-практические самостоятельные работы</a:t>
          </a:r>
          <a:endParaRPr lang="ru-RU" sz="1400" b="1" dirty="0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75428" custLinFactNeighborY="1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110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4C10C62B-B7DE-4693-9699-324A3977FB86}" type="presOf" srcId="{09EA9EEE-B850-428E-BA5D-ACD05F96FCC6}" destId="{C9971881-CA27-4A3F-87CB-6294D92DFDF5}" srcOrd="1" destOrd="0" presId="urn:microsoft.com/office/officeart/2005/8/layout/process1"/>
    <dgm:cxn modelId="{4EB71D56-089F-4477-9BA0-91C3055FDF27}" type="presOf" srcId="{09EA9EEE-B850-428E-BA5D-ACD05F96FCC6}" destId="{DA96B64A-BE76-4792-9217-AC927E289DA8}" srcOrd="0" destOrd="0" presId="urn:microsoft.com/office/officeart/2005/8/layout/process1"/>
    <dgm:cxn modelId="{B71C1371-8CE8-435D-866A-4BF0B6518C1D}" type="presOf" srcId="{A9BCDFF4-098E-4E5E-BE7F-DE7BDA0B6C2A}" destId="{F8DB11DE-5FF3-4990-9579-5A2EF58A8EFF}" srcOrd="0" destOrd="0" presId="urn:microsoft.com/office/officeart/2005/8/layout/process1"/>
    <dgm:cxn modelId="{767E4320-461B-4B1A-80C0-8A80450320DC}" type="presOf" srcId="{63605B0D-990B-4EF6-BB63-7D82626A2763}" destId="{01B7406F-A247-45D7-956C-5B8445FF6D16}" srcOrd="0" destOrd="0" presId="urn:microsoft.com/office/officeart/2005/8/layout/process1"/>
    <dgm:cxn modelId="{D5DCED48-754F-4C7A-BB04-01B74315FA21}" type="presOf" srcId="{F59121B5-A34D-4766-BCE9-D4CED563E10A}" destId="{B8621C21-5B1D-4B26-8767-0C476D6E9048}" srcOrd="0" destOrd="0" presId="urn:microsoft.com/office/officeart/2005/8/layout/process1"/>
    <dgm:cxn modelId="{CEF15DCC-BA1E-4EB0-A6C3-43359062CC5D}" type="presOf" srcId="{85FC28C1-716F-4998-A868-19B02089B312}" destId="{8EDECE75-98B9-42AD-9F5D-623E2C9FBF94}" srcOrd="0" destOrd="0" presId="urn:microsoft.com/office/officeart/2005/8/layout/process1"/>
    <dgm:cxn modelId="{C3255848-9668-4ABE-BB8E-E60BE6409D5D}" type="presOf" srcId="{63605B0D-990B-4EF6-BB63-7D82626A2763}" destId="{B2A854B1-7262-445A-BD93-E3E228C44F97}" srcOrd="1" destOrd="0" presId="urn:microsoft.com/office/officeart/2005/8/layout/process1"/>
    <dgm:cxn modelId="{097ED979-AA24-4A40-A4D1-B550B953F81F}" type="presOf" srcId="{C9257B1D-ADEF-41E6-AF13-F2311212FDD3}" destId="{AF4A1E38-58B5-4D41-9C76-D977A356898A}" srcOrd="0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FF4C5E5B-FEE6-42AC-9AD5-6732DDB8F227}" type="presParOf" srcId="{8EDECE75-98B9-42AD-9F5D-623E2C9FBF94}" destId="{AF4A1E38-58B5-4D41-9C76-D977A356898A}" srcOrd="0" destOrd="0" presId="urn:microsoft.com/office/officeart/2005/8/layout/process1"/>
    <dgm:cxn modelId="{D536C2F8-7783-4815-8928-B14423CBFE1B}" type="presParOf" srcId="{8EDECE75-98B9-42AD-9F5D-623E2C9FBF94}" destId="{01B7406F-A247-45D7-956C-5B8445FF6D16}" srcOrd="1" destOrd="0" presId="urn:microsoft.com/office/officeart/2005/8/layout/process1"/>
    <dgm:cxn modelId="{946D7C39-6219-4113-9106-4DB0FECE637A}" type="presParOf" srcId="{01B7406F-A247-45D7-956C-5B8445FF6D16}" destId="{B2A854B1-7262-445A-BD93-E3E228C44F97}" srcOrd="0" destOrd="0" presId="urn:microsoft.com/office/officeart/2005/8/layout/process1"/>
    <dgm:cxn modelId="{F60E91E3-EF48-4CA9-8E12-264D79438BB0}" type="presParOf" srcId="{8EDECE75-98B9-42AD-9F5D-623E2C9FBF94}" destId="{F8DB11DE-5FF3-4990-9579-5A2EF58A8EFF}" srcOrd="2" destOrd="0" presId="urn:microsoft.com/office/officeart/2005/8/layout/process1"/>
    <dgm:cxn modelId="{4B5203ED-1364-4602-BD2E-415402619ACE}" type="presParOf" srcId="{8EDECE75-98B9-42AD-9F5D-623E2C9FBF94}" destId="{DA96B64A-BE76-4792-9217-AC927E289DA8}" srcOrd="3" destOrd="0" presId="urn:microsoft.com/office/officeart/2005/8/layout/process1"/>
    <dgm:cxn modelId="{9B61CE03-2CDF-4B0A-8942-DE4E8D4588B3}" type="presParOf" srcId="{DA96B64A-BE76-4792-9217-AC927E289DA8}" destId="{C9971881-CA27-4A3F-87CB-6294D92DFDF5}" srcOrd="0" destOrd="0" presId="urn:microsoft.com/office/officeart/2005/8/layout/process1"/>
    <dgm:cxn modelId="{03D2A5E9-5456-4FF3-812E-7544AB5CCC10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2">
                  <a:lumMod val="50000"/>
                </a:schemeClr>
              </a:solidFill>
            </a:rPr>
            <a:t>Тренировочные</a:t>
          </a:r>
          <a:r>
            <a:rPr lang="ru-RU" sz="1400" b="1" dirty="0" smtClean="0"/>
            <a:t> работы</a:t>
          </a:r>
          <a:endParaRPr lang="ru-RU" sz="1400" b="1" dirty="0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bg2">
                  <a:lumMod val="10000"/>
                </a:schemeClr>
              </a:solidFill>
            </a:rPr>
            <a:t>Этот вид предусматривает не только простое воспроизведение изучаемого материала, но и применение ранее усвоенных знаний в новых ситуациях. </a:t>
          </a:r>
          <a:endParaRPr lang="ru-RU" sz="1200" dirty="0">
            <a:solidFill>
              <a:schemeClr val="bg2">
                <a:lumMod val="10000"/>
              </a:schemeClr>
            </a:solidFill>
          </a:endParaRPr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accent4">
                  <a:lumMod val="50000"/>
                </a:schemeClr>
              </a:solidFill>
            </a:rPr>
            <a:t>Например, применение формул в  </a:t>
          </a:r>
          <a:r>
            <a:rPr lang="ru-RU" sz="1200" dirty="0" err="1" smtClean="0">
              <a:solidFill>
                <a:schemeClr val="accent4">
                  <a:lumMod val="50000"/>
                </a:schemeClr>
              </a:solidFill>
            </a:rPr>
            <a:t>Excel</a:t>
          </a:r>
          <a:r>
            <a:rPr lang="ru-RU" sz="1200" dirty="0" smtClean="0">
              <a:solidFill>
                <a:schemeClr val="accent4">
                  <a:lumMod val="50000"/>
                </a:schemeClr>
              </a:solidFill>
            </a:rPr>
            <a:t> при выполнении вычислений</a:t>
          </a:r>
          <a:endParaRPr lang="ru-RU" sz="1200" dirty="0">
            <a:solidFill>
              <a:schemeClr val="accent4">
                <a:lumMod val="50000"/>
              </a:schemeClr>
            </a:solidFill>
          </a:endParaRPr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2046" custScaleY="144283" custLinFactNeighborY="2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51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E71AEE-477E-4023-B69C-F2C00D49CE6B}" type="presOf" srcId="{A9BCDFF4-098E-4E5E-BE7F-DE7BDA0B6C2A}" destId="{F8DB11DE-5FF3-4990-9579-5A2EF58A8EFF}" srcOrd="0" destOrd="0" presId="urn:microsoft.com/office/officeart/2005/8/layout/process1"/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387782F0-38F2-470C-9A02-1E91DB28E301}" type="presOf" srcId="{09EA9EEE-B850-428E-BA5D-ACD05F96FCC6}" destId="{DA96B64A-BE76-4792-9217-AC927E289DA8}" srcOrd="0" destOrd="0" presId="urn:microsoft.com/office/officeart/2005/8/layout/process1"/>
    <dgm:cxn modelId="{3ABD9797-47AA-4FF3-92EC-7C4888F05690}" type="presOf" srcId="{63605B0D-990B-4EF6-BB63-7D82626A2763}" destId="{B2A854B1-7262-445A-BD93-E3E228C44F97}" srcOrd="1" destOrd="0" presId="urn:microsoft.com/office/officeart/2005/8/layout/process1"/>
    <dgm:cxn modelId="{5FB27C38-7C5D-49F1-9321-A3DE3CAACE5B}" type="presOf" srcId="{63605B0D-990B-4EF6-BB63-7D82626A2763}" destId="{01B7406F-A247-45D7-956C-5B8445FF6D16}" srcOrd="0" destOrd="0" presId="urn:microsoft.com/office/officeart/2005/8/layout/process1"/>
    <dgm:cxn modelId="{575520E6-BAE8-4ACC-B1CF-D76B5F1F3B77}" type="presOf" srcId="{F59121B5-A34D-4766-BCE9-D4CED563E10A}" destId="{B8621C21-5B1D-4B26-8767-0C476D6E9048}" srcOrd="0" destOrd="0" presId="urn:microsoft.com/office/officeart/2005/8/layout/process1"/>
    <dgm:cxn modelId="{D1989B1E-647E-40E2-96C3-918661D42791}" type="presOf" srcId="{C9257B1D-ADEF-41E6-AF13-F2311212FDD3}" destId="{AF4A1E38-58B5-4D41-9C76-D977A356898A}" srcOrd="0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46EE61B5-F985-42B4-B2CF-0D616A1CBB6B}" type="presOf" srcId="{09EA9EEE-B850-428E-BA5D-ACD05F96FCC6}" destId="{C9971881-CA27-4A3F-87CB-6294D92DFDF5}" srcOrd="1" destOrd="0" presId="urn:microsoft.com/office/officeart/2005/8/layout/process1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DE450E14-AA13-4B73-AEB9-1566065BDB5C}" type="presOf" srcId="{85FC28C1-716F-4998-A868-19B02089B312}" destId="{8EDECE75-98B9-42AD-9F5D-623E2C9FBF94}" srcOrd="0" destOrd="0" presId="urn:microsoft.com/office/officeart/2005/8/layout/process1"/>
    <dgm:cxn modelId="{D04218F6-B4B7-4734-BD3A-76CD91CEF93A}" type="presParOf" srcId="{8EDECE75-98B9-42AD-9F5D-623E2C9FBF94}" destId="{AF4A1E38-58B5-4D41-9C76-D977A356898A}" srcOrd="0" destOrd="0" presId="urn:microsoft.com/office/officeart/2005/8/layout/process1"/>
    <dgm:cxn modelId="{F4D0B09E-0A60-4554-A58C-56459A8C5ED4}" type="presParOf" srcId="{8EDECE75-98B9-42AD-9F5D-623E2C9FBF94}" destId="{01B7406F-A247-45D7-956C-5B8445FF6D16}" srcOrd="1" destOrd="0" presId="urn:microsoft.com/office/officeart/2005/8/layout/process1"/>
    <dgm:cxn modelId="{A2DB7B6C-48F0-4755-8106-9E39C91124B8}" type="presParOf" srcId="{01B7406F-A247-45D7-956C-5B8445FF6D16}" destId="{B2A854B1-7262-445A-BD93-E3E228C44F97}" srcOrd="0" destOrd="0" presId="urn:microsoft.com/office/officeart/2005/8/layout/process1"/>
    <dgm:cxn modelId="{C9CE30AE-4F62-4139-9180-5FBDEEDFECCD}" type="presParOf" srcId="{8EDECE75-98B9-42AD-9F5D-623E2C9FBF94}" destId="{F8DB11DE-5FF3-4990-9579-5A2EF58A8EFF}" srcOrd="2" destOrd="0" presId="urn:microsoft.com/office/officeart/2005/8/layout/process1"/>
    <dgm:cxn modelId="{8CDB8BDF-90E0-4AC3-A5C7-A6092D386AF9}" type="presParOf" srcId="{8EDECE75-98B9-42AD-9F5D-623E2C9FBF94}" destId="{DA96B64A-BE76-4792-9217-AC927E289DA8}" srcOrd="3" destOrd="0" presId="urn:microsoft.com/office/officeart/2005/8/layout/process1"/>
    <dgm:cxn modelId="{7489A7D1-7514-4DDF-A7F7-BA272ADE3384}" type="presParOf" srcId="{DA96B64A-BE76-4792-9217-AC927E289DA8}" destId="{C9971881-CA27-4A3F-87CB-6294D92DFDF5}" srcOrd="0" destOrd="0" presId="urn:microsoft.com/office/officeart/2005/8/layout/process1"/>
    <dgm:cxn modelId="{43E77EAD-5E4A-41D7-950F-7FE440CB2A50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2">
                  <a:lumMod val="50000"/>
                </a:schemeClr>
              </a:solidFill>
            </a:rPr>
            <a:t>Обзорные работы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bg2">
                  <a:lumMod val="10000"/>
                </a:schemeClr>
              </a:solidFill>
            </a:rPr>
            <a:t>Это задания на упорядочение и систематизацию изучаемых сведений. Их применение целесообразно на заключительном этапе закрепления материала. </a:t>
          </a:r>
          <a:endParaRPr lang="ru-RU" sz="1200" dirty="0">
            <a:solidFill>
              <a:schemeClr val="bg2">
                <a:lumMod val="10000"/>
              </a:schemeClr>
            </a:solidFill>
          </a:endParaRPr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accent4">
                  <a:lumMod val="50000"/>
                </a:schemeClr>
              </a:solidFill>
            </a:rPr>
            <a:t>Учащимся можно дать задание на составление презентации-справочника по  пройденной теме. </a:t>
          </a:r>
          <a:endParaRPr lang="ru-RU" sz="1200" dirty="0">
            <a:solidFill>
              <a:schemeClr val="accent4">
                <a:lumMod val="50000"/>
              </a:schemeClr>
            </a:solidFill>
          </a:endParaRPr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111741" custLinFactNeighborY="1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77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84F09EF8-908E-4207-8F14-78B4404C0D01}" type="presOf" srcId="{F59121B5-A34D-4766-BCE9-D4CED563E10A}" destId="{B8621C21-5B1D-4B26-8767-0C476D6E9048}" srcOrd="0" destOrd="0" presId="urn:microsoft.com/office/officeart/2005/8/layout/process1"/>
    <dgm:cxn modelId="{872B0A7A-D240-4569-9151-CEA8B32F7078}" type="presOf" srcId="{A9BCDFF4-098E-4E5E-BE7F-DE7BDA0B6C2A}" destId="{F8DB11DE-5FF3-4990-9579-5A2EF58A8EFF}" srcOrd="0" destOrd="0" presId="urn:microsoft.com/office/officeart/2005/8/layout/process1"/>
    <dgm:cxn modelId="{832E9106-42E3-4887-A1D4-AA5DA589C7EE}" type="presOf" srcId="{63605B0D-990B-4EF6-BB63-7D82626A2763}" destId="{B2A854B1-7262-445A-BD93-E3E228C44F97}" srcOrd="1" destOrd="0" presId="urn:microsoft.com/office/officeart/2005/8/layout/process1"/>
    <dgm:cxn modelId="{AED7735F-A501-4542-848B-E45ABC887F29}" type="presOf" srcId="{85FC28C1-716F-4998-A868-19B02089B312}" destId="{8EDECE75-98B9-42AD-9F5D-623E2C9FBF94}" srcOrd="0" destOrd="0" presId="urn:microsoft.com/office/officeart/2005/8/layout/process1"/>
    <dgm:cxn modelId="{64C9BAB2-2D62-40BB-A06A-A4DB47FD6D99}" type="presOf" srcId="{09EA9EEE-B850-428E-BA5D-ACD05F96FCC6}" destId="{DA96B64A-BE76-4792-9217-AC927E289DA8}" srcOrd="0" destOrd="0" presId="urn:microsoft.com/office/officeart/2005/8/layout/process1"/>
    <dgm:cxn modelId="{3014773B-2728-4729-8268-B7E56B593FFF}" type="presOf" srcId="{09EA9EEE-B850-428E-BA5D-ACD05F96FCC6}" destId="{C9971881-CA27-4A3F-87CB-6294D92DFDF5}" srcOrd="1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E98B8137-9E4C-4D36-9758-C867FE515850}" type="presOf" srcId="{C9257B1D-ADEF-41E6-AF13-F2311212FDD3}" destId="{AF4A1E38-58B5-4D41-9C76-D977A356898A}" srcOrd="0" destOrd="0" presId="urn:microsoft.com/office/officeart/2005/8/layout/process1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9FF6C070-5AA5-45E0-86D2-E726C77FDD5A}" type="presOf" srcId="{63605B0D-990B-4EF6-BB63-7D82626A2763}" destId="{01B7406F-A247-45D7-956C-5B8445FF6D16}" srcOrd="0" destOrd="0" presId="urn:microsoft.com/office/officeart/2005/8/layout/process1"/>
    <dgm:cxn modelId="{ACE9B9E0-9E42-4FFA-8280-C8C671821897}" type="presParOf" srcId="{8EDECE75-98B9-42AD-9F5D-623E2C9FBF94}" destId="{AF4A1E38-58B5-4D41-9C76-D977A356898A}" srcOrd="0" destOrd="0" presId="urn:microsoft.com/office/officeart/2005/8/layout/process1"/>
    <dgm:cxn modelId="{D391407D-0F29-4E20-A8FA-A2D854DA1788}" type="presParOf" srcId="{8EDECE75-98B9-42AD-9F5D-623E2C9FBF94}" destId="{01B7406F-A247-45D7-956C-5B8445FF6D16}" srcOrd="1" destOrd="0" presId="urn:microsoft.com/office/officeart/2005/8/layout/process1"/>
    <dgm:cxn modelId="{8461CCA9-9853-4DD5-976D-9B27CFF3702B}" type="presParOf" srcId="{01B7406F-A247-45D7-956C-5B8445FF6D16}" destId="{B2A854B1-7262-445A-BD93-E3E228C44F97}" srcOrd="0" destOrd="0" presId="urn:microsoft.com/office/officeart/2005/8/layout/process1"/>
    <dgm:cxn modelId="{888B9D68-7DF7-4AFB-8312-43A26EF211A0}" type="presParOf" srcId="{8EDECE75-98B9-42AD-9F5D-623E2C9FBF94}" destId="{F8DB11DE-5FF3-4990-9579-5A2EF58A8EFF}" srcOrd="2" destOrd="0" presId="urn:microsoft.com/office/officeart/2005/8/layout/process1"/>
    <dgm:cxn modelId="{3BC6BAAA-D7EE-4D55-A3B7-FFF672D93F98}" type="presParOf" srcId="{8EDECE75-98B9-42AD-9F5D-623E2C9FBF94}" destId="{DA96B64A-BE76-4792-9217-AC927E289DA8}" srcOrd="3" destOrd="0" presId="urn:microsoft.com/office/officeart/2005/8/layout/process1"/>
    <dgm:cxn modelId="{BFC60827-7B40-46E4-A836-97851868176F}" type="presParOf" srcId="{DA96B64A-BE76-4792-9217-AC927E289DA8}" destId="{C9971881-CA27-4A3F-87CB-6294D92DFDF5}" srcOrd="0" destOrd="0" presId="urn:microsoft.com/office/officeart/2005/8/layout/process1"/>
    <dgm:cxn modelId="{7EDB32A4-BEE4-4687-9B5F-EF82E77C16C4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2">
                  <a:lumMod val="50000"/>
                </a:schemeClr>
              </a:solidFill>
            </a:rPr>
            <a:t>Проверочные работы</a:t>
          </a:r>
          <a:endParaRPr lang="ru-RU" sz="1400" b="1" dirty="0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bg2">
                  <a:lumMod val="10000"/>
                </a:schemeClr>
              </a:solidFill>
            </a:rPr>
            <a:t>Их цель – всесторонняя проверка качества усвоения знаний. При выполнении этих заданий у учащихся формируются навыки самоконтроля. </a:t>
          </a:r>
          <a:endParaRPr lang="ru-RU" sz="1200" dirty="0">
            <a:solidFill>
              <a:schemeClr val="bg2">
                <a:lumMod val="10000"/>
              </a:schemeClr>
            </a:solidFill>
          </a:endParaRPr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accent4">
                  <a:lumMod val="50000"/>
                </a:schemeClr>
              </a:solidFill>
            </a:rPr>
            <a:t>Например, задание – создать БД «Ученики», содержащую следующие поля: Фамилия, Имя, класс, дата рождения, адрес. </a:t>
          </a:r>
          <a:endParaRPr lang="ru-RU" sz="1200" dirty="0">
            <a:solidFill>
              <a:schemeClr val="accent4">
                <a:lumMod val="50000"/>
              </a:schemeClr>
            </a:solidFill>
          </a:endParaRPr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107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77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22084C-88CD-4A76-B421-5EF996E34301}" type="presOf" srcId="{63605B0D-990B-4EF6-BB63-7D82626A2763}" destId="{01B7406F-A247-45D7-956C-5B8445FF6D16}" srcOrd="0" destOrd="0" presId="urn:microsoft.com/office/officeart/2005/8/layout/process1"/>
    <dgm:cxn modelId="{B4D6AE4A-2800-4810-A2AA-290352C945DD}" type="presOf" srcId="{F59121B5-A34D-4766-BCE9-D4CED563E10A}" destId="{B8621C21-5B1D-4B26-8767-0C476D6E9048}" srcOrd="0" destOrd="0" presId="urn:microsoft.com/office/officeart/2005/8/layout/process1"/>
    <dgm:cxn modelId="{47EB9118-F5B3-4E22-A9D0-2DED8D36B8CC}" type="presOf" srcId="{A9BCDFF4-098E-4E5E-BE7F-DE7BDA0B6C2A}" destId="{F8DB11DE-5FF3-4990-9579-5A2EF58A8EFF}" srcOrd="0" destOrd="0" presId="urn:microsoft.com/office/officeart/2005/8/layout/process1"/>
    <dgm:cxn modelId="{EC72C8E4-D783-47BF-917D-526C17BCE73C}" type="presOf" srcId="{63605B0D-990B-4EF6-BB63-7D82626A2763}" destId="{B2A854B1-7262-445A-BD93-E3E228C44F97}" srcOrd="1" destOrd="0" presId="urn:microsoft.com/office/officeart/2005/8/layout/process1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A8B90CEC-CDCE-4FF9-8614-30C6773A36FB}" type="presOf" srcId="{C9257B1D-ADEF-41E6-AF13-F2311212FDD3}" destId="{AF4A1E38-58B5-4D41-9C76-D977A356898A}" srcOrd="0" destOrd="0" presId="urn:microsoft.com/office/officeart/2005/8/layout/process1"/>
    <dgm:cxn modelId="{AF83AF23-DA78-49B6-A901-1E9437082BC2}" type="presOf" srcId="{85FC28C1-716F-4998-A868-19B02089B312}" destId="{8EDECE75-98B9-42AD-9F5D-623E2C9FBF94}" srcOrd="0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980D13AF-240A-4F89-9729-BDCB143624CF}" type="presOf" srcId="{09EA9EEE-B850-428E-BA5D-ACD05F96FCC6}" destId="{C9971881-CA27-4A3F-87CB-6294D92DFDF5}" srcOrd="1" destOrd="0" presId="urn:microsoft.com/office/officeart/2005/8/layout/process1"/>
    <dgm:cxn modelId="{BFE68E62-CE32-48F8-BDA8-17FBEF941BAF}" type="presOf" srcId="{09EA9EEE-B850-428E-BA5D-ACD05F96FCC6}" destId="{DA96B64A-BE76-4792-9217-AC927E289DA8}" srcOrd="0" destOrd="0" presId="urn:microsoft.com/office/officeart/2005/8/layout/process1"/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B53729B7-3775-4C7C-8263-F2E7AB23C863}" type="presParOf" srcId="{8EDECE75-98B9-42AD-9F5D-623E2C9FBF94}" destId="{AF4A1E38-58B5-4D41-9C76-D977A356898A}" srcOrd="0" destOrd="0" presId="urn:microsoft.com/office/officeart/2005/8/layout/process1"/>
    <dgm:cxn modelId="{13528B6D-948A-4F2F-8AA8-73DD48EBA0BA}" type="presParOf" srcId="{8EDECE75-98B9-42AD-9F5D-623E2C9FBF94}" destId="{01B7406F-A247-45D7-956C-5B8445FF6D16}" srcOrd="1" destOrd="0" presId="urn:microsoft.com/office/officeart/2005/8/layout/process1"/>
    <dgm:cxn modelId="{1D850442-A418-412F-8101-FCC0C5241D3E}" type="presParOf" srcId="{01B7406F-A247-45D7-956C-5B8445FF6D16}" destId="{B2A854B1-7262-445A-BD93-E3E228C44F97}" srcOrd="0" destOrd="0" presId="urn:microsoft.com/office/officeart/2005/8/layout/process1"/>
    <dgm:cxn modelId="{8CADE289-BF6E-444A-8992-EE5643675FF1}" type="presParOf" srcId="{8EDECE75-98B9-42AD-9F5D-623E2C9FBF94}" destId="{F8DB11DE-5FF3-4990-9579-5A2EF58A8EFF}" srcOrd="2" destOrd="0" presId="urn:microsoft.com/office/officeart/2005/8/layout/process1"/>
    <dgm:cxn modelId="{84370905-3546-4435-BD3C-D3DEB72F647D}" type="presParOf" srcId="{8EDECE75-98B9-42AD-9F5D-623E2C9FBF94}" destId="{DA96B64A-BE76-4792-9217-AC927E289DA8}" srcOrd="3" destOrd="0" presId="urn:microsoft.com/office/officeart/2005/8/layout/process1"/>
    <dgm:cxn modelId="{9C9EF5DD-C51D-429A-AD75-49C3FD2F8C39}" type="presParOf" srcId="{DA96B64A-BE76-4792-9217-AC927E289DA8}" destId="{C9971881-CA27-4A3F-87CB-6294D92DFDF5}" srcOrd="0" destOrd="0" presId="urn:microsoft.com/office/officeart/2005/8/layout/process1"/>
    <dgm:cxn modelId="{2702D14F-F667-453C-B1D9-156905FA03E3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/>
            <a:t>Подготовительные работы</a:t>
          </a:r>
          <a:endParaRPr lang="ru-RU" sz="1400" b="1" dirty="0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/>
            <a:t>При их выполнении </a:t>
          </a:r>
          <a:r>
            <a:rPr lang="ru-RU" sz="1200" dirty="0" smtClean="0"/>
            <a:t>учащиеся </a:t>
          </a:r>
          <a:r>
            <a:rPr lang="ru-RU" sz="1200" dirty="0" smtClean="0"/>
            <a:t>пользуются имеющимися сведениями, при этом убеждаются в неполноте своих знаний по изученной теме.</a:t>
          </a:r>
          <a:endParaRPr lang="ru-RU" sz="1200" dirty="0"/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/>
            <a:t>Например, работа с таблицами  </a:t>
          </a:r>
          <a:r>
            <a:rPr lang="ru-RU" sz="1200" dirty="0" err="1" smtClean="0"/>
            <a:t>Excel</a:t>
          </a:r>
          <a:r>
            <a:rPr lang="ru-RU" sz="1200" dirty="0" smtClean="0"/>
            <a:t>. Задания от простых таблиц переходят к формулам с абсолютными и относительными ссылками, выполнению логических выражений, работа с функциями.</a:t>
          </a:r>
          <a:endParaRPr lang="ru-RU" sz="1200" dirty="0"/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111741" custLinFactNeighborY="1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92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1D9658-49D4-40CF-A21C-D3D0CC7AF532}" type="presOf" srcId="{F59121B5-A34D-4766-BCE9-D4CED563E10A}" destId="{B8621C21-5B1D-4B26-8767-0C476D6E9048}" srcOrd="0" destOrd="0" presId="urn:microsoft.com/office/officeart/2005/8/layout/process1"/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32E3C8C9-4B35-4035-B52A-9F1E6BC988BC}" type="presOf" srcId="{85FC28C1-716F-4998-A868-19B02089B312}" destId="{8EDECE75-98B9-42AD-9F5D-623E2C9FBF94}" srcOrd="0" destOrd="0" presId="urn:microsoft.com/office/officeart/2005/8/layout/process1"/>
    <dgm:cxn modelId="{E7ECF46F-EF51-4ABD-B961-F20847D68163}" type="presOf" srcId="{63605B0D-990B-4EF6-BB63-7D82626A2763}" destId="{B2A854B1-7262-445A-BD93-E3E228C44F97}" srcOrd="1" destOrd="0" presId="urn:microsoft.com/office/officeart/2005/8/layout/process1"/>
    <dgm:cxn modelId="{BE275832-FCFF-480F-9542-1C575ABA17D0}" type="presOf" srcId="{09EA9EEE-B850-428E-BA5D-ACD05F96FCC6}" destId="{DA96B64A-BE76-4792-9217-AC927E289DA8}" srcOrd="0" destOrd="0" presId="urn:microsoft.com/office/officeart/2005/8/layout/process1"/>
    <dgm:cxn modelId="{BB9AC7AF-656E-41CD-8F55-6D13A4885FA6}" type="presOf" srcId="{09EA9EEE-B850-428E-BA5D-ACD05F96FCC6}" destId="{C9971881-CA27-4A3F-87CB-6294D92DFDF5}" srcOrd="1" destOrd="0" presId="urn:microsoft.com/office/officeart/2005/8/layout/process1"/>
    <dgm:cxn modelId="{354C8F2C-F83F-4C49-8C9C-BB207C7DF6BE}" type="presOf" srcId="{63605B0D-990B-4EF6-BB63-7D82626A2763}" destId="{01B7406F-A247-45D7-956C-5B8445FF6D16}" srcOrd="0" destOrd="0" presId="urn:microsoft.com/office/officeart/2005/8/layout/process1"/>
    <dgm:cxn modelId="{DCDD8965-B3AE-4212-B87D-265F432C4387}" type="presOf" srcId="{C9257B1D-ADEF-41E6-AF13-F2311212FDD3}" destId="{AF4A1E38-58B5-4D41-9C76-D977A356898A}" srcOrd="0" destOrd="0" presId="urn:microsoft.com/office/officeart/2005/8/layout/process1"/>
    <dgm:cxn modelId="{7A6B8BD1-12C7-49DA-A5E5-45A29C7D4066}" type="presOf" srcId="{A9BCDFF4-098E-4E5E-BE7F-DE7BDA0B6C2A}" destId="{F8DB11DE-5FF3-4990-9579-5A2EF58A8EFF}" srcOrd="0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F0C62536-BDF7-4D0C-87F5-4127B313DA94}" type="presParOf" srcId="{8EDECE75-98B9-42AD-9F5D-623E2C9FBF94}" destId="{AF4A1E38-58B5-4D41-9C76-D977A356898A}" srcOrd="0" destOrd="0" presId="urn:microsoft.com/office/officeart/2005/8/layout/process1"/>
    <dgm:cxn modelId="{6D57CDA9-96EC-4934-8E82-AED274CD3F45}" type="presParOf" srcId="{8EDECE75-98B9-42AD-9F5D-623E2C9FBF94}" destId="{01B7406F-A247-45D7-956C-5B8445FF6D16}" srcOrd="1" destOrd="0" presId="urn:microsoft.com/office/officeart/2005/8/layout/process1"/>
    <dgm:cxn modelId="{D47BF749-59A3-4F7B-8C50-95360123E509}" type="presParOf" srcId="{01B7406F-A247-45D7-956C-5B8445FF6D16}" destId="{B2A854B1-7262-445A-BD93-E3E228C44F97}" srcOrd="0" destOrd="0" presId="urn:microsoft.com/office/officeart/2005/8/layout/process1"/>
    <dgm:cxn modelId="{39C8C82C-22AA-40C7-8DE6-A6DEC0C47BDA}" type="presParOf" srcId="{8EDECE75-98B9-42AD-9F5D-623E2C9FBF94}" destId="{F8DB11DE-5FF3-4990-9579-5A2EF58A8EFF}" srcOrd="2" destOrd="0" presId="urn:microsoft.com/office/officeart/2005/8/layout/process1"/>
    <dgm:cxn modelId="{F42A5481-978A-4BE1-946F-7C7F4443C356}" type="presParOf" srcId="{8EDECE75-98B9-42AD-9F5D-623E2C9FBF94}" destId="{DA96B64A-BE76-4792-9217-AC927E289DA8}" srcOrd="3" destOrd="0" presId="urn:microsoft.com/office/officeart/2005/8/layout/process1"/>
    <dgm:cxn modelId="{CAB07C7D-2DF7-4843-AEC0-832B3199F650}" type="presParOf" srcId="{DA96B64A-BE76-4792-9217-AC927E289DA8}" destId="{C9971881-CA27-4A3F-87CB-6294D92DFDF5}" srcOrd="0" destOrd="0" presId="urn:microsoft.com/office/officeart/2005/8/layout/process1"/>
    <dgm:cxn modelId="{C01BEDCC-2FB1-4540-9F55-0A69D662DF3E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smtClean="0"/>
            <a:t>Констатирующие работы</a:t>
          </a:r>
          <a:endParaRPr lang="ru-RU" sz="1400" b="1" dirty="0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/>
            <a:t>Подобные работы связаны с описанием новых фактов и явлений по их внешним признакам: наблюдения над природными явлениями и общественной жизнью, изучение дидактического материала и т.д. </a:t>
          </a:r>
          <a:endParaRPr lang="ru-RU" sz="1200" dirty="0"/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smtClean="0"/>
            <a:t>Например,  задания по созданию презентации на тему по биологии - «Редкие животные», по географии – «Страны мира», по физике – «Магнетизм».</a:t>
          </a:r>
          <a:endParaRPr lang="ru-RU" sz="1200" dirty="0"/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111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95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171FC6-AF5C-491A-94A6-9E51249C7338}" type="presOf" srcId="{C9257B1D-ADEF-41E6-AF13-F2311212FDD3}" destId="{AF4A1E38-58B5-4D41-9C76-D977A356898A}" srcOrd="0" destOrd="0" presId="urn:microsoft.com/office/officeart/2005/8/layout/process1"/>
    <dgm:cxn modelId="{1416742E-CBA7-4926-AA8F-035DD2D7D1F9}" type="presOf" srcId="{85FC28C1-716F-4998-A868-19B02089B312}" destId="{8EDECE75-98B9-42AD-9F5D-623E2C9FBF94}" srcOrd="0" destOrd="0" presId="urn:microsoft.com/office/officeart/2005/8/layout/process1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F9A10FC2-F24E-48D6-A931-FEF8EB12887B}" type="presOf" srcId="{F59121B5-A34D-4766-BCE9-D4CED563E10A}" destId="{B8621C21-5B1D-4B26-8767-0C476D6E9048}" srcOrd="0" destOrd="0" presId="urn:microsoft.com/office/officeart/2005/8/layout/process1"/>
    <dgm:cxn modelId="{5C4B06C0-FBA8-479A-AFC8-03F93916A6AC}" type="presOf" srcId="{09EA9EEE-B850-428E-BA5D-ACD05F96FCC6}" destId="{C9971881-CA27-4A3F-87CB-6294D92DFDF5}" srcOrd="1" destOrd="0" presId="urn:microsoft.com/office/officeart/2005/8/layout/process1"/>
    <dgm:cxn modelId="{D98EF89C-547E-4C78-A8A9-EA7C5D630AA2}" type="presOf" srcId="{63605B0D-990B-4EF6-BB63-7D82626A2763}" destId="{01B7406F-A247-45D7-956C-5B8445FF6D16}" srcOrd="0" destOrd="0" presId="urn:microsoft.com/office/officeart/2005/8/layout/process1"/>
    <dgm:cxn modelId="{F5B86F7C-CF1E-4EE7-AB13-D7AD8B4CEA47}" type="presOf" srcId="{A9BCDFF4-098E-4E5E-BE7F-DE7BDA0B6C2A}" destId="{F8DB11DE-5FF3-4990-9579-5A2EF58A8EFF}" srcOrd="0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8118F47E-2CB4-4478-902A-CC2D9373E5B8}" type="presOf" srcId="{63605B0D-990B-4EF6-BB63-7D82626A2763}" destId="{B2A854B1-7262-445A-BD93-E3E228C44F97}" srcOrd="1" destOrd="0" presId="urn:microsoft.com/office/officeart/2005/8/layout/process1"/>
    <dgm:cxn modelId="{C46E767C-AA9C-461A-9729-4226E2A94EA5}" type="presOf" srcId="{09EA9EEE-B850-428E-BA5D-ACD05F96FCC6}" destId="{DA96B64A-BE76-4792-9217-AC927E289DA8}" srcOrd="0" destOrd="0" presId="urn:microsoft.com/office/officeart/2005/8/layout/process1"/>
    <dgm:cxn modelId="{D47C55AB-B3A6-4EFC-B3B6-FAB7D193F549}" type="presParOf" srcId="{8EDECE75-98B9-42AD-9F5D-623E2C9FBF94}" destId="{AF4A1E38-58B5-4D41-9C76-D977A356898A}" srcOrd="0" destOrd="0" presId="urn:microsoft.com/office/officeart/2005/8/layout/process1"/>
    <dgm:cxn modelId="{EDDAA79E-3E9E-4BD3-BFAC-827A9CA852E6}" type="presParOf" srcId="{8EDECE75-98B9-42AD-9F5D-623E2C9FBF94}" destId="{01B7406F-A247-45D7-956C-5B8445FF6D16}" srcOrd="1" destOrd="0" presId="urn:microsoft.com/office/officeart/2005/8/layout/process1"/>
    <dgm:cxn modelId="{8AF0663D-C8EA-48D4-9A02-34A25894E043}" type="presParOf" srcId="{01B7406F-A247-45D7-956C-5B8445FF6D16}" destId="{B2A854B1-7262-445A-BD93-E3E228C44F97}" srcOrd="0" destOrd="0" presId="urn:microsoft.com/office/officeart/2005/8/layout/process1"/>
    <dgm:cxn modelId="{B221B594-D403-4AB3-B92D-E81651F978AB}" type="presParOf" srcId="{8EDECE75-98B9-42AD-9F5D-623E2C9FBF94}" destId="{F8DB11DE-5FF3-4990-9579-5A2EF58A8EFF}" srcOrd="2" destOrd="0" presId="urn:microsoft.com/office/officeart/2005/8/layout/process1"/>
    <dgm:cxn modelId="{A2CF6D22-5CFE-4625-ADC0-A330C1F12840}" type="presParOf" srcId="{8EDECE75-98B9-42AD-9F5D-623E2C9FBF94}" destId="{DA96B64A-BE76-4792-9217-AC927E289DA8}" srcOrd="3" destOrd="0" presId="urn:microsoft.com/office/officeart/2005/8/layout/process1"/>
    <dgm:cxn modelId="{02C35CEA-0082-496A-85A5-A15DCBD98564}" type="presParOf" srcId="{DA96B64A-BE76-4792-9217-AC927E289DA8}" destId="{C9971881-CA27-4A3F-87CB-6294D92DFDF5}" srcOrd="0" destOrd="0" presId="urn:microsoft.com/office/officeart/2005/8/layout/process1"/>
    <dgm:cxn modelId="{AE8A7A81-0323-487F-A235-DDAECB4BF7A1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/>
            <a:t>При выполнении этих упражнений учащиеся выделяют существенные признаки понятий, устанавливают причинно-следственные зависимости и т.д.</a:t>
          </a:r>
          <a:endParaRPr lang="ru-RU" sz="1200" dirty="0"/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/>
            <a:t>Например, необходимо рассчитать средний балл успеваемости  в 8 классах по декадам за четверть, построить диаграмму успеваемости и проанализировать результат. Сделать выводы по успеваемости в классах. </a:t>
          </a:r>
          <a:endParaRPr lang="ru-RU" sz="1200" dirty="0"/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/>
            <a:t>Экспериментально-поисковые работы</a:t>
          </a:r>
          <a:endParaRPr lang="ru-RU" sz="1400" b="1" dirty="0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111741" custLinFactNeighborY="1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125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D6D5EC-0BE7-4915-B8D9-B5504FFE2D30}" type="presOf" srcId="{A9BCDFF4-098E-4E5E-BE7F-DE7BDA0B6C2A}" destId="{F8DB11DE-5FF3-4990-9579-5A2EF58A8EFF}" srcOrd="0" destOrd="0" presId="urn:microsoft.com/office/officeart/2005/8/layout/process1"/>
    <dgm:cxn modelId="{F78D94A4-509A-4BF8-97E2-1D9F1EA2408B}" type="presOf" srcId="{C9257B1D-ADEF-41E6-AF13-F2311212FDD3}" destId="{AF4A1E38-58B5-4D41-9C76-D977A356898A}" srcOrd="0" destOrd="0" presId="urn:microsoft.com/office/officeart/2005/8/layout/process1"/>
    <dgm:cxn modelId="{A31FE71B-C1D0-456F-A601-7C91D10FA176}" type="presOf" srcId="{09EA9EEE-B850-428E-BA5D-ACD05F96FCC6}" destId="{DA96B64A-BE76-4792-9217-AC927E289DA8}" srcOrd="0" destOrd="0" presId="urn:microsoft.com/office/officeart/2005/8/layout/process1"/>
    <dgm:cxn modelId="{AFA273FD-8625-4338-A77D-96C992BAAC3C}" type="presOf" srcId="{F59121B5-A34D-4766-BCE9-D4CED563E10A}" destId="{B8621C21-5B1D-4B26-8767-0C476D6E9048}" srcOrd="0" destOrd="0" presId="urn:microsoft.com/office/officeart/2005/8/layout/process1"/>
    <dgm:cxn modelId="{386F5B4D-9CD1-4A10-8D62-D1C9BB13F38C}" type="presOf" srcId="{85FC28C1-716F-4998-A868-19B02089B312}" destId="{8EDECE75-98B9-42AD-9F5D-623E2C9FBF94}" srcOrd="0" destOrd="0" presId="urn:microsoft.com/office/officeart/2005/8/layout/process1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FF97E543-94C2-4F73-B82D-8D2CF6446FC4}" type="presOf" srcId="{09EA9EEE-B850-428E-BA5D-ACD05F96FCC6}" destId="{C9971881-CA27-4A3F-87CB-6294D92DFDF5}" srcOrd="1" destOrd="0" presId="urn:microsoft.com/office/officeart/2005/8/layout/process1"/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A6023C93-5FD1-422D-BAB1-443F8A31814B}" type="presOf" srcId="{63605B0D-990B-4EF6-BB63-7D82626A2763}" destId="{01B7406F-A247-45D7-956C-5B8445FF6D16}" srcOrd="0" destOrd="0" presId="urn:microsoft.com/office/officeart/2005/8/layout/process1"/>
    <dgm:cxn modelId="{1FA37353-DB23-4A8A-8B65-F7968F043E26}" type="presOf" srcId="{63605B0D-990B-4EF6-BB63-7D82626A2763}" destId="{B2A854B1-7262-445A-BD93-E3E228C44F97}" srcOrd="1" destOrd="0" presId="urn:microsoft.com/office/officeart/2005/8/layout/process1"/>
    <dgm:cxn modelId="{B0350C59-9189-4B06-915E-52C72DB93F13}" type="presParOf" srcId="{8EDECE75-98B9-42AD-9F5D-623E2C9FBF94}" destId="{AF4A1E38-58B5-4D41-9C76-D977A356898A}" srcOrd="0" destOrd="0" presId="urn:microsoft.com/office/officeart/2005/8/layout/process1"/>
    <dgm:cxn modelId="{ACC1BAD7-F309-4618-A883-34B190F673BB}" type="presParOf" srcId="{8EDECE75-98B9-42AD-9F5D-623E2C9FBF94}" destId="{01B7406F-A247-45D7-956C-5B8445FF6D16}" srcOrd="1" destOrd="0" presId="urn:microsoft.com/office/officeart/2005/8/layout/process1"/>
    <dgm:cxn modelId="{1C401629-2B71-41B0-9F77-0AEF1FE4F57C}" type="presParOf" srcId="{01B7406F-A247-45D7-956C-5B8445FF6D16}" destId="{B2A854B1-7262-445A-BD93-E3E228C44F97}" srcOrd="0" destOrd="0" presId="urn:microsoft.com/office/officeart/2005/8/layout/process1"/>
    <dgm:cxn modelId="{3EC0713B-9FE1-437E-8E00-7183DAFA3E8E}" type="presParOf" srcId="{8EDECE75-98B9-42AD-9F5D-623E2C9FBF94}" destId="{F8DB11DE-5FF3-4990-9579-5A2EF58A8EFF}" srcOrd="2" destOrd="0" presId="urn:microsoft.com/office/officeart/2005/8/layout/process1"/>
    <dgm:cxn modelId="{754ACD54-0D04-4F8D-B53A-B66B3227F4DB}" type="presParOf" srcId="{8EDECE75-98B9-42AD-9F5D-623E2C9FBF94}" destId="{DA96B64A-BE76-4792-9217-AC927E289DA8}" srcOrd="3" destOrd="0" presId="urn:microsoft.com/office/officeart/2005/8/layout/process1"/>
    <dgm:cxn modelId="{E643A673-001D-46C5-918A-16484A2D06D0}" type="presParOf" srcId="{DA96B64A-BE76-4792-9217-AC927E289DA8}" destId="{C9971881-CA27-4A3F-87CB-6294D92DFDF5}" srcOrd="0" destOrd="0" presId="urn:microsoft.com/office/officeart/2005/8/layout/process1"/>
    <dgm:cxn modelId="{6A57F84B-95B5-4DB8-A22C-53CB59E48BF4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smtClean="0"/>
            <a:t>Логическо-поисковые работы</a:t>
          </a:r>
          <a:endParaRPr lang="ru-RU" sz="1400" b="1" dirty="0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/>
            <a:t>К их числу относятся различные задания по оперированию существенными признаками изученных понятий, используемые на заключительном этапе изложения и закрепления. </a:t>
          </a:r>
          <a:endParaRPr lang="ru-RU" sz="1200" dirty="0"/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/>
            <a:t>Например,  при завершении изучения темы «Освоение среды графического редактора» дается задание: провести классификацию компьютерной графики, выявить достоинства и недостатки. </a:t>
          </a:r>
          <a:endParaRPr lang="ru-RU" sz="1200" dirty="0"/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126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108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E782E1-F235-4696-BC50-458316CA4D44}" type="presOf" srcId="{63605B0D-990B-4EF6-BB63-7D82626A2763}" destId="{B2A854B1-7262-445A-BD93-E3E228C44F97}" srcOrd="1" destOrd="0" presId="urn:microsoft.com/office/officeart/2005/8/layout/process1"/>
    <dgm:cxn modelId="{AA2B7B91-56EB-4C90-8C47-F3F5C40C18A9}" type="presOf" srcId="{09EA9EEE-B850-428E-BA5D-ACD05F96FCC6}" destId="{C9971881-CA27-4A3F-87CB-6294D92DFDF5}" srcOrd="1" destOrd="0" presId="urn:microsoft.com/office/officeart/2005/8/layout/process1"/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284DAA72-43E2-4D72-A875-501DC212B088}" type="presOf" srcId="{09EA9EEE-B850-428E-BA5D-ACD05F96FCC6}" destId="{DA96B64A-BE76-4792-9217-AC927E289DA8}" srcOrd="0" destOrd="0" presId="urn:microsoft.com/office/officeart/2005/8/layout/process1"/>
    <dgm:cxn modelId="{A99C02F3-7323-4542-9E7D-A3018D4CE932}" type="presOf" srcId="{C9257B1D-ADEF-41E6-AF13-F2311212FDD3}" destId="{AF4A1E38-58B5-4D41-9C76-D977A356898A}" srcOrd="0" destOrd="0" presId="urn:microsoft.com/office/officeart/2005/8/layout/process1"/>
    <dgm:cxn modelId="{C9866CF2-6A09-4767-B509-0674A0BC1253}" type="presOf" srcId="{63605B0D-990B-4EF6-BB63-7D82626A2763}" destId="{01B7406F-A247-45D7-956C-5B8445FF6D16}" srcOrd="0" destOrd="0" presId="urn:microsoft.com/office/officeart/2005/8/layout/process1"/>
    <dgm:cxn modelId="{B2B1B956-5BFA-4534-9F2A-5C757CB4D7CF}" type="presOf" srcId="{85FC28C1-716F-4998-A868-19B02089B312}" destId="{8EDECE75-98B9-42AD-9F5D-623E2C9FBF94}" srcOrd="0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7E979938-3FEB-4C0B-A1A0-748B7801C52D}" type="presOf" srcId="{A9BCDFF4-098E-4E5E-BE7F-DE7BDA0B6C2A}" destId="{F8DB11DE-5FF3-4990-9579-5A2EF58A8EFF}" srcOrd="0" destOrd="0" presId="urn:microsoft.com/office/officeart/2005/8/layout/process1"/>
    <dgm:cxn modelId="{6AFB4693-5710-4DC4-B12A-1284C28B2D57}" type="presOf" srcId="{F59121B5-A34D-4766-BCE9-D4CED563E10A}" destId="{B8621C21-5B1D-4B26-8767-0C476D6E9048}" srcOrd="0" destOrd="0" presId="urn:microsoft.com/office/officeart/2005/8/layout/process1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B645437A-2C3C-4B97-A2B2-E108D3921AA2}" type="presParOf" srcId="{8EDECE75-98B9-42AD-9F5D-623E2C9FBF94}" destId="{AF4A1E38-58B5-4D41-9C76-D977A356898A}" srcOrd="0" destOrd="0" presId="urn:microsoft.com/office/officeart/2005/8/layout/process1"/>
    <dgm:cxn modelId="{485545F0-6EDE-4772-8023-0E7C1CF73B10}" type="presParOf" srcId="{8EDECE75-98B9-42AD-9F5D-623E2C9FBF94}" destId="{01B7406F-A247-45D7-956C-5B8445FF6D16}" srcOrd="1" destOrd="0" presId="urn:microsoft.com/office/officeart/2005/8/layout/process1"/>
    <dgm:cxn modelId="{DB4E434F-5331-42ED-BE6C-1E2E2ABF8E93}" type="presParOf" srcId="{01B7406F-A247-45D7-956C-5B8445FF6D16}" destId="{B2A854B1-7262-445A-BD93-E3E228C44F97}" srcOrd="0" destOrd="0" presId="urn:microsoft.com/office/officeart/2005/8/layout/process1"/>
    <dgm:cxn modelId="{7F18F213-415E-4FBC-9D89-D786152F1410}" type="presParOf" srcId="{8EDECE75-98B9-42AD-9F5D-623E2C9FBF94}" destId="{F8DB11DE-5FF3-4990-9579-5A2EF58A8EFF}" srcOrd="2" destOrd="0" presId="urn:microsoft.com/office/officeart/2005/8/layout/process1"/>
    <dgm:cxn modelId="{0591D318-FB27-477D-9D90-4F0B7672580E}" type="presParOf" srcId="{8EDECE75-98B9-42AD-9F5D-623E2C9FBF94}" destId="{DA96B64A-BE76-4792-9217-AC927E289DA8}" srcOrd="3" destOrd="0" presId="urn:microsoft.com/office/officeart/2005/8/layout/process1"/>
    <dgm:cxn modelId="{9D6CCA93-19F8-493F-817D-A5FFED584BC8}" type="presParOf" srcId="{DA96B64A-BE76-4792-9217-AC927E289DA8}" destId="{C9971881-CA27-4A3F-87CB-6294D92DFDF5}" srcOrd="0" destOrd="0" presId="urn:microsoft.com/office/officeart/2005/8/layout/process1"/>
    <dgm:cxn modelId="{A05731C7-9A41-4123-AF9F-A5FD7C99DE1D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FC28C1-716F-4998-A868-19B02089B312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 phldr="1"/>
      <dgm:spPr/>
    </dgm:pt>
    <dgm:pt modelId="{A9BCDFF4-098E-4E5E-BE7F-DE7BDA0B6C2A}">
      <dgm:prSet phldrT="[Текст]" custT="1"/>
      <dgm:spPr/>
      <dgm:t>
        <a:bodyPr/>
        <a:lstStyle/>
        <a:p>
          <a:r>
            <a:rPr lang="ru-RU" sz="1200" dirty="0" smtClean="0"/>
            <a:t>Эти работы основаны на образном отражении действительности.</a:t>
          </a:r>
          <a:endParaRPr lang="ru-RU" sz="1200" dirty="0"/>
        </a:p>
      </dgm:t>
    </dgm:pt>
    <dgm:pt modelId="{ED9A34CB-34C9-40B8-9BF2-577F89B69BF1}" type="parTrans" cxnId="{3C491972-2AC4-4E20-A237-357C696AA38B}">
      <dgm:prSet/>
      <dgm:spPr/>
      <dgm:t>
        <a:bodyPr/>
        <a:lstStyle/>
        <a:p>
          <a:endParaRPr lang="ru-RU"/>
        </a:p>
      </dgm:t>
    </dgm:pt>
    <dgm:pt modelId="{09EA9EEE-B850-428E-BA5D-ACD05F96FCC6}" type="sibTrans" cxnId="{3C491972-2AC4-4E20-A237-357C696AA38B}">
      <dgm:prSet/>
      <dgm:spPr/>
      <dgm:t>
        <a:bodyPr/>
        <a:lstStyle/>
        <a:p>
          <a:endParaRPr lang="ru-RU"/>
        </a:p>
      </dgm:t>
    </dgm:pt>
    <dgm:pt modelId="{F59121B5-A34D-4766-BCE9-D4CED563E10A}">
      <dgm:prSet phldrT="[Текст]" custT="1"/>
      <dgm:spPr/>
      <dgm:t>
        <a:bodyPr/>
        <a:lstStyle/>
        <a:p>
          <a:r>
            <a:rPr lang="ru-RU" sz="1200" dirty="0" smtClean="0"/>
            <a:t>Например, при работе с графическим редактором, учащимся предлагается нарисовать собственную школу, создать тематические открытки-поздравления к праздникам.</a:t>
          </a:r>
          <a:endParaRPr lang="ru-RU" sz="1200" dirty="0"/>
        </a:p>
      </dgm:t>
    </dgm:pt>
    <dgm:pt modelId="{E3A6A443-71BC-45F0-B8ED-83E7C5DCFA97}" type="parTrans" cxnId="{1EAF9FF0-D2E8-4992-9706-414F4B15ABEC}">
      <dgm:prSet/>
      <dgm:spPr/>
      <dgm:t>
        <a:bodyPr/>
        <a:lstStyle/>
        <a:p>
          <a:endParaRPr lang="ru-RU"/>
        </a:p>
      </dgm:t>
    </dgm:pt>
    <dgm:pt modelId="{63B0AEFA-5EEA-42FE-8CFE-EB6C236C7603}" type="sibTrans" cxnId="{1EAF9FF0-D2E8-4992-9706-414F4B15ABEC}">
      <dgm:prSet/>
      <dgm:spPr/>
      <dgm:t>
        <a:bodyPr/>
        <a:lstStyle/>
        <a:p>
          <a:endParaRPr lang="ru-RU"/>
        </a:p>
      </dgm:t>
    </dgm:pt>
    <dgm:pt modelId="{C9257B1D-ADEF-41E6-AF13-F2311212FDD3}">
      <dgm:prSet phldrT="[Текст]" custT="1"/>
      <dgm:spPr/>
      <dgm:t>
        <a:bodyPr/>
        <a:lstStyle/>
        <a:p>
          <a:r>
            <a:rPr lang="ru-RU" sz="1400" b="1" dirty="0" smtClean="0"/>
            <a:t>Художественно-образные самостоятельные работы</a:t>
          </a:r>
          <a:endParaRPr lang="ru-RU" sz="1400" b="1" dirty="0"/>
        </a:p>
      </dgm:t>
    </dgm:pt>
    <dgm:pt modelId="{63605B0D-990B-4EF6-BB63-7D82626A2763}" type="sibTrans" cxnId="{0A7B6B08-34EA-488A-A2CD-CC05C2529476}">
      <dgm:prSet/>
      <dgm:spPr/>
      <dgm:t>
        <a:bodyPr/>
        <a:lstStyle/>
        <a:p>
          <a:endParaRPr lang="ru-RU"/>
        </a:p>
      </dgm:t>
    </dgm:pt>
    <dgm:pt modelId="{9AC74AE1-6ACE-43D6-8278-F84232772F9A}" type="parTrans" cxnId="{0A7B6B08-34EA-488A-A2CD-CC05C2529476}">
      <dgm:prSet/>
      <dgm:spPr/>
      <dgm:t>
        <a:bodyPr/>
        <a:lstStyle/>
        <a:p>
          <a:endParaRPr lang="ru-RU"/>
        </a:p>
      </dgm:t>
    </dgm:pt>
    <dgm:pt modelId="{8EDECE75-98B9-42AD-9F5D-623E2C9FBF94}" type="pres">
      <dgm:prSet presAssocID="{85FC28C1-716F-4998-A868-19B02089B312}" presName="Name0" presStyleCnt="0">
        <dgm:presLayoutVars>
          <dgm:dir/>
          <dgm:resizeHandles val="exact"/>
        </dgm:presLayoutVars>
      </dgm:prSet>
      <dgm:spPr/>
    </dgm:pt>
    <dgm:pt modelId="{AF4A1E38-58B5-4D41-9C76-D977A356898A}" type="pres">
      <dgm:prSet presAssocID="{C9257B1D-ADEF-41E6-AF13-F2311212FDD3}" presName="node" presStyleLbl="node1" presStyleIdx="0" presStyleCnt="3" custScaleX="85429" custScaleY="6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7406F-A247-45D7-956C-5B8445FF6D16}" type="pres">
      <dgm:prSet presAssocID="{63605B0D-990B-4EF6-BB63-7D82626A276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A854B1-7262-445A-BD93-E3E228C44F97}" type="pres">
      <dgm:prSet presAssocID="{63605B0D-990B-4EF6-BB63-7D82626A276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8DB11DE-5FF3-4990-9579-5A2EF58A8EFF}" type="pres">
      <dgm:prSet presAssocID="{A9BCDFF4-098E-4E5E-BE7F-DE7BDA0B6C2A}" presName="node" presStyleLbl="node1" presStyleIdx="1" presStyleCnt="3" custScaleX="116234" custScaleY="74314" custLinFactNeighborY="1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4A-BE76-4792-9217-AC927E289DA8}" type="pres">
      <dgm:prSet presAssocID="{09EA9EEE-B850-428E-BA5D-ACD05F96FC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9971881-CA27-4A3F-87CB-6294D92DFDF5}" type="pres">
      <dgm:prSet presAssocID="{09EA9EEE-B850-428E-BA5D-ACD05F96FC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8621C21-5B1D-4B26-8767-0C476D6E9048}" type="pres">
      <dgm:prSet presAssocID="{F59121B5-A34D-4766-BCE9-D4CED563E10A}" presName="node" presStyleLbl="node1" presStyleIdx="2" presStyleCnt="3" custScaleX="131239" custScaleY="106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CD0653-13F5-408D-84B7-193CDD36535E}" type="presOf" srcId="{63605B0D-990B-4EF6-BB63-7D82626A2763}" destId="{B2A854B1-7262-445A-BD93-E3E228C44F97}" srcOrd="1" destOrd="0" presId="urn:microsoft.com/office/officeart/2005/8/layout/process1"/>
    <dgm:cxn modelId="{932AD09D-F669-4189-95BE-DF6F251858AD}" type="presOf" srcId="{A9BCDFF4-098E-4E5E-BE7F-DE7BDA0B6C2A}" destId="{F8DB11DE-5FF3-4990-9579-5A2EF58A8EFF}" srcOrd="0" destOrd="0" presId="urn:microsoft.com/office/officeart/2005/8/layout/process1"/>
    <dgm:cxn modelId="{C37846F1-234C-4956-B627-9A4C420335A6}" type="presOf" srcId="{C9257B1D-ADEF-41E6-AF13-F2311212FDD3}" destId="{AF4A1E38-58B5-4D41-9C76-D977A356898A}" srcOrd="0" destOrd="0" presId="urn:microsoft.com/office/officeart/2005/8/layout/process1"/>
    <dgm:cxn modelId="{BA58B16A-D1FC-491A-A79B-A5F065223FF2}" type="presOf" srcId="{09EA9EEE-B850-428E-BA5D-ACD05F96FCC6}" destId="{C9971881-CA27-4A3F-87CB-6294D92DFDF5}" srcOrd="1" destOrd="0" presId="urn:microsoft.com/office/officeart/2005/8/layout/process1"/>
    <dgm:cxn modelId="{007293F5-B96B-4972-8D08-60DE8B59147E}" type="presOf" srcId="{63605B0D-990B-4EF6-BB63-7D82626A2763}" destId="{01B7406F-A247-45D7-956C-5B8445FF6D16}" srcOrd="0" destOrd="0" presId="urn:microsoft.com/office/officeart/2005/8/layout/process1"/>
    <dgm:cxn modelId="{1EAF9FF0-D2E8-4992-9706-414F4B15ABEC}" srcId="{85FC28C1-716F-4998-A868-19B02089B312}" destId="{F59121B5-A34D-4766-BCE9-D4CED563E10A}" srcOrd="2" destOrd="0" parTransId="{E3A6A443-71BC-45F0-B8ED-83E7C5DCFA97}" sibTransId="{63B0AEFA-5EEA-42FE-8CFE-EB6C236C7603}"/>
    <dgm:cxn modelId="{5156E097-1FB1-4596-8BA7-E4C1E44B0578}" type="presOf" srcId="{85FC28C1-716F-4998-A868-19B02089B312}" destId="{8EDECE75-98B9-42AD-9F5D-623E2C9FBF94}" srcOrd="0" destOrd="0" presId="urn:microsoft.com/office/officeart/2005/8/layout/process1"/>
    <dgm:cxn modelId="{AC7EEDB7-BA84-46BE-B2FE-5E6128253A89}" type="presOf" srcId="{F59121B5-A34D-4766-BCE9-D4CED563E10A}" destId="{B8621C21-5B1D-4B26-8767-0C476D6E9048}" srcOrd="0" destOrd="0" presId="urn:microsoft.com/office/officeart/2005/8/layout/process1"/>
    <dgm:cxn modelId="{DE223409-69F5-44C7-9E02-EE6E3DBC8395}" type="presOf" srcId="{09EA9EEE-B850-428E-BA5D-ACD05F96FCC6}" destId="{DA96B64A-BE76-4792-9217-AC927E289DA8}" srcOrd="0" destOrd="0" presId="urn:microsoft.com/office/officeart/2005/8/layout/process1"/>
    <dgm:cxn modelId="{0A7B6B08-34EA-488A-A2CD-CC05C2529476}" srcId="{85FC28C1-716F-4998-A868-19B02089B312}" destId="{C9257B1D-ADEF-41E6-AF13-F2311212FDD3}" srcOrd="0" destOrd="0" parTransId="{9AC74AE1-6ACE-43D6-8278-F84232772F9A}" sibTransId="{63605B0D-990B-4EF6-BB63-7D82626A2763}"/>
    <dgm:cxn modelId="{3C491972-2AC4-4E20-A237-357C696AA38B}" srcId="{85FC28C1-716F-4998-A868-19B02089B312}" destId="{A9BCDFF4-098E-4E5E-BE7F-DE7BDA0B6C2A}" srcOrd="1" destOrd="0" parTransId="{ED9A34CB-34C9-40B8-9BF2-577F89B69BF1}" sibTransId="{09EA9EEE-B850-428E-BA5D-ACD05F96FCC6}"/>
    <dgm:cxn modelId="{3ED498A2-34E6-4495-A9FE-6FF75A7F4584}" type="presParOf" srcId="{8EDECE75-98B9-42AD-9F5D-623E2C9FBF94}" destId="{AF4A1E38-58B5-4D41-9C76-D977A356898A}" srcOrd="0" destOrd="0" presId="urn:microsoft.com/office/officeart/2005/8/layout/process1"/>
    <dgm:cxn modelId="{E10527D5-1A32-4014-BCB6-75E448C82904}" type="presParOf" srcId="{8EDECE75-98B9-42AD-9F5D-623E2C9FBF94}" destId="{01B7406F-A247-45D7-956C-5B8445FF6D16}" srcOrd="1" destOrd="0" presId="urn:microsoft.com/office/officeart/2005/8/layout/process1"/>
    <dgm:cxn modelId="{077FFE6C-9FEF-4BD6-82A3-A35E80F9694D}" type="presParOf" srcId="{01B7406F-A247-45D7-956C-5B8445FF6D16}" destId="{B2A854B1-7262-445A-BD93-E3E228C44F97}" srcOrd="0" destOrd="0" presId="urn:microsoft.com/office/officeart/2005/8/layout/process1"/>
    <dgm:cxn modelId="{E3F68882-C60E-4674-A944-5754332BB8A5}" type="presParOf" srcId="{8EDECE75-98B9-42AD-9F5D-623E2C9FBF94}" destId="{F8DB11DE-5FF3-4990-9579-5A2EF58A8EFF}" srcOrd="2" destOrd="0" presId="urn:microsoft.com/office/officeart/2005/8/layout/process1"/>
    <dgm:cxn modelId="{8C31046E-0F90-41F2-9701-9FE11317733D}" type="presParOf" srcId="{8EDECE75-98B9-42AD-9F5D-623E2C9FBF94}" destId="{DA96B64A-BE76-4792-9217-AC927E289DA8}" srcOrd="3" destOrd="0" presId="urn:microsoft.com/office/officeart/2005/8/layout/process1"/>
    <dgm:cxn modelId="{50BDEF21-4B32-443A-A33B-851EC17B7D9C}" type="presParOf" srcId="{DA96B64A-BE76-4792-9217-AC927E289DA8}" destId="{C9971881-CA27-4A3F-87CB-6294D92DFDF5}" srcOrd="0" destOrd="0" presId="urn:microsoft.com/office/officeart/2005/8/layout/process1"/>
    <dgm:cxn modelId="{37A7EB1E-B4D8-490E-9B15-D9D471FC6473}" type="presParOf" srcId="{8EDECE75-98B9-42AD-9F5D-623E2C9FBF94}" destId="{B8621C21-5B1D-4B26-8767-0C476D6E90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528742"/>
          <a:ext cx="1711635" cy="4546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</a:rPr>
            <a:t>Воспроизводящие работы</a:t>
          </a:r>
          <a:endParaRPr lang="ru-RU" sz="1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7372" y="542059"/>
        <a:ext cx="1685001" cy="428048"/>
      </dsp:txXfrm>
    </dsp:sp>
    <dsp:sp modelId="{01B7406F-A247-45D7-956C-5B8445FF6D16}">
      <dsp:nvSpPr>
        <dsp:cNvPr id="0" name=""/>
        <dsp:cNvSpPr/>
      </dsp:nvSpPr>
      <dsp:spPr>
        <a:xfrm>
          <a:off x="1916048" y="507640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8" y="607017"/>
        <a:ext cx="297331" cy="298133"/>
      </dsp:txXfrm>
    </dsp:sp>
    <dsp:sp modelId="{F8DB11DE-5FF3-4990-9579-5A2EF58A8EFF}">
      <dsp:nvSpPr>
        <dsp:cNvPr id="0" name=""/>
        <dsp:cNvSpPr/>
      </dsp:nvSpPr>
      <dsp:spPr>
        <a:xfrm>
          <a:off x="2517122" y="300446"/>
          <a:ext cx="2328837" cy="9112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2">
                  <a:lumMod val="10000"/>
                </a:schemeClr>
              </a:solidFill>
            </a:rPr>
            <a:t>Выполнение этих работ основано на восстановлении в памяти ранее изученного материала, который необходим для понимания нового материала</a:t>
          </a:r>
          <a:endParaRPr lang="ru-RU" sz="1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543812" y="327136"/>
        <a:ext cx="2275457" cy="857895"/>
      </dsp:txXfrm>
    </dsp:sp>
    <dsp:sp modelId="{DA96B64A-BE76-4792-9217-AC927E289DA8}">
      <dsp:nvSpPr>
        <dsp:cNvPr id="0" name=""/>
        <dsp:cNvSpPr/>
      </dsp:nvSpPr>
      <dsp:spPr>
        <a:xfrm>
          <a:off x="5046317" y="507640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7" y="607017"/>
        <a:ext cx="297331" cy="298133"/>
      </dsp:txXfrm>
    </dsp:sp>
    <dsp:sp modelId="{B8621C21-5B1D-4B26-8767-0C476D6E9048}">
      <dsp:nvSpPr>
        <dsp:cNvPr id="0" name=""/>
        <dsp:cNvSpPr/>
      </dsp:nvSpPr>
      <dsp:spPr>
        <a:xfrm>
          <a:off x="5647390" y="213943"/>
          <a:ext cx="2629474" cy="1084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4">
                  <a:lumMod val="50000"/>
                </a:schemeClr>
              </a:solidFill>
            </a:rPr>
            <a:t>Например, задание по созданию базы данных «Страны». Необходимо открыть созданную БД и сделать сортировку стран  по степени возрастания  количества населения, площади</a:t>
          </a:r>
          <a:endParaRPr lang="ru-RU" sz="12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679148" y="245701"/>
        <a:ext cx="2565958" cy="10207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243129"/>
          <a:ext cx="1711635" cy="1136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Научно-творческие работы</a:t>
          </a:r>
          <a:endParaRPr lang="ru-RU" sz="1400" b="1" kern="1200" dirty="0"/>
        </a:p>
      </dsp:txBody>
      <dsp:txXfrm>
        <a:off x="37351" y="276425"/>
        <a:ext cx="1645043" cy="1070224"/>
      </dsp:txXfrm>
    </dsp:sp>
    <dsp:sp modelId="{01B7406F-A247-45D7-956C-5B8445FF6D16}">
      <dsp:nvSpPr>
        <dsp:cNvPr id="0" name=""/>
        <dsp:cNvSpPr/>
      </dsp:nvSpPr>
      <dsp:spPr>
        <a:xfrm>
          <a:off x="1916048" y="563094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8" y="662471"/>
        <a:ext cx="297331" cy="298133"/>
      </dsp:txXfrm>
    </dsp:sp>
    <dsp:sp modelId="{F8DB11DE-5FF3-4990-9579-5A2EF58A8EFF}">
      <dsp:nvSpPr>
        <dsp:cNvPr id="0" name=""/>
        <dsp:cNvSpPr/>
      </dsp:nvSpPr>
      <dsp:spPr>
        <a:xfrm>
          <a:off x="2517122" y="-529474"/>
          <a:ext cx="2328837" cy="2682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Это учебная деятельность школьников, выходящая не только за рамки школьных программ, но и связанная с решением познавательных задач повышенной трудности – проявление собственной инициативы, поиска оригинального решения и т.д. </a:t>
          </a:r>
          <a:endParaRPr lang="ru-RU" sz="1200" kern="1200" dirty="0"/>
        </a:p>
      </dsp:txBody>
      <dsp:txXfrm>
        <a:off x="2585331" y="-461265"/>
        <a:ext cx="2192419" cy="2545607"/>
      </dsp:txXfrm>
    </dsp:sp>
    <dsp:sp modelId="{DA96B64A-BE76-4792-9217-AC927E289DA8}">
      <dsp:nvSpPr>
        <dsp:cNvPr id="0" name=""/>
        <dsp:cNvSpPr/>
      </dsp:nvSpPr>
      <dsp:spPr>
        <a:xfrm>
          <a:off x="5046317" y="563094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7" y="662471"/>
        <a:ext cx="297331" cy="298133"/>
      </dsp:txXfrm>
    </dsp:sp>
    <dsp:sp modelId="{B8621C21-5B1D-4B26-8767-0C476D6E9048}">
      <dsp:nvSpPr>
        <dsp:cNvPr id="0" name=""/>
        <dsp:cNvSpPr/>
      </dsp:nvSpPr>
      <dsp:spPr>
        <a:xfrm>
          <a:off x="5647390" y="182918"/>
          <a:ext cx="2629474" cy="1257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Например,  создание обучающих и контролирующих программ, для школьного курса по избранному предмету.</a:t>
          </a:r>
          <a:endParaRPr lang="ru-RU" sz="1200" kern="1200" dirty="0"/>
        </a:p>
      </dsp:txBody>
      <dsp:txXfrm>
        <a:off x="5684213" y="219741"/>
        <a:ext cx="2555828" cy="11835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140322"/>
          <a:ext cx="1711635" cy="1231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Конструктивно-технические работы</a:t>
          </a:r>
          <a:endParaRPr lang="ru-RU" sz="1400" b="1" kern="1200" dirty="0"/>
        </a:p>
      </dsp:txBody>
      <dsp:txXfrm>
        <a:off x="40125" y="176392"/>
        <a:ext cx="1639495" cy="1159383"/>
      </dsp:txXfrm>
    </dsp:sp>
    <dsp:sp modelId="{01B7406F-A247-45D7-956C-5B8445FF6D16}">
      <dsp:nvSpPr>
        <dsp:cNvPr id="0" name=""/>
        <dsp:cNvSpPr/>
      </dsp:nvSpPr>
      <dsp:spPr>
        <a:xfrm>
          <a:off x="1916048" y="507640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8" y="607017"/>
        <a:ext cx="297331" cy="298133"/>
      </dsp:txXfrm>
    </dsp:sp>
    <dsp:sp modelId="{F8DB11DE-5FF3-4990-9579-5A2EF58A8EFF}">
      <dsp:nvSpPr>
        <dsp:cNvPr id="0" name=""/>
        <dsp:cNvSpPr/>
      </dsp:nvSpPr>
      <dsp:spPr>
        <a:xfrm>
          <a:off x="2517122" y="0"/>
          <a:ext cx="2328837" cy="1512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 этому виду работ относятся творческое проектирование, конструирование </a:t>
          </a:r>
          <a:br>
            <a:rPr lang="ru-RU" sz="1200" kern="1200" dirty="0" smtClean="0"/>
          </a:br>
          <a:r>
            <a:rPr lang="ru-RU" sz="1200" kern="1200" dirty="0" smtClean="0"/>
            <a:t>с использованием специальных компьютерных программ. </a:t>
          </a:r>
          <a:endParaRPr lang="ru-RU" sz="1200" kern="1200" dirty="0"/>
        </a:p>
      </dsp:txBody>
      <dsp:txXfrm>
        <a:off x="2561412" y="44290"/>
        <a:ext cx="2240257" cy="1423588"/>
      </dsp:txXfrm>
    </dsp:sp>
    <dsp:sp modelId="{DA96B64A-BE76-4792-9217-AC927E289DA8}">
      <dsp:nvSpPr>
        <dsp:cNvPr id="0" name=""/>
        <dsp:cNvSpPr/>
      </dsp:nvSpPr>
      <dsp:spPr>
        <a:xfrm>
          <a:off x="5046317" y="507640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7" y="607017"/>
        <a:ext cx="297331" cy="298133"/>
      </dsp:txXfrm>
    </dsp:sp>
    <dsp:sp modelId="{B8621C21-5B1D-4B26-8767-0C476D6E9048}">
      <dsp:nvSpPr>
        <dsp:cNvPr id="0" name=""/>
        <dsp:cNvSpPr/>
      </dsp:nvSpPr>
      <dsp:spPr>
        <a:xfrm>
          <a:off x="5647390" y="-330650"/>
          <a:ext cx="2629474" cy="21734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Например, </a:t>
          </a:r>
          <a:r>
            <a:rPr lang="ru-RU" sz="1200" kern="1200" dirty="0" smtClean="0"/>
            <a:t>учащиеся </a:t>
          </a:r>
          <a:r>
            <a:rPr lang="ru-RU" sz="1200" kern="1200" dirty="0" smtClean="0"/>
            <a:t>при работе с графическим </a:t>
          </a:r>
          <a:r>
            <a:rPr lang="ru-RU" sz="1200" kern="1200" dirty="0" smtClean="0"/>
            <a:t>редактором могут </a:t>
          </a:r>
          <a:r>
            <a:rPr lang="ru-RU" sz="1200" kern="1200" dirty="0" smtClean="0"/>
            <a:t>создавать эмблемы для своей команды, обрабатывать фотографии, добавляя к ним новые эффекты и т.д.  Создание сайта – это тоже конструкция, в которой весь материал логически связан с помощью гиперссылок. .</a:t>
          </a:r>
          <a:endParaRPr lang="ru-RU" sz="1200" kern="1200" dirty="0"/>
        </a:p>
      </dsp:txBody>
      <dsp:txXfrm>
        <a:off x="5711049" y="-266991"/>
        <a:ext cx="2502156" cy="204615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342211"/>
          <a:ext cx="1711635" cy="8277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Учебно-практические работы</a:t>
          </a:r>
          <a:endParaRPr lang="ru-RU" sz="1400" b="1" kern="1200" dirty="0"/>
        </a:p>
      </dsp:txBody>
      <dsp:txXfrm>
        <a:off x="28299" y="366455"/>
        <a:ext cx="1663147" cy="779256"/>
      </dsp:txXfrm>
    </dsp:sp>
    <dsp:sp modelId="{01B7406F-A247-45D7-956C-5B8445FF6D16}">
      <dsp:nvSpPr>
        <dsp:cNvPr id="0" name=""/>
        <dsp:cNvSpPr/>
      </dsp:nvSpPr>
      <dsp:spPr>
        <a:xfrm rot="17213">
          <a:off x="1916046" y="513992"/>
          <a:ext cx="424763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7" y="613050"/>
        <a:ext cx="297334" cy="298133"/>
      </dsp:txXfrm>
    </dsp:sp>
    <dsp:sp modelId="{F8DB11DE-5FF3-4990-9579-5A2EF58A8EFF}">
      <dsp:nvSpPr>
        <dsp:cNvPr id="0" name=""/>
        <dsp:cNvSpPr/>
      </dsp:nvSpPr>
      <dsp:spPr>
        <a:xfrm>
          <a:off x="2517122" y="171067"/>
          <a:ext cx="2328837" cy="1198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 ним относятся изготовление наглядных пособий (графиков, диаграмм, схем, макетов приборов, подготовка статей для школьных газет, журналов и т.п.)</a:t>
          </a:r>
          <a:endParaRPr lang="ru-RU" sz="1200" kern="1200" dirty="0"/>
        </a:p>
      </dsp:txBody>
      <dsp:txXfrm>
        <a:off x="2552219" y="206164"/>
        <a:ext cx="2258643" cy="1128095"/>
      </dsp:txXfrm>
    </dsp:sp>
    <dsp:sp modelId="{DA96B64A-BE76-4792-9217-AC927E289DA8}">
      <dsp:nvSpPr>
        <dsp:cNvPr id="0" name=""/>
        <dsp:cNvSpPr/>
      </dsp:nvSpPr>
      <dsp:spPr>
        <a:xfrm rot="21585195">
          <a:off x="5046315" y="514976"/>
          <a:ext cx="424762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6" y="614627"/>
        <a:ext cx="297333" cy="298133"/>
      </dsp:txXfrm>
    </dsp:sp>
    <dsp:sp modelId="{B8621C21-5B1D-4B26-8767-0C476D6E9048}">
      <dsp:nvSpPr>
        <dsp:cNvPr id="0" name=""/>
        <dsp:cNvSpPr/>
      </dsp:nvSpPr>
      <dsp:spPr>
        <a:xfrm>
          <a:off x="5647390" y="-1"/>
          <a:ext cx="2629474" cy="1512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процессе такой работы знания, умения и навыки формируются в органическом единстве с жизненной практикой и индивидуальным опытом школьника. </a:t>
          </a:r>
          <a:endParaRPr lang="ru-RU" sz="1200" kern="1200" dirty="0"/>
        </a:p>
      </dsp:txBody>
      <dsp:txXfrm>
        <a:off x="5691680" y="44289"/>
        <a:ext cx="2540894" cy="14235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345617"/>
          <a:ext cx="1711635" cy="820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Общественно-практические самостоятельные работы</a:t>
          </a:r>
          <a:endParaRPr lang="ru-RU" sz="1400" b="1" kern="1200" dirty="0"/>
        </a:p>
      </dsp:txBody>
      <dsp:txXfrm>
        <a:off x="28099" y="369661"/>
        <a:ext cx="1663547" cy="772845"/>
      </dsp:txXfrm>
    </dsp:sp>
    <dsp:sp modelId="{01B7406F-A247-45D7-956C-5B8445FF6D16}">
      <dsp:nvSpPr>
        <dsp:cNvPr id="0" name=""/>
        <dsp:cNvSpPr/>
      </dsp:nvSpPr>
      <dsp:spPr>
        <a:xfrm rot="17071">
          <a:off x="1916046" y="513939"/>
          <a:ext cx="424763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7" y="613000"/>
        <a:ext cx="297334" cy="298133"/>
      </dsp:txXfrm>
    </dsp:sp>
    <dsp:sp modelId="{F8DB11DE-5FF3-4990-9579-5A2EF58A8EFF}">
      <dsp:nvSpPr>
        <dsp:cNvPr id="0" name=""/>
        <dsp:cNvSpPr/>
      </dsp:nvSpPr>
      <dsp:spPr>
        <a:xfrm>
          <a:off x="2517122" y="258535"/>
          <a:ext cx="2328837" cy="1023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Это учебная деятельность школьников, выходящая за рамки школьной жизни. </a:t>
          </a:r>
          <a:endParaRPr lang="ru-RU" sz="1200" kern="1200" dirty="0"/>
        </a:p>
      </dsp:txBody>
      <dsp:txXfrm>
        <a:off x="2547088" y="288501"/>
        <a:ext cx="2268905" cy="963189"/>
      </dsp:txXfrm>
    </dsp:sp>
    <dsp:sp modelId="{DA96B64A-BE76-4792-9217-AC927E289DA8}">
      <dsp:nvSpPr>
        <dsp:cNvPr id="0" name=""/>
        <dsp:cNvSpPr/>
      </dsp:nvSpPr>
      <dsp:spPr>
        <a:xfrm rot="21585317">
          <a:off x="5046315" y="514916"/>
          <a:ext cx="424762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6" y="614565"/>
        <a:ext cx="297333" cy="298133"/>
      </dsp:txXfrm>
    </dsp:sp>
    <dsp:sp modelId="{B8621C21-5B1D-4B26-8767-0C476D6E9048}">
      <dsp:nvSpPr>
        <dsp:cNvPr id="0" name=""/>
        <dsp:cNvSpPr/>
      </dsp:nvSpPr>
      <dsp:spPr>
        <a:xfrm>
          <a:off x="5647390" y="6220"/>
          <a:ext cx="2629474" cy="14997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Например, подбор материала для социального проекта «Здоровый образ жизни», анкетирование школьников по вопросам, занимающих подростков: питание школьников, музыкальные приоритеты.</a:t>
          </a:r>
          <a:endParaRPr lang="ru-RU" sz="1200" kern="1200" dirty="0"/>
        </a:p>
      </dsp:txBody>
      <dsp:txXfrm>
        <a:off x="5691316" y="50146"/>
        <a:ext cx="2541622" cy="1411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735" y="704467"/>
          <a:ext cx="1728890" cy="391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</a:rPr>
            <a:t>Тренировочные</a:t>
          </a:r>
          <a:r>
            <a:rPr lang="ru-RU" sz="1400" b="1" kern="1200" dirty="0" smtClean="0"/>
            <a:t> работы</a:t>
          </a:r>
          <a:endParaRPr lang="ru-RU" sz="1400" b="1" kern="1200" dirty="0"/>
        </a:p>
      </dsp:txBody>
      <dsp:txXfrm>
        <a:off x="16195" y="715927"/>
        <a:ext cx="1705970" cy="368344"/>
      </dsp:txXfrm>
    </dsp:sp>
    <dsp:sp modelId="{01B7406F-A247-45D7-956C-5B8445FF6D16}">
      <dsp:nvSpPr>
        <dsp:cNvPr id="0" name=""/>
        <dsp:cNvSpPr/>
      </dsp:nvSpPr>
      <dsp:spPr>
        <a:xfrm rot="23647">
          <a:off x="1935998" y="657966"/>
          <a:ext cx="429050" cy="5018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36000" y="757902"/>
        <a:ext cx="300335" cy="301137"/>
      </dsp:txXfrm>
    </dsp:sp>
    <dsp:sp modelId="{F8DB11DE-5FF3-4990-9579-5A2EF58A8EFF}">
      <dsp:nvSpPr>
        <dsp:cNvPr id="0" name=""/>
        <dsp:cNvSpPr/>
      </dsp:nvSpPr>
      <dsp:spPr>
        <a:xfrm>
          <a:off x="2543135" y="264350"/>
          <a:ext cx="2267557" cy="1310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2">
                  <a:lumMod val="10000"/>
                </a:schemeClr>
              </a:solidFill>
            </a:rPr>
            <a:t>Этот вид предусматривает не только простое воспроизведение изучаемого материала, но и применение ранее усвоенных знаний в новых ситуациях. </a:t>
          </a:r>
          <a:endParaRPr lang="ru-RU" sz="1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581507" y="302722"/>
        <a:ext cx="2190813" cy="1233382"/>
      </dsp:txXfrm>
    </dsp:sp>
    <dsp:sp modelId="{DA96B64A-BE76-4792-9217-AC927E289DA8}">
      <dsp:nvSpPr>
        <dsp:cNvPr id="0" name=""/>
        <dsp:cNvSpPr/>
      </dsp:nvSpPr>
      <dsp:spPr>
        <a:xfrm rot="21579704">
          <a:off x="5013067" y="659310"/>
          <a:ext cx="429047" cy="5018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13068" y="760069"/>
        <a:ext cx="300333" cy="301137"/>
      </dsp:txXfrm>
    </dsp:sp>
    <dsp:sp modelId="{B8621C21-5B1D-4B26-8767-0C476D6E9048}">
      <dsp:nvSpPr>
        <dsp:cNvPr id="0" name=""/>
        <dsp:cNvSpPr/>
      </dsp:nvSpPr>
      <dsp:spPr>
        <a:xfrm>
          <a:off x="5620203" y="665021"/>
          <a:ext cx="2655980" cy="470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4">
                  <a:lumMod val="50000"/>
                </a:schemeClr>
              </a:solidFill>
            </a:rPr>
            <a:t>Например, применение формул в  </a:t>
          </a:r>
          <a:r>
            <a:rPr lang="ru-RU" sz="1200" kern="1200" dirty="0" err="1" smtClean="0">
              <a:solidFill>
                <a:schemeClr val="accent4">
                  <a:lumMod val="50000"/>
                </a:schemeClr>
              </a:solidFill>
            </a:rPr>
            <a:t>Excel</a:t>
          </a:r>
          <a:r>
            <a:rPr lang="ru-RU" sz="1200" kern="1200" dirty="0" smtClean="0">
              <a:solidFill>
                <a:schemeClr val="accent4">
                  <a:lumMod val="50000"/>
                </a:schemeClr>
              </a:solidFill>
            </a:rPr>
            <a:t> при выполнении вычислений</a:t>
          </a:r>
          <a:endParaRPr lang="ru-RU" sz="12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633973" y="678791"/>
        <a:ext cx="2628440" cy="4426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12" y="391946"/>
          <a:ext cx="1713308" cy="728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</a:rPr>
            <a:t>Обзорные работы</a:t>
          </a:r>
          <a:endParaRPr lang="ru-RU" sz="1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1342" y="413276"/>
        <a:ext cx="1670648" cy="685614"/>
      </dsp:txXfrm>
    </dsp:sp>
    <dsp:sp modelId="{01B7406F-A247-45D7-956C-5B8445FF6D16}">
      <dsp:nvSpPr>
        <dsp:cNvPr id="0" name=""/>
        <dsp:cNvSpPr/>
      </dsp:nvSpPr>
      <dsp:spPr>
        <a:xfrm rot="15129">
          <a:off x="1913872" y="512985"/>
          <a:ext cx="425177" cy="4973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3873" y="612178"/>
        <a:ext cx="297624" cy="298424"/>
      </dsp:txXfrm>
    </dsp:sp>
    <dsp:sp modelId="{F8DB11DE-5FF3-4990-9579-5A2EF58A8EFF}">
      <dsp:nvSpPr>
        <dsp:cNvPr id="0" name=""/>
        <dsp:cNvSpPr/>
      </dsp:nvSpPr>
      <dsp:spPr>
        <a:xfrm>
          <a:off x="2515535" y="96212"/>
          <a:ext cx="2331113" cy="1344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2">
                  <a:lumMod val="10000"/>
                </a:schemeClr>
              </a:solidFill>
            </a:rPr>
            <a:t>Это задания на упорядочение и систематизацию изучаемых сведений. Их применение целесообразно на заключительном этапе закрепления материала. </a:t>
          </a:r>
          <a:endParaRPr lang="ru-RU" sz="1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554917" y="135594"/>
        <a:ext cx="2252349" cy="1265839"/>
      </dsp:txXfrm>
    </dsp:sp>
    <dsp:sp modelId="{DA96B64A-BE76-4792-9217-AC927E289DA8}">
      <dsp:nvSpPr>
        <dsp:cNvPr id="0" name=""/>
        <dsp:cNvSpPr/>
      </dsp:nvSpPr>
      <dsp:spPr>
        <a:xfrm rot="21586987">
          <a:off x="5047201" y="513852"/>
          <a:ext cx="425176" cy="4973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7201" y="613567"/>
        <a:ext cx="297623" cy="298424"/>
      </dsp:txXfrm>
    </dsp:sp>
    <dsp:sp modelId="{B8621C21-5B1D-4B26-8767-0C476D6E9048}">
      <dsp:nvSpPr>
        <dsp:cNvPr id="0" name=""/>
        <dsp:cNvSpPr/>
      </dsp:nvSpPr>
      <dsp:spPr>
        <a:xfrm>
          <a:off x="5648863" y="288028"/>
          <a:ext cx="2632044" cy="936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4">
                  <a:lumMod val="50000"/>
                </a:schemeClr>
              </a:solidFill>
            </a:rPr>
            <a:t>Учащимся можно дать задание на составление презентации-справочника по  пройденной теме. </a:t>
          </a:r>
          <a:endParaRPr lang="ru-RU" sz="12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676281" y="315446"/>
        <a:ext cx="2577208" cy="8812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12" y="447400"/>
          <a:ext cx="1713308" cy="728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</a:rPr>
            <a:t>Проверочные работы</a:t>
          </a:r>
          <a:endParaRPr lang="ru-RU" sz="1400" b="1" kern="1200" dirty="0"/>
        </a:p>
      </dsp:txBody>
      <dsp:txXfrm>
        <a:off x="21342" y="468730"/>
        <a:ext cx="1670648" cy="685614"/>
      </dsp:txXfrm>
    </dsp:sp>
    <dsp:sp modelId="{01B7406F-A247-45D7-956C-5B8445FF6D16}">
      <dsp:nvSpPr>
        <dsp:cNvPr id="0" name=""/>
        <dsp:cNvSpPr/>
      </dsp:nvSpPr>
      <dsp:spPr>
        <a:xfrm>
          <a:off x="1913874" y="562851"/>
          <a:ext cx="425173" cy="4973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3874" y="662325"/>
        <a:ext cx="297621" cy="298424"/>
      </dsp:txXfrm>
    </dsp:sp>
    <dsp:sp modelId="{F8DB11DE-5FF3-4990-9579-5A2EF58A8EFF}">
      <dsp:nvSpPr>
        <dsp:cNvPr id="0" name=""/>
        <dsp:cNvSpPr/>
      </dsp:nvSpPr>
      <dsp:spPr>
        <a:xfrm>
          <a:off x="2515535" y="163555"/>
          <a:ext cx="2331113" cy="1295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2">
                  <a:lumMod val="10000"/>
                </a:schemeClr>
              </a:solidFill>
            </a:rPr>
            <a:t>Их цель – всесторонняя проверка качества усвоения знаний. При выполнении этих заданий у учащихся формируются навыки самоконтроля. </a:t>
          </a:r>
          <a:endParaRPr lang="ru-RU" sz="1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553492" y="201512"/>
        <a:ext cx="2255199" cy="1220050"/>
      </dsp:txXfrm>
    </dsp:sp>
    <dsp:sp modelId="{DA96B64A-BE76-4792-9217-AC927E289DA8}">
      <dsp:nvSpPr>
        <dsp:cNvPr id="0" name=""/>
        <dsp:cNvSpPr/>
      </dsp:nvSpPr>
      <dsp:spPr>
        <a:xfrm>
          <a:off x="5047202" y="562851"/>
          <a:ext cx="425173" cy="4973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7202" y="662325"/>
        <a:ext cx="297621" cy="298424"/>
      </dsp:txXfrm>
    </dsp:sp>
    <dsp:sp modelId="{B8621C21-5B1D-4B26-8767-0C476D6E9048}">
      <dsp:nvSpPr>
        <dsp:cNvPr id="0" name=""/>
        <dsp:cNvSpPr/>
      </dsp:nvSpPr>
      <dsp:spPr>
        <a:xfrm>
          <a:off x="5648863" y="348205"/>
          <a:ext cx="2632044" cy="926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4">
                  <a:lumMod val="50000"/>
                </a:schemeClr>
              </a:solidFill>
            </a:rPr>
            <a:t>Например, задание – создать БД «Ученики», содержащую следующие поля: Фамилия, Имя, класс, дата рождения, адрес. </a:t>
          </a:r>
          <a:endParaRPr lang="ru-RU" sz="12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676004" y="375346"/>
        <a:ext cx="2577762" cy="8723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399945"/>
          <a:ext cx="1711635" cy="712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Подготовительные работы</a:t>
          </a:r>
          <a:endParaRPr lang="ru-RU" sz="1400" b="1" kern="1200" dirty="0"/>
        </a:p>
      </dsp:txBody>
      <dsp:txXfrm>
        <a:off x="24917" y="420807"/>
        <a:ext cx="1669911" cy="670552"/>
      </dsp:txXfrm>
    </dsp:sp>
    <dsp:sp modelId="{01B7406F-A247-45D7-956C-5B8445FF6D16}">
      <dsp:nvSpPr>
        <dsp:cNvPr id="0" name=""/>
        <dsp:cNvSpPr/>
      </dsp:nvSpPr>
      <dsp:spPr>
        <a:xfrm rot="14812">
          <a:off x="1916047" y="513106"/>
          <a:ext cx="424762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8" y="612208"/>
        <a:ext cx="297333" cy="298133"/>
      </dsp:txXfrm>
    </dsp:sp>
    <dsp:sp modelId="{F8DB11DE-5FF3-4990-9579-5A2EF58A8EFF}">
      <dsp:nvSpPr>
        <dsp:cNvPr id="0" name=""/>
        <dsp:cNvSpPr/>
      </dsp:nvSpPr>
      <dsp:spPr>
        <a:xfrm>
          <a:off x="2517122" y="110707"/>
          <a:ext cx="2328837" cy="1315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 их выполнении </a:t>
          </a:r>
          <a:r>
            <a:rPr lang="ru-RU" sz="1200" kern="1200" dirty="0" smtClean="0"/>
            <a:t>учащиеся </a:t>
          </a:r>
          <a:r>
            <a:rPr lang="ru-RU" sz="1200" kern="1200" dirty="0" smtClean="0"/>
            <a:t>пользуются имеющимися сведениями, при этом убеждаются в неполноте своих знаний по изученной теме.</a:t>
          </a:r>
          <a:endParaRPr lang="ru-RU" sz="1200" kern="1200" dirty="0"/>
        </a:p>
      </dsp:txBody>
      <dsp:txXfrm>
        <a:off x="2555639" y="149224"/>
        <a:ext cx="2251803" cy="1238033"/>
      </dsp:txXfrm>
    </dsp:sp>
    <dsp:sp modelId="{DA96B64A-BE76-4792-9217-AC927E289DA8}">
      <dsp:nvSpPr>
        <dsp:cNvPr id="0" name=""/>
        <dsp:cNvSpPr/>
      </dsp:nvSpPr>
      <dsp:spPr>
        <a:xfrm rot="21587260">
          <a:off x="5046315" y="513953"/>
          <a:ext cx="424761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5" y="613566"/>
        <a:ext cx="297333" cy="298133"/>
      </dsp:txXfrm>
    </dsp:sp>
    <dsp:sp modelId="{B8621C21-5B1D-4B26-8767-0C476D6E9048}">
      <dsp:nvSpPr>
        <dsp:cNvPr id="0" name=""/>
        <dsp:cNvSpPr/>
      </dsp:nvSpPr>
      <dsp:spPr>
        <a:xfrm>
          <a:off x="5647390" y="212361"/>
          <a:ext cx="2629474" cy="1087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Например, работа с таблицами  </a:t>
          </a:r>
          <a:r>
            <a:rPr lang="ru-RU" sz="1200" kern="1200" dirty="0" err="1" smtClean="0"/>
            <a:t>Excel</a:t>
          </a:r>
          <a:r>
            <a:rPr lang="ru-RU" sz="1200" kern="1200" dirty="0" smtClean="0"/>
            <a:t>. Задания от простых таблиц переходят к формулам с абсолютными и относительными ссылками, выполнению логических выражений, работа с функциями.</a:t>
          </a:r>
          <a:endParaRPr lang="ru-RU" sz="1200" kern="1200" dirty="0"/>
        </a:p>
      </dsp:txBody>
      <dsp:txXfrm>
        <a:off x="5679240" y="244211"/>
        <a:ext cx="2565774" cy="10237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294286"/>
          <a:ext cx="1711635" cy="1034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Констатирующие работы</a:t>
          </a:r>
          <a:endParaRPr lang="ru-RU" sz="1400" b="1" kern="1200" dirty="0"/>
        </a:p>
      </dsp:txBody>
      <dsp:txXfrm>
        <a:off x="34355" y="324586"/>
        <a:ext cx="1651035" cy="973903"/>
      </dsp:txXfrm>
    </dsp:sp>
    <dsp:sp modelId="{01B7406F-A247-45D7-956C-5B8445FF6D16}">
      <dsp:nvSpPr>
        <dsp:cNvPr id="0" name=""/>
        <dsp:cNvSpPr/>
      </dsp:nvSpPr>
      <dsp:spPr>
        <a:xfrm>
          <a:off x="1916048" y="563094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8" y="662471"/>
        <a:ext cx="297331" cy="298133"/>
      </dsp:txXfrm>
    </dsp:sp>
    <dsp:sp modelId="{F8DB11DE-5FF3-4990-9579-5A2EF58A8EFF}">
      <dsp:nvSpPr>
        <dsp:cNvPr id="0" name=""/>
        <dsp:cNvSpPr/>
      </dsp:nvSpPr>
      <dsp:spPr>
        <a:xfrm>
          <a:off x="2517122" y="-141431"/>
          <a:ext cx="2328837" cy="19059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Подобные работы связаны с описанием новых фактов и явлений по их внешним признакам: наблюдения над природными явлениями и общественной жизнью, изучение дидактического материала и т.д. </a:t>
          </a:r>
          <a:endParaRPr lang="ru-RU" sz="1200" kern="1200" dirty="0"/>
        </a:p>
      </dsp:txBody>
      <dsp:txXfrm>
        <a:off x="2572945" y="-85608"/>
        <a:ext cx="2217191" cy="1794293"/>
      </dsp:txXfrm>
    </dsp:sp>
    <dsp:sp modelId="{DA96B64A-BE76-4792-9217-AC927E289DA8}">
      <dsp:nvSpPr>
        <dsp:cNvPr id="0" name=""/>
        <dsp:cNvSpPr/>
      </dsp:nvSpPr>
      <dsp:spPr>
        <a:xfrm>
          <a:off x="5046317" y="563094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7" y="662471"/>
        <a:ext cx="297331" cy="298133"/>
      </dsp:txXfrm>
    </dsp:sp>
    <dsp:sp modelId="{B8621C21-5B1D-4B26-8767-0C476D6E9048}">
      <dsp:nvSpPr>
        <dsp:cNvPr id="0" name=""/>
        <dsp:cNvSpPr/>
      </dsp:nvSpPr>
      <dsp:spPr>
        <a:xfrm>
          <a:off x="5647390" y="-5097"/>
          <a:ext cx="2629474" cy="16332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Например,  задания по созданию презентации на тему по биологии - «Редкие животные», по географии – «Страны мира», по физике – «Магнетизм».</a:t>
          </a:r>
          <a:endParaRPr lang="ru-RU" sz="1200" kern="1200" dirty="0"/>
        </a:p>
      </dsp:txBody>
      <dsp:txXfrm>
        <a:off x="5695227" y="42740"/>
        <a:ext cx="2533800" cy="15375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507825"/>
          <a:ext cx="1711635" cy="496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Экспериментально-поисковые работы</a:t>
          </a:r>
          <a:endParaRPr lang="ru-RU" sz="1400" b="1" kern="1200" dirty="0"/>
        </a:p>
      </dsp:txBody>
      <dsp:txXfrm>
        <a:off x="18597" y="522367"/>
        <a:ext cx="1682551" cy="467433"/>
      </dsp:txXfrm>
    </dsp:sp>
    <dsp:sp modelId="{01B7406F-A247-45D7-956C-5B8445FF6D16}">
      <dsp:nvSpPr>
        <dsp:cNvPr id="0" name=""/>
        <dsp:cNvSpPr/>
      </dsp:nvSpPr>
      <dsp:spPr>
        <a:xfrm rot="12904">
          <a:off x="1916047" y="512402"/>
          <a:ext cx="424761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7" y="611540"/>
        <a:ext cx="297333" cy="298133"/>
      </dsp:txXfrm>
    </dsp:sp>
    <dsp:sp modelId="{F8DB11DE-5FF3-4990-9579-5A2EF58A8EFF}">
      <dsp:nvSpPr>
        <dsp:cNvPr id="0" name=""/>
        <dsp:cNvSpPr/>
      </dsp:nvSpPr>
      <dsp:spPr>
        <a:xfrm>
          <a:off x="2517122" y="193813"/>
          <a:ext cx="2328837" cy="11457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 выполнении этих упражнений учащиеся выделяют существенные признаки понятий, устанавливают причинно-следственные зависимости и т.д.</a:t>
          </a:r>
          <a:endParaRPr lang="ru-RU" sz="1200" kern="1200" dirty="0"/>
        </a:p>
      </dsp:txBody>
      <dsp:txXfrm>
        <a:off x="2550679" y="227370"/>
        <a:ext cx="2261723" cy="1078610"/>
      </dsp:txXfrm>
    </dsp:sp>
    <dsp:sp modelId="{DA96B64A-BE76-4792-9217-AC927E289DA8}">
      <dsp:nvSpPr>
        <dsp:cNvPr id="0" name=""/>
        <dsp:cNvSpPr/>
      </dsp:nvSpPr>
      <dsp:spPr>
        <a:xfrm rot="21588901">
          <a:off x="5046316" y="513140"/>
          <a:ext cx="424760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6" y="612723"/>
        <a:ext cx="297332" cy="298133"/>
      </dsp:txXfrm>
    </dsp:sp>
    <dsp:sp modelId="{B8621C21-5B1D-4B26-8767-0C476D6E9048}">
      <dsp:nvSpPr>
        <dsp:cNvPr id="0" name=""/>
        <dsp:cNvSpPr/>
      </dsp:nvSpPr>
      <dsp:spPr>
        <a:xfrm>
          <a:off x="5647390" y="34294"/>
          <a:ext cx="2629474" cy="144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Например, необходимо рассчитать средний балл успеваемости  в 8 классах по декадам за четверть, построить диаграмму успеваемости и проанализировать результат. Сделать выводы по успеваемости в классах. </a:t>
          </a:r>
          <a:endParaRPr lang="ru-RU" sz="1200" kern="1200" dirty="0"/>
        </a:p>
      </dsp:txBody>
      <dsp:txXfrm>
        <a:off x="5689671" y="76575"/>
        <a:ext cx="2544912" cy="13590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533189"/>
          <a:ext cx="1711635" cy="556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Логическо-поисковые работы</a:t>
          </a:r>
          <a:endParaRPr lang="ru-RU" sz="1400" b="1" kern="1200" dirty="0"/>
        </a:p>
      </dsp:txBody>
      <dsp:txXfrm>
        <a:off x="20360" y="549494"/>
        <a:ext cx="1679025" cy="524086"/>
      </dsp:txXfrm>
    </dsp:sp>
    <dsp:sp modelId="{01B7406F-A247-45D7-956C-5B8445FF6D16}">
      <dsp:nvSpPr>
        <dsp:cNvPr id="0" name=""/>
        <dsp:cNvSpPr/>
      </dsp:nvSpPr>
      <dsp:spPr>
        <a:xfrm>
          <a:off x="1916048" y="563094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8" y="662471"/>
        <a:ext cx="297331" cy="298133"/>
      </dsp:txXfrm>
    </dsp:sp>
    <dsp:sp modelId="{F8DB11DE-5FF3-4990-9579-5A2EF58A8EFF}">
      <dsp:nvSpPr>
        <dsp:cNvPr id="0" name=""/>
        <dsp:cNvSpPr/>
      </dsp:nvSpPr>
      <dsp:spPr>
        <a:xfrm>
          <a:off x="2517122" y="179948"/>
          <a:ext cx="2328837" cy="12631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 их числу относятся различные задания по оперированию существенными признаками изученных понятий, используемые на заключительном этапе изложения и закрепления. </a:t>
          </a:r>
          <a:endParaRPr lang="ru-RU" sz="1200" kern="1200" dirty="0"/>
        </a:p>
      </dsp:txBody>
      <dsp:txXfrm>
        <a:off x="2554119" y="216945"/>
        <a:ext cx="2254843" cy="1189184"/>
      </dsp:txXfrm>
    </dsp:sp>
    <dsp:sp modelId="{DA96B64A-BE76-4792-9217-AC927E289DA8}">
      <dsp:nvSpPr>
        <dsp:cNvPr id="0" name=""/>
        <dsp:cNvSpPr/>
      </dsp:nvSpPr>
      <dsp:spPr>
        <a:xfrm>
          <a:off x="5046317" y="563094"/>
          <a:ext cx="424758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7" y="662471"/>
        <a:ext cx="297331" cy="298133"/>
      </dsp:txXfrm>
    </dsp:sp>
    <dsp:sp modelId="{B8621C21-5B1D-4B26-8767-0C476D6E9048}">
      <dsp:nvSpPr>
        <dsp:cNvPr id="0" name=""/>
        <dsp:cNvSpPr/>
      </dsp:nvSpPr>
      <dsp:spPr>
        <a:xfrm>
          <a:off x="5647390" y="178439"/>
          <a:ext cx="2629474" cy="12661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Например,  при завершении изучения темы «Освоение среды графического редактора» дается задание: провести классификацию компьютерной графики, выявить достоинства и недостатки. </a:t>
          </a:r>
          <a:endParaRPr lang="ru-RU" sz="1200" kern="1200" dirty="0"/>
        </a:p>
      </dsp:txBody>
      <dsp:txXfrm>
        <a:off x="5684476" y="215525"/>
        <a:ext cx="2555302" cy="11920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A1E38-58B5-4D41-9C76-D977A356898A}">
      <dsp:nvSpPr>
        <dsp:cNvPr id="0" name=""/>
        <dsp:cNvSpPr/>
      </dsp:nvSpPr>
      <dsp:spPr>
        <a:xfrm>
          <a:off x="4055" y="370855"/>
          <a:ext cx="1711635" cy="770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Художественно-образные самостоятельные работы</a:t>
          </a:r>
          <a:endParaRPr lang="ru-RU" sz="1400" b="1" kern="1200" dirty="0"/>
        </a:p>
      </dsp:txBody>
      <dsp:txXfrm>
        <a:off x="26621" y="393421"/>
        <a:ext cx="1666503" cy="725324"/>
      </dsp:txXfrm>
    </dsp:sp>
    <dsp:sp modelId="{01B7406F-A247-45D7-956C-5B8445FF6D16}">
      <dsp:nvSpPr>
        <dsp:cNvPr id="0" name=""/>
        <dsp:cNvSpPr/>
      </dsp:nvSpPr>
      <dsp:spPr>
        <a:xfrm rot="16021">
          <a:off x="1916046" y="513552"/>
          <a:ext cx="424762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916047" y="612632"/>
        <a:ext cx="297333" cy="298133"/>
      </dsp:txXfrm>
    </dsp:sp>
    <dsp:sp modelId="{F8DB11DE-5FF3-4990-9579-5A2EF58A8EFF}">
      <dsp:nvSpPr>
        <dsp:cNvPr id="0" name=""/>
        <dsp:cNvSpPr/>
      </dsp:nvSpPr>
      <dsp:spPr>
        <a:xfrm>
          <a:off x="2517122" y="296218"/>
          <a:ext cx="2328837" cy="946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Эти работы основаны на образном отражении действительности.</a:t>
          </a:r>
          <a:endParaRPr lang="ru-RU" sz="1200" kern="1200" dirty="0"/>
        </a:p>
      </dsp:txBody>
      <dsp:txXfrm>
        <a:off x="2544830" y="323926"/>
        <a:ext cx="2273421" cy="890615"/>
      </dsp:txXfrm>
    </dsp:sp>
    <dsp:sp modelId="{DA96B64A-BE76-4792-9217-AC927E289DA8}">
      <dsp:nvSpPr>
        <dsp:cNvPr id="0" name=""/>
        <dsp:cNvSpPr/>
      </dsp:nvSpPr>
      <dsp:spPr>
        <a:xfrm rot="21586220">
          <a:off x="5046315" y="514468"/>
          <a:ext cx="424761" cy="496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6316" y="614100"/>
        <a:ext cx="297333" cy="298133"/>
      </dsp:txXfrm>
    </dsp:sp>
    <dsp:sp modelId="{B8621C21-5B1D-4B26-8767-0C476D6E9048}">
      <dsp:nvSpPr>
        <dsp:cNvPr id="0" name=""/>
        <dsp:cNvSpPr/>
      </dsp:nvSpPr>
      <dsp:spPr>
        <a:xfrm>
          <a:off x="5647390" y="76209"/>
          <a:ext cx="2629474" cy="1359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Например, при работе с графическим редактором, учащимся предлагается нарисовать собственную школу, создать тематические открытки-поздравления к праздникам.</a:t>
          </a:r>
          <a:endParaRPr lang="ru-RU" sz="1200" kern="1200" dirty="0"/>
        </a:p>
      </dsp:txBody>
      <dsp:txXfrm>
        <a:off x="5687216" y="116035"/>
        <a:ext cx="2549822" cy="1280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7ABA4-6061-4FDF-AD83-AD7E06BFBD57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94EBB-ED42-4A16-BEBB-9B9D8306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1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32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2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1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39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16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1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3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1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4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18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C03B3-2F5F-464C-BFAA-6F5E4218BC0A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5FF2-BD82-4D31-A70A-7FF92C3A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0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tod-kopilka.ru/organizaciya_samostoyatelnoy_deyatelnosti_uchaschihsya_na_uroke_kak_deystvennoe_sredstvo-56878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13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12" Type="http://schemas.openxmlformats.org/officeDocument/2006/relationships/diagramColors" Target="../diagrams/colors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11" Type="http://schemas.openxmlformats.org/officeDocument/2006/relationships/diagramQuickStyle" Target="../diagrams/quickStyle13.xml"/><Relationship Id="rId5" Type="http://schemas.openxmlformats.org/officeDocument/2006/relationships/diagramLayout" Target="../diagrams/layout12.xml"/><Relationship Id="rId10" Type="http://schemas.openxmlformats.org/officeDocument/2006/relationships/diagramLayout" Target="../diagrams/layout13.xml"/><Relationship Id="rId4" Type="http://schemas.openxmlformats.org/officeDocument/2006/relationships/diagramData" Target="../diagrams/data12.xml"/><Relationship Id="rId9" Type="http://schemas.openxmlformats.org/officeDocument/2006/relationships/diagramData" Target="../diagrams/data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467539" y="1772816"/>
            <a:ext cx="828469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Методы и приёмы самостоятельной работы на уроках информатики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0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5400600" cy="5040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Метод проектов в курсе информатики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4490" y="1264691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Межпредметные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проекты – это подбор материала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сети Интернет, расширение собственного кругозора, 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значит,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развитие личности.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Например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создавая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проект «Наша здоровая пища», учащиеся рассматривают продукты питания с точки зрения медицины, биологии,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химии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;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оциологические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опросы, составление анкет и диаграмм результатов исследования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требуют знания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табличного редактора.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789040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Положительными сторонами метода проектов являются: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631825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направленность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на индивидуализацию обучения; 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631825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активизация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учения; 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631825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стимулирование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инициативы и роста творческих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394492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36" y="5442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rgbClr val="002060"/>
                </a:solidFill>
                <a:latin typeface="+mj-lt"/>
              </a:rPr>
              <a:t>Полезные ссылки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7406" y="148478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hlinkClick r:id="rId3"/>
              </a:rPr>
              <a:t>https://www.metod-kopilka.ru/organizaciya_samostoyatelnoy_deyatelnosti_uchaschihsya_na_uroke_kak_deystvennoe_sredstvo-56878.htm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408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5444" y="2321632"/>
            <a:ext cx="8072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Желаем успеха!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5184576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Работы  репродуктивного типа</a:t>
            </a:r>
            <a:b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248395261"/>
              </p:ext>
            </p:extLst>
          </p:nvPr>
        </p:nvGraphicFramePr>
        <p:xfrm>
          <a:off x="409842" y="1412776"/>
          <a:ext cx="828092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6435601"/>
              </p:ext>
            </p:extLst>
          </p:nvPr>
        </p:nvGraphicFramePr>
        <p:xfrm>
          <a:off x="409842" y="3645024"/>
          <a:ext cx="828092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92202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  <p:bldGraphic spid="8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5184576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Работы  репродуктивного типа</a:t>
            </a:r>
            <a:b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60973658"/>
              </p:ext>
            </p:extLst>
          </p:nvPr>
        </p:nvGraphicFramePr>
        <p:xfrm>
          <a:off x="409842" y="1412776"/>
          <a:ext cx="828092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44028576"/>
              </p:ext>
            </p:extLst>
          </p:nvPr>
        </p:nvGraphicFramePr>
        <p:xfrm>
          <a:off x="409842" y="3645024"/>
          <a:ext cx="8280920" cy="1623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16332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836680" y="548680"/>
            <a:ext cx="5832648" cy="5040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Работы </a:t>
            </a:r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познавательно-поискового типа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75223998"/>
              </p:ext>
            </p:extLst>
          </p:nvPr>
        </p:nvGraphicFramePr>
        <p:xfrm>
          <a:off x="409842" y="1412776"/>
          <a:ext cx="828092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463721438"/>
              </p:ext>
            </p:extLst>
          </p:nvPr>
        </p:nvGraphicFramePr>
        <p:xfrm>
          <a:off x="409842" y="3645024"/>
          <a:ext cx="8280920" cy="1623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46196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8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836680" y="548680"/>
            <a:ext cx="5832648" cy="5040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Работы </a:t>
            </a:r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познавательно-поискового типа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7599277"/>
              </p:ext>
            </p:extLst>
          </p:nvPr>
        </p:nvGraphicFramePr>
        <p:xfrm>
          <a:off x="409842" y="1412776"/>
          <a:ext cx="828092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80564978"/>
              </p:ext>
            </p:extLst>
          </p:nvPr>
        </p:nvGraphicFramePr>
        <p:xfrm>
          <a:off x="409842" y="3645024"/>
          <a:ext cx="8280920" cy="1623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92775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4463512" cy="5040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Работы творческого типа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51744013"/>
              </p:ext>
            </p:extLst>
          </p:nvPr>
        </p:nvGraphicFramePr>
        <p:xfrm>
          <a:off x="409842" y="1412776"/>
          <a:ext cx="828092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83952621"/>
              </p:ext>
            </p:extLst>
          </p:nvPr>
        </p:nvGraphicFramePr>
        <p:xfrm>
          <a:off x="409842" y="3645024"/>
          <a:ext cx="8280920" cy="1623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554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8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8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8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8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8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4463512" cy="5040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Работы творческого типа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950738070"/>
              </p:ext>
            </p:extLst>
          </p:nvPr>
        </p:nvGraphicFramePr>
        <p:xfrm>
          <a:off x="409842" y="2348880"/>
          <a:ext cx="828092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6992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77624" y="548680"/>
            <a:ext cx="6335720" cy="5040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Работы познавательно-практического типа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71647603"/>
              </p:ext>
            </p:extLst>
          </p:nvPr>
        </p:nvGraphicFramePr>
        <p:xfrm>
          <a:off x="409842" y="1412776"/>
          <a:ext cx="828092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54949824"/>
              </p:ext>
            </p:extLst>
          </p:nvPr>
        </p:nvGraphicFramePr>
        <p:xfrm>
          <a:off x="409842" y="3501008"/>
          <a:ext cx="828092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26662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7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6">
                                            <p:graphicEl>
                                              <a:dgm id="{AF4A1E38-58B5-4D41-9C76-D977A3568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6">
                                            <p:graphicEl>
                                              <a:dgm id="{01B7406F-A247-45D7-956C-5B8445FF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6">
                                            <p:graphicEl>
                                              <a:dgm id="{F8DB11DE-5FF3-4990-9579-5A2EF58A8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6">
                                            <p:graphicEl>
                                              <a:dgm id="{DA96B64A-BE76-4792-9217-AC927E28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6">
                                            <p:graphicEl>
                                              <a:dgm id="{B8621C21-5B1D-4B26-8767-0C476D6E9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34574" y="548680"/>
            <a:ext cx="5400600" cy="5040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Метод проектов в курсе информатики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97675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Российской педагогической энциклопедии метод проектов определяется как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«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система взглядов, при которой учащиеся приобретают знания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	в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процессе планирования и выполнения постепенно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	усложняющихся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заданий - проектов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08920"/>
            <a:ext cx="7326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основе использования метода проектов лежат три базовых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принципа: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809625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свобода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ребенка;</a:t>
            </a:r>
          </a:p>
          <a:p>
            <a:pPr marL="809625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взаимодействие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его с группой детей;</a:t>
            </a:r>
          </a:p>
          <a:p>
            <a:pPr marL="809625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гибкое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распределение учебного времени.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1868" y="400506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На уроках информатики можно и нужно заниматься проектной деятельностью, тем самым, давая понять учащимся, что предмет «информатика» это не только знание компьютера, но и хороший помощник при овладении знаниями по другим дисциплинам. </a:t>
            </a:r>
          </a:p>
        </p:txBody>
      </p:sp>
    </p:spTree>
    <p:extLst>
      <p:ext uri="{BB962C8B-B14F-4D97-AF65-F5344CB8AC3E}">
        <p14:creationId xmlns:p14="http://schemas.microsoft.com/office/powerpoint/2010/main" val="401220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777</Words>
  <Application>Microsoft Office PowerPoint</Application>
  <PresentationFormat>Экран (4:3)</PresentationFormat>
  <Paragraphs>77</Paragraphs>
  <Slides>12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 Работы  репродуктивного типа </vt:lpstr>
      <vt:lpstr> Работы  репродуктивного типа </vt:lpstr>
      <vt:lpstr>Работы познавательно-поискового типа</vt:lpstr>
      <vt:lpstr>Работы познавательно-поискового типа</vt:lpstr>
      <vt:lpstr>Работы творческого типа</vt:lpstr>
      <vt:lpstr>Работы творческого типа</vt:lpstr>
      <vt:lpstr>Работы познавательно-практического типа</vt:lpstr>
      <vt:lpstr>Метод проектов в курсе информатики</vt:lpstr>
      <vt:lpstr>Метод проектов в курсе информатики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</dc:creator>
  <cp:lastModifiedBy>sla</cp:lastModifiedBy>
  <cp:revision>7</cp:revision>
  <dcterms:created xsi:type="dcterms:W3CDTF">2018-06-18T10:04:42Z</dcterms:created>
  <dcterms:modified xsi:type="dcterms:W3CDTF">2018-12-03T13:53:11Z</dcterms:modified>
</cp:coreProperties>
</file>