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7" r:id="rId2"/>
    <p:sldId id="262" r:id="rId3"/>
    <p:sldId id="265" r:id="rId4"/>
    <p:sldId id="263" r:id="rId5"/>
    <p:sldId id="268" r:id="rId6"/>
    <p:sldId id="269" r:id="rId7"/>
    <p:sldId id="270" r:id="rId8"/>
    <p:sldId id="264" r:id="rId9"/>
    <p:sldId id="258" r:id="rId10"/>
    <p:sldId id="259" r:id="rId11"/>
    <p:sldId id="260" r:id="rId12"/>
    <p:sldId id="261" r:id="rId13"/>
    <p:sldId id="266" r:id="rId14"/>
    <p:sldId id="267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CD5D8-0F9D-49A9-AA85-1656D1549CD8}" type="datetimeFigureOut">
              <a:rPr lang="ru-RU" smtClean="0"/>
              <a:t>08.05.2022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6B2DB-23CF-4495-BF70-C91C0ACE1C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6B2DB-23CF-4495-BF70-C91C0ACE1C92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08.05.2022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rench-online.ru/%d0%b4%d1%80%d0%be%d0%b1%d0%bd%d1%8b%d0%b5-%d1%87%d0%b8%d1%81%d0%bb%d0%b8%d1%82%d0%b5%d0%bb%d1%8c%d0%bd%d1%8b%d0%b5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ench-online.ru/compare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french-online.ru/kolichestvennye-kachestvennye-narechiya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Информационно-методический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Центр Адмиралтейского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района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Санкт-Петербурга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Мастер-класс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     </a:t>
            </a: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 err="1" smtClean="0">
                <a:solidFill>
                  <a:srgbClr val="FF0000"/>
                </a:solidFill>
              </a:rPr>
              <a:t>Инфографика</a:t>
            </a:r>
            <a:r>
              <a:rPr lang="ru-RU" sz="3600" b="1" dirty="0" smtClean="0">
                <a:solidFill>
                  <a:srgbClr val="FF0000"/>
                </a:solidFill>
              </a:rPr>
              <a:t>  и как  максимально  снять трудности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у  учащихся при их подготовке к  ЕГЭ по французскому языку»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                  </a:t>
            </a:r>
            <a:r>
              <a:rPr lang="ru-RU" sz="2000" b="1" dirty="0" smtClean="0"/>
              <a:t>Председатель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РМО учителей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французского языка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Акользина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Н.М.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(16 декабря 2021 года)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Наталья\Desktop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1447800" cy="144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874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71600" y="762000"/>
            <a:ext cx="6858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Indiquer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une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quantité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Указать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Plus/</a:t>
            </a:r>
            <a:r>
              <a:rPr lang="en-US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Moins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30 % des </a:t>
            </a:r>
            <a:r>
              <a:rPr lang="en-US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citadins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pensent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/ Менее 30% городских жителей считают, что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 grand </a:t>
            </a:r>
            <a:r>
              <a:rPr lang="en-US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nombre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</a:t>
            </a:r>
            <a:r>
              <a:rPr lang="en-US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Marseillais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estiment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Большое число жителей Марселя считают, что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</a:t>
            </a:r>
            <a:r>
              <a:rPr lang="ru-RU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double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вдвое (в два раза) больше;  двойное количество…</a:t>
            </a:r>
            <a:r>
              <a:rPr lang="ru-RU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</a:t>
            </a:r>
            <a:r>
              <a:rPr lang="ru-RU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</a:t>
            </a:r>
            <a:r>
              <a:rPr lang="ru-RU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triple</a:t>
            </a:r>
            <a:r>
              <a:rPr lang="ru-RU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</a:t>
            </a:r>
            <a:r>
              <a:rPr lang="ru-RU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три раза (втрое) больше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 </a:t>
            </a:r>
            <a:r>
              <a:rPr lang="en-US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baromètre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précédent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avait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montré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un </a:t>
            </a:r>
            <a:r>
              <a:rPr lang="en-US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doublement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la population.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Предыдущий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барометр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показал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удвоение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численности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населения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 on </a:t>
            </a:r>
            <a:r>
              <a:rPr lang="en-US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additionne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les </a:t>
            </a:r>
            <a:r>
              <a:rPr lang="en-US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revenus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2013 et </a:t>
            </a:r>
            <a:r>
              <a:rPr lang="en-US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ceux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 2014, on </a:t>
            </a:r>
            <a:r>
              <a:rPr lang="en-US" dirty="0" err="1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obtient</a:t>
            </a:r>
            <a:r>
              <a:rPr lang="en-US" dirty="0" smtClean="0">
                <a:solidFill>
                  <a:srgbClr val="40404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мы сложим доходы 2013 и 2014 года, мы получим …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50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543550" y="765175"/>
            <a:ext cx="3600450" cy="2663825"/>
          </a:xfrm>
        </p:spPr>
        <p:txBody>
          <a:bodyPr>
            <a:noAutofit/>
          </a:bodyPr>
          <a:lstStyle/>
          <a:p>
            <a:pPr lvl="0"/>
            <a:r>
              <a:rPr lang="en-US" sz="88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/>
            </a:r>
            <a:br>
              <a:rPr lang="en-US" sz="88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sz="8800" b="1" dirty="0">
                <a:solidFill>
                  <a:srgbClr val="7030A0"/>
                </a:solidFill>
                <a:latin typeface="Algerian" panose="04020705040A02060702" pitchFamily="82" charset="0"/>
              </a:rPr>
              <a:t/>
            </a:r>
            <a:br>
              <a:rPr lang="en-US" sz="8800" b="1" dirty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en-US" sz="88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  <a:t/>
            </a:r>
            <a:br>
              <a:rPr lang="en-US" sz="8800" b="1" dirty="0" smtClean="0">
                <a:solidFill>
                  <a:srgbClr val="7030A0"/>
                </a:solidFill>
                <a:latin typeface="Algerian" panose="04020705040A02060702" pitchFamily="82" charset="0"/>
              </a:rPr>
            </a:br>
            <a:r>
              <a:rPr lang="ru-RU" sz="4800" dirty="0">
                <a:solidFill>
                  <a:prstClr val="black"/>
                </a:solidFill>
              </a:rPr>
              <a:t/>
            </a:r>
            <a:br>
              <a:rPr lang="ru-RU" sz="4800" dirty="0">
                <a:solidFill>
                  <a:prstClr val="black"/>
                </a:solidFill>
              </a:rPr>
            </a:br>
            <a:r>
              <a:rPr lang="en-US" sz="4800" b="1" dirty="0" smtClean="0">
                <a:latin typeface="Algerian" panose="04020705040A02060702" pitchFamily="82" charset="0"/>
              </a:rPr>
              <a:t> </a:t>
            </a:r>
            <a:br>
              <a:rPr lang="en-US" sz="4800" b="1" dirty="0" smtClean="0">
                <a:latin typeface="Algerian" panose="04020705040A02060702" pitchFamily="82" charset="0"/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259632" y="3717032"/>
            <a:ext cx="669674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dirty="0" smtClean="0">
                <a:solidFill>
                  <a:prstClr val="black"/>
                </a:solidFill>
              </a:rPr>
              <a:t/>
            </a:r>
            <a:br>
              <a:rPr lang="ru-RU" sz="4800" dirty="0" smtClean="0">
                <a:solidFill>
                  <a:prstClr val="black"/>
                </a:solidFill>
              </a:rPr>
            </a:br>
            <a:r>
              <a:rPr lang="en-US" sz="4800" b="1" dirty="0" smtClean="0">
                <a:latin typeface="Algerian" panose="04020705040A02060702" pitchFamily="82" charset="0"/>
              </a:rPr>
              <a:t> </a:t>
            </a:r>
            <a:br>
              <a:rPr lang="en-US" sz="4800" b="1" dirty="0" smtClean="0">
                <a:latin typeface="Algerian" panose="04020705040A02060702" pitchFamily="82" charset="0"/>
              </a:rPr>
            </a:b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143000" y="678930"/>
            <a:ext cx="70104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Indiquer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une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fraction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Указать дроби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La part des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impôts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indirects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’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est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accrue.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Доля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косвенных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налогов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увеличилась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Les proportions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sont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respectivement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de 27 % et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16%.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Пропорции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составляют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соответственно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27%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16%.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99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2"/>
              </a:rPr>
              <a:t>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99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2"/>
              </a:rPr>
              <a:t>moiti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99CC"/>
                </a:solidFill>
                <a:effectLst/>
                <a:latin typeface="Calibri"/>
                <a:ea typeface="Times New Roman" pitchFamily="18" charset="0"/>
                <a:cs typeface="Tahoma" pitchFamily="34" charset="0"/>
                <a:hlinkClick r:id="rId2"/>
              </a:rPr>
              <a:t>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99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2"/>
              </a:rPr>
              <a:t>/Le tiers/Le quart/Un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99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2"/>
              </a:rPr>
              <a:t>cinqui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99CC"/>
                </a:solidFill>
                <a:effectLst/>
                <a:latin typeface="Calibri"/>
                <a:ea typeface="Times New Roman" pitchFamily="18" charset="0"/>
                <a:cs typeface="Tahoma" pitchFamily="34" charset="0"/>
                <a:hlinkClick r:id="rId2"/>
              </a:rPr>
              <a:t>è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2299CC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  <a:hlinkClick r:id="rId2"/>
              </a:rPr>
              <a:t>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des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Fran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ç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ais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prend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le train.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Половина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/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треть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/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четверть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/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одна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пятая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французов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едет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поезде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Les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deux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tiers/Les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trois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quarts des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Franciliens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ont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une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voiture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Две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трети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/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три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четверти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парижан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имеет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машину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Ces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voyages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repr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é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sentent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16 % de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l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’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ensemble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Эти поездки составляют 16% от общего количества.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Plus 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’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un tiers des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Europ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é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ens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soit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80 millions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…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Более трети европейцев, то есть 80 миллионов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7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447800" y="839741"/>
            <a:ext cx="60198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Pour comparer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2299C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Par rapport à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la situation de 20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сравнению с 2013 годом, ситуация в  2014 году …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Ils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27 %,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3 % en 20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L’écart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entre le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chiffre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officiel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et le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nombre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réel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important/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considérable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составляют 27% против 13% в 2021 году. Разница между официальным показателем и действительным числом  значительна.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différence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minime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faible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négligeable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Разница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минимальная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низкая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незначительная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part du train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deux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plus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importante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dans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les voyages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professionnels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Доля поездок на поезде во время командировок  в два раза значительней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24000" y="294147"/>
            <a:ext cx="65532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Indiquer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majorité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ou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minorité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Указать большинство или меньшинство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plupart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citadins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prennent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les transports en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commun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Большинство жителей города пользуются общественным транспортом.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 place de 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voiture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majoritaire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prépondérante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celle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vélo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minoritaire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Автомобиль является основным / преобладающим видом транспорта,  велосипед в меньшинстве.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Pour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moduler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chiffre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Указать приблизительное количество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environ/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approximativement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 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 quart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около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40404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près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de/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presque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moitié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почти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половину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990600" y="907238"/>
            <a:ext cx="7315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                          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Exemple</a:t>
            </a:r>
            <a:r>
              <a:rPr lang="ru-RU" sz="2400" dirty="0" smtClean="0">
                <a:solidFill>
                  <a:srgbClr val="0000FF"/>
                </a:solidFill>
                <a:latin typeface="Calibri"/>
                <a:ea typeface="Times New Roman" pitchFamily="18" charset="0"/>
                <a:cs typeface="Tahoma" pitchFamily="34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Pendant 40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ans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, la  proportion de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Français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qui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partent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en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vacances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progressé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régulièrement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chaque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année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. Elle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est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passée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de 43 à 65 %. La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génération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née entre 1940 et 1944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est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la première à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connaître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un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taux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de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départ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supérieur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à 60 %. 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Récemment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la situation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légèrement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évolué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   et nous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assistons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à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une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    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baisse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des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départs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. De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même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, pour des raisons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d’économies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près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d’un   tiers des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vacanciers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(31 %)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privilégient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  les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séjours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en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famille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et,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depuis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quelques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années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, les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séjours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 en camping se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multiplient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Algerian" pitchFamily="82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lgerian" pitchFamily="82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-1603148"/>
            <a:ext cx="78486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                                            </a:t>
            </a:r>
          </a:p>
          <a:p>
            <a:r>
              <a:rPr lang="fr-FR" sz="3200" b="1" dirty="0" smtClean="0"/>
              <a:t> </a:t>
            </a:r>
            <a:r>
              <a:rPr lang="fr-FR" sz="3200" b="1" dirty="0" smtClean="0"/>
              <a:t>                     </a:t>
            </a:r>
            <a:r>
              <a:rPr lang="fr-FR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Questionnaire</a:t>
            </a:r>
            <a:endParaRPr lang="fr-FR" sz="32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1.Qu’est-ce que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objets représentés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en commun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2.Est-ce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qu’on se sert souvent de ces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objets?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3.En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quoi sont-ils différents ?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4.Sont-ils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faits de la même matière ou des matières différentes ?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5.Quel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rapport existe entre ces objets et les chiffres à côté ?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6.Outre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les chiffres, qu’est-ce qui aide aussi à représenter la durée de vie de ces déchets ?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7.Comment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la longueur et la couleur des flèches sont liées aux chiffres ? 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8.Pourquoi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l’accroissement de la quantité des déchets est dangereuse pour les humains et la nature ?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9.Quelles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sont les solutions de ce problème ?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réduire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  ou renoncer à la consommation des objets non-compostables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indent="-342900">
              <a:buAutoNum type="alphaLcParenR"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recycler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10.Quel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est l’objectif de cette infographie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A qui est-elle destinée?</a:t>
            </a: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12.A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quoi fait-elle réfléchir les contemporains ? </a:t>
            </a:r>
            <a:endParaRPr lang="fr-F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13.Qu’est-ce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qu’elle vous suggère, à vous?</a:t>
            </a:r>
            <a:endParaRPr lang="fr-F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0" y="889845"/>
            <a:ext cx="70104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 smtClean="0"/>
          </a:p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fr-FR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Comment analyser une infographie?</a:t>
            </a:r>
          </a:p>
          <a:p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1.Identifier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document (nature, titre, source, auteur, date de parution)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2.Décrire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document: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-l’image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(le message visuel): ( zone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principale, couleurs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...)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-le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texte (le message verbal)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3.Relier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le message verbal au message visuel (Quel rapport existe-t-il entre le texte et l’image?)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4.Dégager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la problématique (Quel problème soulève-t-elle ?)</a:t>
            </a:r>
          </a:p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5.Donner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un commentaire :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-Quel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est l’objectif de cette infographie ? </a:t>
            </a:r>
            <a:endParaRPr lang="fr-F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Que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souhaite-t-elle démontrer?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-Où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peut-on trouver cette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infographie?</a:t>
            </a:r>
          </a:p>
          <a:p>
            <a:pPr lvl="1"/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qui est-elle destinée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1"/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914400" y="188885"/>
            <a:ext cx="7315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843C0C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lang="fr-FR" sz="2400" b="1" dirty="0" smtClean="0">
                <a:solidFill>
                  <a:srgbClr val="843C0C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fr-FR" sz="2400" b="1" dirty="0" smtClean="0">
                <a:solidFill>
                  <a:srgbClr val="843C0C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          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843C0C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Analyser un tableau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2060"/>
              </a:buClr>
              <a:buSzPct val="100000"/>
              <a:buFontTx/>
              <a:buChar char="■"/>
              <a:tabLst>
                <a:tab pos="536575" algn="l"/>
              </a:tabLst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Rédiger une description du tableau en allant du général au particulier: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on observe que …/ on constate que… / on voit que…. / on note que…./ on remarque que/ les résultats confirment…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On constate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tout d’abord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que….est plus élevé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que celui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des….dans toutes les catégories d’âge.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Ensuite 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les chiffres nous montrent que…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tandis que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…… </a:t>
            </a: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Par ailleurs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l’enquête met l'accent sur...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Enfin</a:t>
            </a: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, on peut voir que l’écart entre…../ la différence est de….et atteint ….dans la catégorie des 15 à 18 ans.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kumimoji="0" lang="fr-FR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Résultat attendu…/ les jeunes approuvent…. Les jeunes sont également plus enclins à …….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-910650"/>
            <a:ext cx="73152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2400" dirty="0" smtClean="0"/>
          </a:p>
          <a:p>
            <a:r>
              <a:rPr lang="ru-RU" sz="2400" dirty="0" smtClean="0"/>
              <a:t>Сегодня мы рассмотрим с вами новое </a:t>
            </a:r>
            <a:r>
              <a:rPr lang="ru-RU" sz="2400" dirty="0" smtClean="0"/>
              <a:t>задание в ЕГЭ по иностранному языку в виде </a:t>
            </a:r>
            <a:r>
              <a:rPr lang="ru-RU" sz="2400" dirty="0" smtClean="0"/>
              <a:t>диаграммы</a:t>
            </a:r>
            <a:r>
              <a:rPr lang="en-US" sz="2400" dirty="0" smtClean="0"/>
              <a:t>,</a:t>
            </a:r>
            <a:r>
              <a:rPr lang="ru-RU" sz="2400" dirty="0" smtClean="0"/>
              <a:t>которое  </a:t>
            </a:r>
            <a:r>
              <a:rPr lang="ru-RU" sz="2400" dirty="0" smtClean="0"/>
              <a:t>вызвало панику среди учителей РФ. </a:t>
            </a:r>
            <a:r>
              <a:rPr lang="ru-RU" sz="2400" dirty="0" smtClean="0"/>
              <a:t>Многие </a:t>
            </a:r>
            <a:r>
              <a:rPr lang="ru-RU" sz="2400" dirty="0" smtClean="0"/>
              <a:t>учителя испугались </a:t>
            </a:r>
            <a:r>
              <a:rPr lang="ru-RU" sz="2400" dirty="0" smtClean="0"/>
              <a:t>задания </a:t>
            </a:r>
            <a:r>
              <a:rPr lang="ru-RU" sz="2400" dirty="0" smtClean="0"/>
              <a:t>на развернутое высказывание на основе </a:t>
            </a:r>
            <a:r>
              <a:rPr lang="ru-RU" sz="2400" dirty="0" smtClean="0"/>
              <a:t>таблицы/диаграмм. Но ведь ни для кого не секрет</a:t>
            </a:r>
            <a:r>
              <a:rPr lang="en-US" sz="2400" dirty="0" smtClean="0"/>
              <a:t>, </a:t>
            </a:r>
            <a:r>
              <a:rPr lang="ru-RU" sz="2400" dirty="0" smtClean="0"/>
              <a:t>что </a:t>
            </a:r>
            <a:r>
              <a:rPr lang="ru-RU" sz="2400" i="1" dirty="0" err="1" smtClean="0">
                <a:solidFill>
                  <a:srgbClr val="FF0000"/>
                </a:solidFill>
              </a:rPr>
              <a:t>инфографика</a:t>
            </a:r>
            <a:r>
              <a:rPr lang="ru-RU" sz="2400" i="1" dirty="0" smtClean="0">
                <a:solidFill>
                  <a:srgbClr val="FF0000"/>
                </a:solidFill>
              </a:rPr>
              <a:t>, таблицы и диаграммы </a:t>
            </a:r>
            <a:r>
              <a:rPr lang="ru-RU" sz="2400" dirty="0" smtClean="0"/>
              <a:t>сейчас кругом. Появление задания на их разбор — </a:t>
            </a:r>
            <a:r>
              <a:rPr lang="ru-RU" sz="2400" dirty="0" smtClean="0"/>
              <a:t>это проявление </a:t>
            </a:r>
            <a:r>
              <a:rPr lang="ru-RU" sz="2400" dirty="0" smtClean="0"/>
              <a:t>линии федеральных государственных образовательных стандартов на </a:t>
            </a:r>
            <a:r>
              <a:rPr lang="ru-RU" sz="2400" dirty="0" err="1" smtClean="0"/>
              <a:t>межпредметность</a:t>
            </a:r>
            <a:r>
              <a:rPr lang="ru-RU" sz="2400" dirty="0" smtClean="0"/>
              <a:t> и </a:t>
            </a:r>
            <a:r>
              <a:rPr lang="ru-RU" sz="2400" dirty="0" err="1" smtClean="0"/>
              <a:t>метапредметность</a:t>
            </a:r>
            <a:r>
              <a:rPr lang="ru-RU" sz="2400" dirty="0" smtClean="0"/>
              <a:t>.</a:t>
            </a:r>
            <a:endParaRPr lang="ru-RU" sz="2400" dirty="0" smtClean="0"/>
          </a:p>
          <a:p>
            <a:r>
              <a:rPr lang="ru-RU" sz="2400" dirty="0" smtClean="0"/>
              <a:t>             Итак</a:t>
            </a:r>
            <a:r>
              <a:rPr lang="en-US" sz="2400" dirty="0" smtClean="0"/>
              <a:t>, </a:t>
            </a:r>
            <a:r>
              <a:rPr lang="ru-RU" sz="2400" dirty="0" smtClean="0"/>
              <a:t>что же такое </a:t>
            </a:r>
            <a:r>
              <a:rPr lang="ru-RU" sz="2400" dirty="0" err="1" smtClean="0"/>
              <a:t>инфографика</a:t>
            </a:r>
            <a:r>
              <a:rPr lang="ru-RU" sz="2400" dirty="0" smtClean="0"/>
              <a:t> ?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Инфографика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— визуализация данных или идей, целью которой является донесение сложной информации до аудитории быстрым и понятным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образом.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инфографики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помимо изображений могут включать в себя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диаграммы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графики,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блок-схемы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таблицы, карты,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списки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74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Работа с инфографиками как способ развития устной монологической речи на  уроках французского языка в 8–9-х класс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43000"/>
            <a:ext cx="3200001" cy="2438401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1524000" y="1397000"/>
          <a:ext cx="60960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Работа с инфографиками как способ развития устной монологической речи на  уроках французского языка в 8–9-х класс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802" y="685800"/>
            <a:ext cx="7200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Tableaux et diagrammes à bandes - YouT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192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Lire et comprendre un tableau ou un graphique - Maxicou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6962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réer un graphique croisé dynamiq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007"/>
            <a:ext cx="7848600" cy="6712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685800"/>
            <a:ext cx="6965245" cy="23622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Наша задача – научить учащихся  анализировать таблицы и диаграммы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Un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tableau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un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outil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utilisé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afin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rassembler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données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chiffrées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sous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forme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lignes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de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colonnes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et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rendre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ainsi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plus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faciles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à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utiliser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interpréter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524000" y="3048000"/>
            <a:ext cx="6248400" cy="31242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Méthode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plusieurs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étapes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nécessaires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pour lire un tableau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◆ Il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faut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repérer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la source,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l’auteur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, la date de publication, le champ (population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étudiée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, date des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données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, lieu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concernant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données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◆ Il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s’agit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ensuite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comprendre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données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. Pour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cela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peut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être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utile de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repérer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опредедить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выявить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)le total en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lignes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ou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colonnes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◆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Enfin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il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faut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analyser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données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du tableau. On commence par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dégage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опредедить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выявить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l’idée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principale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présentée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par le tableau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puis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voir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quelles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sont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les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autres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informations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importantes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4600" y="685800"/>
            <a:ext cx="3581400" cy="5334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Algerian" panose="04020705040A02060702" pitchFamily="82" charset="0"/>
              </a:rPr>
              <a:t/>
            </a:r>
            <a:br>
              <a:rPr lang="ru-RU" b="1" dirty="0" smtClean="0">
                <a:latin typeface="Algerian" panose="04020705040A02060702" pitchFamily="82" charset="0"/>
              </a:rPr>
            </a:br>
            <a:r>
              <a:rPr lang="ru-RU" b="1" dirty="0" smtClean="0">
                <a:latin typeface="Algerian" panose="04020705040A02060702" pitchFamily="82" charset="0"/>
              </a:rPr>
              <a:t/>
            </a:r>
            <a:br>
              <a:rPr lang="ru-RU" b="1" dirty="0" smtClean="0">
                <a:latin typeface="Algerian" panose="04020705040A02060702" pitchFamily="82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44008" y="3319264"/>
            <a:ext cx="3816424" cy="263001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fontAlgn="base">
              <a:spcAft>
                <a:spcPct val="0"/>
              </a:spcAft>
            </a:pPr>
            <a:endParaRPr lang="ru-RU" sz="6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43934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828800" y="-1331043"/>
            <a:ext cx="6248400" cy="797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Commenter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données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chiffrées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описать статистику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donn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statistiques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font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appara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î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que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Эти данные / статистика показывают, что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tude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montre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indique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Исследование показывает / указывает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Indiquer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nombre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Указать количество (число)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nombre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(total) des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chômeurs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4 millions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Общее количество безработных составляет 4 миллиона.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28 % des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jeunes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diplôm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envisagent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partir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28%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молодых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выпускников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планируют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уехать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exc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dent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/Le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ficit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budg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taire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30 milliards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euros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Профицит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/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Дефицит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бюджета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30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миллиардов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евро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chiffre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du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chômage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’é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10 % de la population active.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Показатель безработицы составляет 10% рабочей силы.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total /La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somme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sente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сумма /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составляет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82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469</TotalTime>
  <Words>588</Words>
  <Application>Microsoft Office PowerPoint</Application>
  <PresentationFormat>Экран (4:3)</PresentationFormat>
  <Paragraphs>154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Кнопка</vt:lpstr>
      <vt:lpstr>                                 Информационно-методический Центр Адмиралтейского            района Санкт-Петербурга  Мастер-класс        «Инфографика  и как  максимально  снять трудности  у  учащихся при их подготовке к  ЕГЭ по французскому языку»                   Председатель РМО учителей                                 французского языка Акользина Н.М.                                                                                             (16 декабря 2021 года)</vt:lpstr>
      <vt:lpstr>Слайд 2</vt:lpstr>
      <vt:lpstr>Инфографика — визуализация данных или идей, целью которой является донесение сложной информации до аудитории быстрым и понятным образом. Средства инфографики помимо изображений могут включать в себя диаграммы, графики, блок-схемы, таблицы, карты, списки</vt:lpstr>
      <vt:lpstr>Слайд 4</vt:lpstr>
      <vt:lpstr>Слайд 5</vt:lpstr>
      <vt:lpstr>Слайд 6</vt:lpstr>
      <vt:lpstr>Слайд 7</vt:lpstr>
      <vt:lpstr> Наша задача – научить учащихся  анализировать таблицы и диаграммы  Un tableau est un outil utilisé afin de rassembler des données chiffrées, sous forme de lignes et de colonnes, et les rendre ainsi plus faciles à utiliser et interpréter. </vt:lpstr>
      <vt:lpstr>  </vt:lpstr>
      <vt:lpstr>Слайд 10</vt:lpstr>
      <vt:lpstr>      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 Métier Occupation professionnelle</dc:title>
  <dc:creator>user</dc:creator>
  <cp:lastModifiedBy>Наталья</cp:lastModifiedBy>
  <cp:revision>28</cp:revision>
  <dcterms:created xsi:type="dcterms:W3CDTF">2016-07-27T15:27:00Z</dcterms:created>
  <dcterms:modified xsi:type="dcterms:W3CDTF">2022-05-08T15:28:44Z</dcterms:modified>
</cp:coreProperties>
</file>