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3300"/>
    <a:srgbClr val="CC0099"/>
    <a:srgbClr val="AA2675"/>
    <a:srgbClr val="6B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938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AD5D26-E19F-4D28-9F75-F91CCC1CCDD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E1E469-F8F7-46B7-8756-48A5CF3802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212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90033"/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dirty="0" smtClean="0">
                <a:solidFill>
                  <a:srgbClr val="990033"/>
                </a:solidFill>
                <a:latin typeface="Calibri" pitchFamily="34" charset="0"/>
              </a:rPr>
              <a:t>Основная образовательная программа дошкольного образования</a:t>
            </a:r>
            <a:br>
              <a:rPr lang="ru-RU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dirty="0" smtClean="0">
                <a:solidFill>
                  <a:srgbClr val="990033"/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  <a:t>ГБДОУ детского сада № 32 </a:t>
            </a:r>
            <a:b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  <a:t>общеразвивающего  вида с приоритетным осуществлением деятельности по художественно-эстетическому развитию детей </a:t>
            </a:r>
            <a:b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  <a:t>Адмиралтейского  района Санкт-Петербурга</a:t>
            </a:r>
            <a:b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  <a:t/>
            </a:r>
            <a:b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  <a:t/>
            </a:r>
            <a:b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  <a:t>2015-2016 учебный год</a:t>
            </a:r>
            <a:r>
              <a:rPr lang="ru-RU" b="1" dirty="0" smtClean="0">
                <a:solidFill>
                  <a:srgbClr val="99003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990033"/>
                </a:solidFill>
                <a:latin typeface="Calibri" pitchFamily="34" charset="0"/>
              </a:rPr>
            </a:br>
            <a:endParaRPr lang="ru-RU" b="1" dirty="0">
              <a:solidFill>
                <a:srgbClr val="990033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488832" cy="14184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Основная образовательная программа дошкольного образования ГБДОУ детского сада № 32 общеразвивающего  вида с приоритетным осуществлением деятельности по художественно-эстетическому развитию детей Адмиралтейского  района Санкт-Петербурга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564904"/>
            <a:ext cx="5760640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99695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Парциальная </a:t>
            </a:r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программа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«Первые шаги »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Алифанова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Г.Т</a:t>
            </a:r>
            <a:endParaRPr lang="ru-RU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653136"/>
            <a:ext cx="8136904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Педагогические технологии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: «Игровые занимательные задачи для дошкольников» З.А. Михайлова, «Математика от 3 до 7» З.А. Михайлова, «Неизведанное рядом» О.В.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Дыбина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, «Что было до…» О.В.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Дыбина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, «Творим, изменяем, преобразуем» О.В.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Дыбина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, «Добро пожаловать в экологию»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О.А.Воронкевич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66260" y="1751112"/>
            <a:ext cx="349756" cy="59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27984" y="4149080"/>
            <a:ext cx="386332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8358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Образовательная область </a:t>
            </a:r>
            <a:b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«речевое развитие»</a:t>
            </a:r>
            <a:endParaRPr lang="ru-RU" b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488832" cy="13464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Основная образовательная программа дошкольного образования ГБДОУ детского сада № 32 общеразвивающего вида с приоритетным осуществлением деятельности по художественно-эстетическому развитию детей   Адмиралтейского района Санкт-Петербурга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780928"/>
            <a:ext cx="5973592" cy="11521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990033"/>
                </a:solidFill>
                <a:latin typeface="Calibri" panose="020F0502020204030204" pitchFamily="34" charset="0"/>
              </a:rPr>
              <a:t>Парциальная программа </a:t>
            </a:r>
          </a:p>
          <a:p>
            <a:pPr algn="ctr"/>
            <a:r>
              <a:rPr lang="ru-RU" dirty="0" smtClean="0">
                <a:solidFill>
                  <a:srgbClr val="990033"/>
                </a:solidFill>
                <a:latin typeface="Calibri" panose="020F0502020204030204" pitchFamily="34" charset="0"/>
              </a:rPr>
              <a:t>«Первые </a:t>
            </a:r>
            <a:r>
              <a:rPr lang="ru-RU" dirty="0" smtClean="0">
                <a:solidFill>
                  <a:srgbClr val="990033"/>
                </a:solidFill>
                <a:latin typeface="Calibri" panose="020F0502020204030204" pitchFamily="34" charset="0"/>
              </a:rPr>
              <a:t>шаги» </a:t>
            </a:r>
            <a:r>
              <a:rPr lang="ru-RU" dirty="0" err="1" smtClean="0">
                <a:solidFill>
                  <a:srgbClr val="990033"/>
                </a:solidFill>
                <a:latin typeface="Calibri" panose="020F0502020204030204" pitchFamily="34" charset="0"/>
              </a:rPr>
              <a:t>Алифанова</a:t>
            </a:r>
            <a:r>
              <a:rPr lang="ru-RU" dirty="0" smtClean="0">
                <a:solidFill>
                  <a:srgbClr val="990033"/>
                </a:solidFill>
                <a:latin typeface="Calibri" panose="020F0502020204030204" pitchFamily="34" charset="0"/>
              </a:rPr>
              <a:t> Г.Т</a:t>
            </a:r>
            <a:endParaRPr lang="ru-RU" dirty="0">
              <a:solidFill>
                <a:srgbClr val="990033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653136"/>
            <a:ext cx="8136904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Педагогические технологии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Приобщение детей к истокам русской народной культуры 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»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О.Л.Князева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М.Д.Маханова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«Развитие речи и творчества дошкольников» О.С. Ушакова, «Придумай слово» О.С. Ушакова, «Развитие словаря дошкольника в играх» О.Ю. Филимонова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772816"/>
            <a:ext cx="288032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62272" y="4149080"/>
            <a:ext cx="325752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6084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Образовательная область </a:t>
            </a:r>
            <a:b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«художественно - эстетическое </a:t>
            </a:r>
            <a:b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развитие»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3464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Основная образовательная программа дошкольного образования ГБДОУ детского сада № 32 общеразвивающего вида  с приоритетным осуществлением деятельности по художественно-эстетическому развитию детей Адмиралтейского </a:t>
            </a:r>
          </a:p>
          <a:p>
            <a:pPr algn="ctr"/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района Санкт-Петербурга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564904"/>
            <a:ext cx="5544616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Парциальная </a:t>
            </a:r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программа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«Цветные ладошки» И.А. Лыкова</a:t>
            </a:r>
            <a:endParaRPr lang="ru-RU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653136"/>
            <a:ext cx="8136904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Педагогические технологии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: «Аппликация из бумаги» И.А. Лыкова, «Конструирование и ручной труд» Л.В.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Куцакова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, «Детское творческое конструирование»  Л.А. Парамонова, «Объемная аппликация» И.М. Петрова, «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Пластилинография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» Г.Н. Давыдова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36172" y="1895128"/>
            <a:ext cx="404588" cy="525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383436" y="4018768"/>
            <a:ext cx="404588" cy="634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76872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Образовательная область </a:t>
            </a:r>
            <a:b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«физическое развитие»</a:t>
            </a:r>
            <a:endParaRPr lang="ru-RU" b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467544" y="404664"/>
            <a:ext cx="8208912" cy="1296144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Основная образовательная программа дошкольного образования ГБДОУ детского сада № 32 общеразвивающего  вида  с приоритетным осуществлением деятельности по художественно-эстетическому развитию детей </a:t>
            </a:r>
          </a:p>
          <a:p>
            <a:pPr algn="ctr"/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Адмиралтейского района Санкт-Петербурга</a:t>
            </a:r>
            <a:endParaRPr lang="ru-RU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1676" y="2564904"/>
            <a:ext cx="6048672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Парциальная программа </a:t>
            </a:r>
            <a:r>
              <a:rPr lang="ru-RU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В.Г.Алямовская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. «Здоровье»</a:t>
            </a:r>
            <a:endParaRPr lang="ru-RU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83968" y="1772816"/>
            <a:ext cx="352044" cy="648072"/>
          </a:xfrm>
          <a:prstGeom prst="downArrow">
            <a:avLst>
              <a:gd name="adj1" fmla="val 560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437112"/>
            <a:ext cx="7992888" cy="1944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rgbClr val="990033"/>
              </a:solidFill>
            </a:endParaRPr>
          </a:p>
          <a:p>
            <a:pPr algn="ctr"/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Педагогические технологии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К здоровой семье через детский сад 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» 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В.С.Коваленко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, «Физкультурно-оздоровительная 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работа в ДОУ»  О.Н. Моргунова, «Физическая культура  в детском саду»</a:t>
            </a:r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Пензулаева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Л.И., «Оздоровительная гимнастика: комплексы упражнений для детей 3-7 лет»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Пензулаева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Л.И., </a:t>
            </a:r>
          </a:p>
          <a:p>
            <a:pPr algn="ctr"/>
            <a:endParaRPr lang="ru-RU" dirty="0" smtClean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274828" y="3717032"/>
            <a:ext cx="464054" cy="576064"/>
          </a:xfrm>
          <a:prstGeom prst="downArrow">
            <a:avLst>
              <a:gd name="adj1" fmla="val 4307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59832" y="620688"/>
            <a:ext cx="3024336" cy="23762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Взаимодействие детского сада </a:t>
            </a:r>
          </a:p>
          <a:p>
            <a:pPr algn="ctr"/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 семьями воспитанников</a:t>
            </a:r>
            <a:endParaRPr lang="ru-RU" b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03648" y="3789040"/>
            <a:ext cx="3096344" cy="27363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Информирование родителей: </a:t>
            </a:r>
          </a:p>
          <a:p>
            <a:pPr algn="ctr">
              <a:buFontTx/>
              <a:buChar char="-"/>
            </a:pPr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консультации, </a:t>
            </a:r>
          </a:p>
          <a:p>
            <a:pPr algn="ctr">
              <a:buFontTx/>
              <a:buChar char="-"/>
            </a:pPr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родительские собрания, </a:t>
            </a:r>
          </a:p>
          <a:p>
            <a:pPr algn="ctr"/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-информационные стенды, </a:t>
            </a:r>
          </a:p>
          <a:p>
            <a:pPr algn="ctr"/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выставки</a:t>
            </a:r>
            <a:endParaRPr lang="ru-RU" sz="16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60032" y="3861048"/>
            <a:ext cx="3168352" cy="26642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Образование родителей:</a:t>
            </a:r>
          </a:p>
          <a:p>
            <a:pPr algn="ctr"/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родительский клуб, - мастер-классы,</a:t>
            </a:r>
          </a:p>
          <a:p>
            <a:pPr algn="ctr"/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тренинги</a:t>
            </a:r>
            <a:endParaRPr lang="ru-RU" sz="16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084168" y="1412776"/>
            <a:ext cx="2808312" cy="24482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Совместная деятельность: </a:t>
            </a:r>
          </a:p>
          <a:p>
            <a:pPr algn="ctr">
              <a:buFontTx/>
              <a:buChar char="-"/>
            </a:pPr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проектная деятельность, </a:t>
            </a:r>
          </a:p>
          <a:p>
            <a:pPr algn="ctr"/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семейные праздники,</a:t>
            </a:r>
          </a:p>
          <a:p>
            <a:pPr algn="ctr">
              <a:buFontTx/>
              <a:buChar char="-"/>
            </a:pPr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выставки семейного творчества</a:t>
            </a:r>
            <a:endParaRPr lang="ru-RU" sz="16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412776"/>
            <a:ext cx="2664296" cy="23762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Изучение запросов семьи, уровня психолого-педагогической компетентности, семейных ценностей</a:t>
            </a:r>
            <a:endParaRPr lang="ru-RU" sz="16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8358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90033"/>
                </a:solidFill>
              </a:rPr>
              <a:t/>
            </a:r>
            <a:br>
              <a:rPr lang="ru-RU" dirty="0" smtClean="0">
                <a:solidFill>
                  <a:srgbClr val="990033"/>
                </a:solidFill>
              </a:rPr>
            </a:br>
            <a:r>
              <a:rPr lang="ru-RU" dirty="0" smtClean="0">
                <a:solidFill>
                  <a:srgbClr val="990033"/>
                </a:solidFill>
              </a:rPr>
              <a:t/>
            </a:r>
            <a:br>
              <a:rPr lang="ru-RU" dirty="0" smtClean="0">
                <a:solidFill>
                  <a:srgbClr val="990033"/>
                </a:solidFill>
              </a:rPr>
            </a:br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Спасибо за внимание!</a:t>
            </a:r>
            <a:endParaRPr lang="ru-RU" b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09040" cy="63367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latin typeface="Calibri" pitchFamily="34" charset="0"/>
              </a:rPr>
              <a:t>Основная образовательная программа дошкольного образования </a:t>
            </a:r>
            <a:br>
              <a:rPr lang="ru-RU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dirty="0" smtClean="0">
                <a:solidFill>
                  <a:srgbClr val="990033"/>
                </a:solidFill>
                <a:latin typeface="Calibri" pitchFamily="34" charset="0"/>
              </a:rPr>
              <a:t>ГБДОУ детского сада № 32  (далее - программа) -  </a:t>
            </a:r>
            <a:br>
              <a:rPr lang="ru-RU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200" dirty="0" smtClean="0">
                <a:solidFill>
                  <a:srgbClr val="990033"/>
                </a:solidFill>
                <a:latin typeface="Calibri" pitchFamily="34" charset="0"/>
              </a:rPr>
              <a:t>это нормативно-управленческий документ дошкольного учреждения, характеризующий специфику содержания образования, особенности организации воспитательно-образовательного процесса, характер оказываемых образовательных и медицинских услуг.</a:t>
            </a:r>
            <a:br>
              <a:rPr lang="ru-RU" sz="2200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200" dirty="0" smtClean="0">
                <a:solidFill>
                  <a:srgbClr val="990033"/>
                </a:solidFill>
                <a:latin typeface="Calibri" pitchFamily="34" charset="0"/>
              </a:rPr>
              <a:t/>
            </a:r>
            <a:br>
              <a:rPr lang="ru-RU" sz="2200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700" b="1" dirty="0" smtClean="0">
                <a:solidFill>
                  <a:srgbClr val="990033"/>
                </a:solidFill>
                <a:latin typeface="Calibri" pitchFamily="34" charset="0"/>
              </a:rPr>
              <a:t>ЦЕЛЬ ПРОГРАММЫ </a:t>
            </a:r>
            <a:r>
              <a:rPr lang="ru-RU" sz="2700" dirty="0" smtClean="0">
                <a:solidFill>
                  <a:srgbClr val="990033"/>
                </a:solidFill>
                <a:latin typeface="Calibri" pitchFamily="34" charset="0"/>
              </a:rPr>
              <a:t>– </a:t>
            </a:r>
            <a:br>
              <a:rPr lang="ru-RU" sz="2700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700" dirty="0" smtClean="0">
                <a:solidFill>
                  <a:srgbClr val="990033"/>
                </a:solidFill>
                <a:latin typeface="Calibri" pitchFamily="34" charset="0"/>
              </a:rPr>
              <a:t>- 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</a:rPr>
              <a:t>создание условий развития ребёнка, открывающих возможности для его позитивной социализации, личностного развития, развития инициативы и творческих способностей на основе сотрудничества со взрослыми, сверстниками в соответствующих возрасту видах деятельности;</a:t>
            </a:r>
            <a:br>
              <a:rPr lang="ru-RU" sz="2000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</a:rPr>
              <a:t>- создание развивающей образовательной среды, которая представляет собой систему условий социализации и индивидуализации детей.</a:t>
            </a:r>
            <a:endParaRPr lang="ru-RU" sz="2000" dirty="0">
              <a:solidFill>
                <a:srgbClr val="990033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61206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Основные задачи программы:</a:t>
            </a:r>
            <a:r>
              <a:rPr lang="ru-RU" sz="2800" dirty="0" smtClean="0">
                <a:solidFill>
                  <a:srgbClr val="990033"/>
                </a:solidFill>
                <a:latin typeface="Calibri" pitchFamily="34" charset="0"/>
              </a:rPr>
              <a:t/>
            </a:r>
            <a:br>
              <a:rPr lang="ru-RU" sz="2800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    </a:t>
            </a: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  <a:b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          обеспечение равных возможностей 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  <a:b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          обеспечение преемственности целей, задач и содержания образования, реализуемых в рамках образовательных программ различных уровней;</a:t>
            </a:r>
            <a:b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          создание благоприятных условий развития детей в соответствии  с их возрастными и индивидуальными особенностями и склонностями, развитие способностей и творческого каждого ребенка как субъекта отношений с самим собой, другими детьми, взрослыми и миром;</a:t>
            </a:r>
            <a:b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          объединение воспитания и обучения в целостный образовательный процесс на основе духовно-нравственного и </a:t>
            </a:r>
            <a:r>
              <a:rPr lang="ru-RU" sz="1400" b="1" dirty="0" err="1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социо-культурных</a:t>
            </a: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 ценностей и принятых в обществе правил и норм поведения в интересах человека, семьи, общества;</a:t>
            </a:r>
            <a:b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         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b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          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  <a:b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           Формирование </a:t>
            </a:r>
            <a:r>
              <a:rPr lang="ru-RU" sz="1400" b="1" dirty="0" err="1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социо</a:t>
            </a:r>
            <a:r>
              <a:rPr lang="en-US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</a:t>
            </a: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культурной среды, соответствующей возрастным, индивидуальным, психологическим и физиологическим особенностям детей;</a:t>
            </a:r>
            <a:b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  <a:t>-         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br>
              <a:rPr lang="ru-RU" sz="1400" b="1" dirty="0" smtClean="0">
                <a:solidFill>
                  <a:srgbClr val="990033"/>
                </a:solidFill>
                <a:latin typeface="Calibri" pitchFamily="34" charset="0"/>
                <a:cs typeface="Arial" pitchFamily="34" charset="0"/>
              </a:rPr>
            </a:br>
            <a:endParaRPr lang="ru-RU" sz="1400" b="1" dirty="0">
              <a:solidFill>
                <a:srgbClr val="990033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65024" cy="496855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Основные принципы построения программы:</a:t>
            </a:r>
            <a:r>
              <a:rPr lang="ru-RU" sz="24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8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8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   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принцип развивающего образования, целью которого является развитие ребенка;</a:t>
            </a:r>
            <a:b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  принцип научной обоснованности и практической применимости;</a:t>
            </a:r>
            <a:b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  соответствие критериям полноты, необходимости и достаточности (позволяет решать поставленные цели и задачи при использовании разумного «минимума» материала;</a:t>
            </a:r>
            <a:b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  обеспечение единства воспитательных, развивающих и обучающих целей и задач процесса образования детей дошкольного возраста, в ходе реализации которых формируются такие качества, которые являются ключевыми в развитии дошкольников;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-   </a:t>
            </a: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принцип интеграции содержания дошкольного образования;</a:t>
            </a:r>
            <a:b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  комплексно-тематический принцип построения образовательного процесса</a:t>
            </a:r>
            <a: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6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endParaRPr lang="ru-RU" sz="16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86800" cy="4536504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Программа ориентирована на детей дошкольного возраста:</a:t>
            </a:r>
            <a:r>
              <a:rPr lang="ru-RU" sz="31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1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1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1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2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группы общеразвивающей направленности (3-7 лет);</a:t>
            </a:r>
            <a:br>
              <a:rPr lang="ru-RU" sz="22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endParaRPr lang="ru-RU" sz="2200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6279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Содержание программы охватывает следующие образовательные области:</a:t>
            </a:r>
            <a:br>
              <a:rPr lang="ru-RU" sz="24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ru-RU" sz="2400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социально-коммуникативное развитие;</a:t>
            </a:r>
            <a:br>
              <a:rPr lang="ru-RU" sz="2400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познавательное развитие;</a:t>
            </a:r>
            <a:br>
              <a:rPr lang="ru-RU" sz="2400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речевое развитие;</a:t>
            </a:r>
            <a:br>
              <a:rPr lang="ru-RU" sz="2400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художественно-эстетическое развитие;</a:t>
            </a:r>
            <a:br>
              <a:rPr lang="ru-RU" sz="2400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- физическое развитие</a:t>
            </a:r>
            <a:endParaRPr lang="ru-RU" sz="2400" i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4758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Образовательная область </a:t>
            </a:r>
            <a:b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«социально-коммуникативное развитие»</a:t>
            </a:r>
            <a:endParaRPr lang="ru-RU" b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467544" y="692696"/>
            <a:ext cx="8208912" cy="1008112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Основная образовательная программа дошкольного образования ГБДОУ детского сада № 32  общеразвивающего  вида с приоритетным осуществлением деятельности по художественно-эстетическому </a:t>
            </a:r>
            <a:r>
              <a:rPr lang="ru-RU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р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азвитию детей </a:t>
            </a:r>
          </a:p>
          <a:p>
            <a:pPr algn="ctr"/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Адмиралтейского района Санкт-Петербурга</a:t>
            </a:r>
            <a:endParaRPr lang="ru-RU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60848"/>
            <a:ext cx="2160240" cy="17281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Парциальная программа</a:t>
            </a:r>
            <a:endParaRPr lang="en-US" b="1" i="1" dirty="0" smtClean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«Безопасность</a:t>
            </a:r>
            <a:r>
              <a:rPr lang="ru-RU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» Авдеева Н.Н.,  Князева О.Л., </a:t>
            </a:r>
            <a:r>
              <a:rPr lang="ru-RU" dirty="0" err="1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Стеркина</a:t>
            </a:r>
            <a:r>
              <a:rPr lang="ru-RU" dirty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Р.Б.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060848"/>
            <a:ext cx="2160240" cy="12241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Парциальная программа 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«Первые шаги»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Алифанова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Г.Т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83968" y="1772816"/>
            <a:ext cx="360040" cy="720080"/>
          </a:xfrm>
          <a:prstGeom prst="downArrow">
            <a:avLst>
              <a:gd name="adj1" fmla="val 560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437112"/>
            <a:ext cx="7992888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Педагогические технологии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: «Маленьким детям – большие права»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Мячина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Л.К., Зотова Л.М., «Пожарная безопасность в детском саду»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Саво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И.Л.; «ЭТНОКАЛЕНДАРЬ-2014»; «Воспитание культуры поведения у детей 5-7 лет» Е.А. </a:t>
            </a:r>
            <a:r>
              <a:rPr lang="ru-RU" dirty="0" err="1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Алябьева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;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«Общение дошкольников со взрослыми и сверстниками» Смирнова Е.О.</a:t>
            </a:r>
          </a:p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355976" y="3645024"/>
            <a:ext cx="360040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7687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Образовательная область «Познавательное развитие»</a:t>
            </a:r>
            <a:endParaRPr lang="ru-RU" b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520</Words>
  <Application>Microsoft Office PowerPoint</Application>
  <PresentationFormat>Экран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Основная образовательная программа дошкольного образования  ГБДОУ детского сада № 32  общеразвивающего  вида с приоритетным осуществлением деятельности по художественно-эстетическому развитию детей  Адмиралтейского  района Санкт-Петербурга   2015-2016 учебный год </vt:lpstr>
      <vt:lpstr>Основная образовательная программа дошкольного образования  ГБДОУ детского сада № 32  (далее - программа) -   это нормативно-управленческий документ дошкольного учреждения, характеризующий специфику содержания образования, особенности организации воспитательно-образовательного процесса, характер оказываемых образовательных и медицинских услуг.  ЦЕЛЬ ПРОГРАММЫ –  - создание условий развития ребёнка, открывающих возможности для его позитивной социализации, личностного развития, развития инициативы и творческих способностей на основе сотрудничества со взрослыми, сверстниками в соответствующих возрасту видах деятельности; - создание развивающей образовательной среды, которая представляет собой систему условий социализации и индивидуализации детей.</vt:lpstr>
      <vt:lpstr>Основные задачи программы: -    охрана и укрепление физического и психического здоровья детей, в том числе их эмоционального благополучия; -          обеспечение равных возможностей 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-          обеспечение преемственности целей, задач и содержания образования, реализуемых в рамках образовательных программ различных уровней; -          создание благоприятных условий развития детей в соответствии  с их возрастными и индивидуальными особенностями и склонностями, развитие способностей и творческого каждого ребенка как субъекта отношений с самим собой, другими детьми, взрослыми и миром; -          объединение воспитания и обучения в целостный образовательный процесс на основе духовно-нравственного и социо-культурных ценностей и принятых в обществе правил и норм поведения в интересах человека, семьи, общества; -         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-          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 -           Формирование социо-культурной среды, соответствующей возрастным, индивидуальным, психологическим и физиологическим особенностям детей; -         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vt:lpstr>
      <vt:lpstr>Основные принципы построения программы:  -    принцип развивающего образования, целью которого является развитие ребенка; -   принцип научной обоснованности и практической применимости; -   соответствие критериям полноты, необходимости и достаточности (позволяет решать поставленные цели и задачи при использовании разумного «минимума» материала; -   обеспечение единства воспитательных, развивающих и обучающих целей и задач процесса образования детей дошкольного возраста, в ходе реализации которых формируются такие качества, которые являются ключевыми в развитии дошкольников; -   принцип интеграции содержания дошкольного образования; -   комплексно-тематический принцип построения образовательного процесса </vt:lpstr>
      <vt:lpstr>Программа ориентирована на детей дошкольного возраста:  - группы общеразвивающей направленности (3-7 лет); </vt:lpstr>
      <vt:lpstr>Содержание программы охватывает следующие образовательные области:  - социально-коммуникативное развитие; - познавательное развитие; - речевое развитие; - художественно-эстетическое развитие; - физическое развитие</vt:lpstr>
      <vt:lpstr>Образовательная область  «социально-коммуникативное развитие»</vt:lpstr>
      <vt:lpstr>Презентация PowerPoint</vt:lpstr>
      <vt:lpstr>Образовательная область «Познавательное развитие»</vt:lpstr>
      <vt:lpstr>Презентация PowerPoint</vt:lpstr>
      <vt:lpstr>Образовательная область  «речевое развитие»</vt:lpstr>
      <vt:lpstr>Презентация PowerPoint</vt:lpstr>
      <vt:lpstr>Образовательная область  «художественно - эстетическое  развитие»</vt:lpstr>
      <vt:lpstr>Презентация PowerPoint</vt:lpstr>
      <vt:lpstr>Образовательная область  «физическое развитие»</vt:lpstr>
      <vt:lpstr>Презентация PowerPoint</vt:lpstr>
      <vt:lpstr>Презентация PowerPoint</vt:lpstr>
      <vt:lpstr>  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</dc:creator>
  <cp:lastModifiedBy>Security</cp:lastModifiedBy>
  <cp:revision>73</cp:revision>
  <dcterms:created xsi:type="dcterms:W3CDTF">2014-12-01T02:25:28Z</dcterms:created>
  <dcterms:modified xsi:type="dcterms:W3CDTF">2015-03-23T08:45:46Z</dcterms:modified>
</cp:coreProperties>
</file>