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7" r:id="rId2"/>
  </p:sldMasterIdLst>
  <p:notesMasterIdLst>
    <p:notesMasterId r:id="rId23"/>
  </p:notesMasterIdLst>
  <p:sldIdLst>
    <p:sldId id="256" r:id="rId3"/>
    <p:sldId id="280" r:id="rId4"/>
    <p:sldId id="281" r:id="rId5"/>
    <p:sldId id="270" r:id="rId6"/>
    <p:sldId id="274" r:id="rId7"/>
    <p:sldId id="291" r:id="rId8"/>
    <p:sldId id="292" r:id="rId9"/>
    <p:sldId id="272" r:id="rId10"/>
    <p:sldId id="282" r:id="rId11"/>
    <p:sldId id="283" r:id="rId12"/>
    <p:sldId id="284" r:id="rId13"/>
    <p:sldId id="285" r:id="rId14"/>
    <p:sldId id="286" r:id="rId15"/>
    <p:sldId id="287" r:id="rId16"/>
    <p:sldId id="273" r:id="rId17"/>
    <p:sldId id="288" r:id="rId18"/>
    <p:sldId id="276" r:id="rId19"/>
    <p:sldId id="277" r:id="rId20"/>
    <p:sldId id="278" r:id="rId21"/>
    <p:sldId id="29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3" d="100"/>
          <a:sy n="73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730A6F-D859-4599-BD85-D3B46B9E3960}" type="datetime8">
              <a:rPr lang="en-US" smtClean="0"/>
              <a:pPr>
                <a:defRPr/>
              </a:pPr>
              <a:t>3/25/2015 11:37 AM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A399C3-E61C-4EAA-82EE-7C69303473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935A89-AD26-4637-A55C-4AF51946829B}" type="datetime8">
              <a:rPr lang="en-US" smtClean="0"/>
              <a:pPr>
                <a:defRPr/>
              </a:pPr>
              <a:t>3/25/2015 11:37 AM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033856-77BD-4DB3-850E-42DDFBFA6150}" type="slidenum">
              <a:rPr lang="en-US" smtClean="0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65B3EF-4939-4BA6-9F76-BE18DC201107}" type="datetime8">
              <a:rPr lang="en-US" smtClean="0"/>
              <a:pPr>
                <a:defRPr/>
              </a:pPr>
              <a:t>3/25/2015 11:37 AM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837525-C99F-45F8-BCD6-A23BD19FDB20}" type="slidenum">
              <a:rPr lang="en-US" smtClean="0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3/25/2015 11:37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24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58D9A4-377A-48FB-8B6E-708277834682}" type="datetime8">
              <a:rPr lang="en-US" smtClean="0"/>
              <a:pPr>
                <a:defRPr/>
              </a:pPr>
              <a:t>3/25/2015 11:37 AM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AF31E5-90FB-4748-AA02-1832F863A6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C3A28F-7BAA-4979-ACB2-657B9A16C0E9}" type="datetime8">
              <a:rPr lang="en-US" smtClean="0"/>
              <a:pPr>
                <a:defRPr/>
              </a:pPr>
              <a:t>3/25/2015 11:37 AM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50DC4B-AFC8-4C8B-B50E-63C74BE0AB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3796AD-1FBE-4746-A9D1-51006446B9BB}" type="datetime8">
              <a:rPr lang="en-US" smtClean="0"/>
              <a:pPr>
                <a:defRPr/>
              </a:pPr>
              <a:t>3/25/2015 11:37 AM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487E39-B90D-4E7F-B007-87E5A9D9B0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F580E6-9B90-4C5A-B742-66F832680966}" type="datetime8">
              <a:rPr lang="en-US" smtClean="0"/>
              <a:pPr>
                <a:defRPr/>
              </a:pPr>
              <a:t>3/25/2015 11:37 AM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7A1EBF-F951-486B-8D2A-E5BBF0A73B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F415B6-2866-4988-A375-DA3B30A24652}" type="datetime8">
              <a:rPr lang="en-US" smtClean="0"/>
              <a:pPr>
                <a:defRPr/>
              </a:pPr>
              <a:t>3/25/2015 11:37 AM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3D9562-C15B-401A-B5E8-98285CADB8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A9598E-51C8-4EBF-99E4-7E9D97DDB595}" type="datetime8">
              <a:rPr lang="en-US" smtClean="0"/>
              <a:pPr>
                <a:defRPr/>
              </a:pPr>
              <a:t>3/25/2015 11:37 AM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BA06C2-5B02-4996-B425-1E9A29B4D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949DFD-C07A-4E74-B3AF-1050F0791C74}" type="datetime8">
              <a:rPr lang="en-US" smtClean="0"/>
              <a:pPr>
                <a:defRPr/>
              </a:pPr>
              <a:t>3/25/2015 11:37 AM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489A17-E658-43C5-B831-F2760E47AF23}" type="slidenum">
              <a:rPr lang="en-US" smtClean="0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243932-47F8-4FA8-A300-43F4C0F567B1}" type="datetime8">
              <a:rPr lang="en-US" smtClean="0"/>
              <a:pPr>
                <a:defRPr/>
              </a:pPr>
              <a:t>3/25/2015 11:37 AM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C403-95ED-4CB3-A050-A071737CA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949DFD-C07A-4E74-B3AF-1050F0791C74}" type="datetime8">
              <a:rPr lang="en-US" smtClean="0"/>
              <a:pPr>
                <a:defRPr/>
              </a:pPr>
              <a:t>3/25/2015 11:37 AM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489A17-E658-43C5-B831-F2760E47AF23}" type="slidenum">
              <a:rPr lang="en-US" smtClean="0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905000" y="2132856"/>
            <a:ext cx="6858000" cy="2880320"/>
          </a:xfrm>
        </p:spPr>
        <p:txBody>
          <a:bodyPr>
            <a:noAutofit/>
          </a:bodyPr>
          <a:lstStyle/>
          <a:p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w Cen MT" pitchFamily="34" charset="0"/>
                <a:cs typeface="Times New Roman" pitchFamily="18" charset="0"/>
                <a:sym typeface="Tw Cen MT" pitchFamily="34" charset="0"/>
              </a:rPr>
              <a:t>Краткая презентация </a:t>
            </a:r>
            <a:b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w Cen MT" pitchFamily="34" charset="0"/>
                <a:cs typeface="Times New Roman" pitchFamily="18" charset="0"/>
                <a:sym typeface="Tw Cen MT" pitchFamily="34" charset="0"/>
              </a:rPr>
            </a:br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w Cen MT" pitchFamily="34" charset="0"/>
                <a:cs typeface="Times New Roman" pitchFamily="18" charset="0"/>
                <a:sym typeface="Tw Cen MT" pitchFamily="34" charset="0"/>
              </a:rPr>
              <a:t>основной образовательной программы  дошкольного образования (ООП ДО)</a:t>
            </a:r>
            <a:b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w Cen MT" pitchFamily="34" charset="0"/>
                <a:cs typeface="Times New Roman" pitchFamily="18" charset="0"/>
                <a:sym typeface="Tw Cen MT" pitchFamily="34" charset="0"/>
              </a:rPr>
            </a:br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w Cen MT" pitchFamily="34" charset="0"/>
                <a:cs typeface="Times New Roman" pitchFamily="18" charset="0"/>
                <a:sym typeface="Tw Cen MT" pitchFamily="34" charset="0"/>
              </a:rPr>
              <a:t>ГБДОУ</a:t>
            </a:r>
            <a:r>
              <a:rPr lang="ru-RU" sz="3200" b="1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w Cen MT" pitchFamily="34" charset="0"/>
                <a:cs typeface="Times New Roman" pitchFamily="18" charset="0"/>
                <a:sym typeface="Tw Cen MT" pitchFamily="34" charset="0"/>
              </a:rPr>
              <a:t> № 127 Адмиралтейского района Санкт-Петербурга</a:t>
            </a:r>
            <a:endParaRPr lang="ru-RU" sz="3200" b="1" cap="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w Cen MT" pitchFamily="34" charset="0"/>
              <a:cs typeface="Times New Roman" pitchFamily="18" charset="0"/>
              <a:sym typeface="Tw Cen MT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362200" y="5085184"/>
            <a:ext cx="6386264" cy="1296145"/>
          </a:xfrm>
        </p:spPr>
        <p:txBody>
          <a:bodyPr>
            <a:no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СКОРЕКТИРОВАНА в соответствии с ФГОС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с 1 января 2014 года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713"/>
              </a:spcBef>
              <a:buClrTx/>
            </a:pPr>
            <a:r>
              <a:rPr lang="ru-RU" sz="1800" dirty="0" smtClean="0">
                <a:latin typeface="Times New Roman" pitchFamily="18" charset="0"/>
                <a:ea typeface="Tw Cen MT" pitchFamily="34" charset="0"/>
                <a:cs typeface="Times New Roman" pitchFamily="18" charset="0"/>
                <a:sym typeface="Tw Cen MT" pitchFamily="34" charset="0"/>
              </a:rPr>
              <a:t/>
            </a:r>
            <a:br>
              <a:rPr lang="ru-RU" sz="1800" dirty="0" smtClean="0">
                <a:latin typeface="Times New Roman" pitchFamily="18" charset="0"/>
                <a:ea typeface="Tw Cen MT" pitchFamily="34" charset="0"/>
                <a:cs typeface="Times New Roman" pitchFamily="18" charset="0"/>
                <a:sym typeface="Tw Cen MT" pitchFamily="34" charset="0"/>
              </a:rPr>
            </a:br>
            <a:endParaRPr lang="ru-RU" sz="1800" dirty="0" smtClean="0">
              <a:latin typeface="Times New Roman" pitchFamily="18" charset="0"/>
              <a:ea typeface="Tw Cen MT" pitchFamily="34" charset="0"/>
              <a:cs typeface="Times New Roman" pitchFamily="18" charset="0"/>
              <a:sym typeface="Tw Cen M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05156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Ведущие цели основной образовательной программы дошкольного образования (ООП ДО):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98504" cy="396044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ребенком дошкольного детства;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особенностям;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жизни в современном обществе; обучению в школе;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дошкольника.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105156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Ведущие цели основной образовательной программы дошкольного образования (ООП ДО):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24847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Особое внимание в Программе уделяется развитию личности ребенка, сохранению и укреплению здоровья детей, а также воспитанию у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дошкольников таких качеств, как:</a:t>
            </a: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патриотизм;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активная жизненная позиция;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подход в решении различных жизненных ситуаций;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уважение к традиционным ценностям.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14528" cy="6048672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цели реализуются в процессе разнообразных видов детской деятельности:</a:t>
            </a:r>
          </a:p>
          <a:p>
            <a:pPr algn="ctr">
              <a:buNone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коммуникативной;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продуктивной;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музыкально-художественной;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достижения целей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ООП ДО первостепенное значение имеют: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4968552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забота о здоровье, эмоциональном благополучии и своевременном всестороннем развитии каждого ребенка;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группах атмосферы гуманного и доброжелательного отношения ко всем воспитанникам, что позволяет растить их общительными, добрыми, любознательными, инициативными, стремящимися к самостоятельности и творчеству;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максимальное использование разнообразных видов детской деятельности, их интеграция в целях повышения эффективности воспитательно-образовательного процесса;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творческая организация (креативность) воспитательно-образовательного процесса;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уважительное отношение к результатам детского творчества;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единство подходов к воспитанию детей в условиях дошкольного образовательного учреждения и семьи;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в работе детского сада и начальной школы преемственности, исключающей умственные и физические перегрузки в содержании образования детей дошкольного возраста, обеспечивающей отсутствие  давления предметного обучения.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основной образовательной программы дошкольного образования (ООП ДО):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49685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основу построения программы положены научные принципы и подходы её формирования: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Гуманизация.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смысл педагогической деятельности – это развитие ребенка. Это признание уникальности и неповторимости личности каждого ребенка, признание неограниченных возможностей развития личностного потенциала каждого ребенка, недопустимость осуждения ребенка при необходимости осуждения его поступков.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Дифференциация и индивидуализация воспитания и обучения.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принцип обеспечивает развитие ребенка в соответствии с его интересами, склонностями, возможностями. Осуществляется принцип через создание условий для развития каждого ребенка с учетом его индивидуальных особенностей.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культуросообразности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принимать все условия места и времени, в которых родился и живет человек, специфику его ближайшего  окружения и исторического прошлого страны, города. Образование рассматривается как процесс приобщения ребенка к основным компонентам человеческой культуры.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адаптивности.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 учреждения, с одной стороны, максимально адаптироваться к воспитанникам с учетом их индивидуальными особенностями, с другой стороны – по возможности гибко реагировать на социокультурные изменения среды.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целостности  содержания образования.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дошкольника  предметном и социальном мире должно быть единым и целым, отражение в дидактике единства и целостности научной картины мира.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системности.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наличие единых линий развития и воспитания.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интеграции образовательных областей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возрастными возможностями и особенностями детей, спецификой и возможностями образовательных областей; </a:t>
            </a:r>
          </a:p>
          <a:p>
            <a:pPr algn="just"/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Комплексно-тематическом принцип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построения образовательного процесса.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Вышеперечисленные принципы, лежащие в основе построения программы, сориентированные на личность ребенка и создание в учреждении условий для развития его способностей и внутреннего мира; на сотрудничество педагогов и родителей, для совместного решения задач дошкольного образования.</a:t>
            </a:r>
          </a:p>
          <a:p>
            <a:pPr algn="just"/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370512" cy="604867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№ 127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воспитываются :</a:t>
            </a:r>
          </a:p>
          <a:p>
            <a:pPr algn="ctr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возраста.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количество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групп: 6.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группы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коррекционной направленности для детей с ЗПР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семьями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183880" cy="3456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(ООП ДО) подчеркивает ценность семьи как уникального института воспитания и необходимость развития ответственных и плодотворных отношений с семьями воспитанников.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родителей в жизни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только дома, но и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помогает: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98504" cy="5256584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преодолеть авторитаризм и увидеть мир  с позиции ребенка;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относиться к ребенку как к равному партнеру;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понять, что недопустимо сравнивать его с другими детьми;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 сильные и слабые стороны ребенка и учитывать их при воспитании;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проявлять искреннюю заинтересованность в его действиях и быть готовыми к эмоциональной поддержке, совместному проживанию его радостей и горестей; установить хорошие доверительные отношения с ребенком.</a:t>
            </a:r>
          </a:p>
          <a:p>
            <a:pPr lvl="0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родителей в образовательный процесс важно не потому, что этого хочет воспитатель, а потому, что это необходимо для развития собственного ребенка. 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/>
            </a:r>
            <a:br>
              <a:rPr lang="en-US" sz="28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сложилась модель по взаимодействию с родителями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183880" cy="41879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 с родителями:</a:t>
            </a:r>
          </a:p>
          <a:p>
            <a:pPr algn="ctr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помощи семье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воспитании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консультативной помощи семье, имеющей детей с особыми образовательными потребностями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Вовлечение семьи в образовательный процесс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Культурно-просветительская работа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реализации личности ребенка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i="1" dirty="0" smtClean="0">
                <a:latin typeface="Bookman Old Style" pitchFamily="18" charset="0"/>
              </a:rPr>
              <a:t/>
            </a:r>
            <a:br>
              <a:rPr lang="en-US" sz="2800" i="1" dirty="0" smtClean="0">
                <a:latin typeface="Bookman Old Style" pitchFamily="18" charset="0"/>
              </a:rPr>
            </a:br>
            <a:r>
              <a:rPr lang="en-US" sz="2800" i="1" dirty="0" smtClean="0">
                <a:latin typeface="Bookman Old Style" pitchFamily="18" charset="0"/>
              </a:rPr>
              <a:t/>
            </a:r>
            <a:br>
              <a:rPr lang="en-US" sz="2800" i="1" dirty="0" smtClean="0">
                <a:latin typeface="Bookman Old Style" pitchFamily="18" charset="0"/>
              </a:rPr>
            </a:br>
            <a:r>
              <a:rPr lang="en-US" sz="2800" i="1" dirty="0" smtClean="0">
                <a:latin typeface="Bookman Old Style" pitchFamily="18" charset="0"/>
              </a:rPr>
              <a:t/>
            </a:r>
            <a:br>
              <a:rPr lang="en-US" sz="2800" i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взаимодействию с родителями</a:t>
            </a: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53400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Анкетирование и тестирование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собрания (проводимые в разных активных формах)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родительские комитеты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Консультирование 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еминары-практикумы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уголки и информационные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стенды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 открытых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дверей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 добрых дел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 по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с создание развивающей среды</a:t>
            </a:r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педагогическом процессе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(открытее просмотры, привлечение к подготовке утренников, праздников)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 с участием</a:t>
            </a:r>
          </a:p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воспитанников, педагогов и родителей  (тематические вечера, семейные праздники, проекты  и др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619268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Детский сад компенсирующего вида № 127   Адмиралтейского района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Санкт-Петербурга</a:t>
            </a:r>
          </a:p>
          <a:p>
            <a:pPr algn="ctr"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дошкольное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образовательное учреждение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компенсирующего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 учреждения: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дошкольное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компенсирующего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Учредитель: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Адмиралтейского района Санкт-Петербурга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Юридический адрес: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Санкт-Петербург, Троицкий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пр-т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3-5, литер А.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251-86-65, 251-39-53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dou@mail.ru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сайта в Интернете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5" y="1547288"/>
            <a:ext cx="7681722" cy="3502775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buNone/>
            </a:pP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1206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Лицензия</a:t>
            </a:r>
          </a:p>
          <a:p>
            <a:pPr algn="ctr">
              <a:buNone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(серия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ЛО1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0000973,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выдана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апреля 2014г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срок действия:  бессрочно.,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Комитетом по образованию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право ведения образовательной деятельности </a:t>
            </a:r>
          </a:p>
          <a:p>
            <a:pPr algn="ctr">
              <a:buNone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ицензия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2947004" cy="4248472"/>
          </a:xfrm>
          <a:prstGeom prst="rect">
            <a:avLst/>
          </a:prstGeom>
        </p:spPr>
      </p:pic>
      <p:pic>
        <p:nvPicPr>
          <p:cNvPr id="5" name="Рисунок 4" descr="лицензия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348880"/>
            <a:ext cx="2968151" cy="4288449"/>
          </a:xfrm>
          <a:prstGeom prst="rect">
            <a:avLst/>
          </a:prstGeom>
        </p:spPr>
      </p:pic>
      <p:pic>
        <p:nvPicPr>
          <p:cNvPr id="6" name="Рисунок 5" descr="приложение к лицензи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348880"/>
            <a:ext cx="2915816" cy="4275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184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ООП ДО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характеризует  процесс воспитания и обучения детей опирается на: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256584"/>
          </a:xfrm>
        </p:spPr>
        <p:txBody>
          <a:bodyPr/>
          <a:lstStyle/>
          <a:p>
            <a:pPr algn="ctr">
              <a:buNone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Федеральные законы: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 от 29.12. 2012г. № 273-ФЗ</a:t>
            </a:r>
          </a:p>
          <a:p>
            <a:pPr algn="ctr">
              <a:buNone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Постановления Правительства Российской Федерации: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Минобрнауки РФ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 от 30 августа 2013 г. № 1014</a:t>
            </a:r>
          </a:p>
          <a:p>
            <a:pPr algn="ctr">
              <a:buNone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  Министерства образования РФ: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Минобрнауки РФ «Об утверждении федерального государственного образовательного стандарта дошкольного образования» от 17 октября 2013 г. № 1155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устройству, содержанию и организации режима работы в дошкольных организациях СанПиН 2.4.1.3049-13 (Постановление Главного государственного санитарного врача РФ от 15.05.2013 № 26).</a:t>
            </a:r>
          </a:p>
          <a:p>
            <a:pPr algn="ctr">
              <a:buNone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средствами реализации предназначения 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являются: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лицензия  и локальные правовые  акты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ГБДОУ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 внутреннего распорядка.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(ООП ДО)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370512" cy="4824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ОПРЕДЕЛЯЕТ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специфику организации воспитательно-образовательного процесса, с учетом федерального государственного образовательного стандарта к дошкольному образованию, 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разработана индивидуально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ГБДОУ № 127,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основе комплексной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 рождения до школы» под редакцией Н.Е.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«Диагностика – развитие - коррекция: программа дошкольного образования детей с интеллектуальной недостаточностью» Л.Б.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Баряевой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О.П.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Гаврилушкиной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А. Зарин, Н.Д.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Соколовой).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(коррекционная направленность)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включает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себя: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183880" cy="4187952"/>
          </a:xfrm>
        </p:spPr>
        <p:txBody>
          <a:bodyPr/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М.А.Косицина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«Коррекционная ритмика»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«Театрализованные игры».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Н.Сорокина,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Л.Миланович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«Куклы и дети»; О.Л.Гнедова «Театрализация сказок в коррекционном детском саду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Л.А.Ремезова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«Учимся конструировать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направленность)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включает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себя: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183880" cy="4187952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А.И.Буренина «Ритмопластика»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Н.Сорокина,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Л.Миланович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«Куклы и дети»;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И.А.Лыкова «Цветные ладошки»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83880" cy="105156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(ООП ДО)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79832" cy="41764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разностороннее развитие детей в возрасте от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7 лет с учетом их возрастных и индивидуальных особенностей по основным направлениям развития и образования детей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(образовательным областям): 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«Познавательное развитие»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«Речевое развитие»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«Художественно-эстетическое развитие»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дошкольного образования (ООП ДО) учитывает: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370512" cy="3484984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учитывает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особые образовательные потребности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потребности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родителей, общественности и социума;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Программы учитывает возрастные и индивидуальные особенности контингента детей, воспитывающихся в образовательном учреждении, это необходимо для правильной организации образовательного процесса, как в условиях семьи, так и в условиях дошкольного образовательного учреждения;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1340</Words>
  <Application>Microsoft Office PowerPoint</Application>
  <PresentationFormat>Экран (4:3)</PresentationFormat>
  <Paragraphs>149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Краткая презентация  основной образовательной программы  дошкольного образования (ООП ДО) ГБДОУ № 127 Адмиралтейского района Санкт-Петербурга</vt:lpstr>
      <vt:lpstr>Слайд 2</vt:lpstr>
      <vt:lpstr>Слайд 3</vt:lpstr>
      <vt:lpstr>ООП ДО  характеризует  процесс воспитания и обучения детей опирается на: </vt:lpstr>
      <vt:lpstr>Основная образовательная программа дошкольного образования (ООП ДО)  </vt:lpstr>
      <vt:lpstr>Вариативная часть (коррекционная направленность) включает в себя: </vt:lpstr>
      <vt:lpstr>Вариативная часть (общеразвивающая направленность) включает в себя: </vt:lpstr>
      <vt:lpstr>Основная образовательная программа дошкольного образования (ООП ДО)</vt:lpstr>
      <vt:lpstr>Основная образовательная программа дошкольного образования (ООП ДО) учитывает:</vt:lpstr>
      <vt:lpstr>Ведущие цели основной образовательной программы дошкольного образования (ООП ДО):</vt:lpstr>
      <vt:lpstr>Ведущие цели основной образовательной программы дошкольного образования (ООП ДО):</vt:lpstr>
      <vt:lpstr>Слайд 12</vt:lpstr>
      <vt:lpstr> Для достижения целей  ООП ДО первостепенное значение имеют: </vt:lpstr>
      <vt:lpstr>Принципы основной образовательной программы дошкольного образования (ООП ДО):</vt:lpstr>
      <vt:lpstr>Слайд 15</vt:lpstr>
      <vt:lpstr>  Взаимодействие с семьями  воспитанников </vt:lpstr>
      <vt:lpstr>Участие родителей в жизни ребенка не только дома, но и в ГБДОУ помогает: </vt:lpstr>
      <vt:lpstr> В ГБДОУ сложилась модель по взаимодействию с родителями </vt:lpstr>
      <vt:lpstr>   Формы работы по взаимодействию с родителями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2014-04-15T02:06:54Z</dcterms:created>
  <dcterms:modified xsi:type="dcterms:W3CDTF">2015-03-25T09:24:42Z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