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9" r:id="rId4"/>
    <p:sldId id="268" r:id="rId5"/>
    <p:sldId id="261" r:id="rId6"/>
    <p:sldId id="263" r:id="rId7"/>
    <p:sldId id="264" r:id="rId8"/>
    <p:sldId id="266" r:id="rId9"/>
    <p:sldId id="267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6" r:id="rId27"/>
    <p:sldId id="284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fimova.su\Dropbox\3_&#1056;&#1057;&#1054;&#1050;&#1054;\&#1044;&#1080;&#1072;&#1075;&#1085;&#1086;&#1089;&#1090;&#1080;&#1095;&#1077;&#1089;&#1082;&#1080;&#1077;%20&#1088;&#1072;&#1073;&#1086;&#1090;&#1099;\&#1061;&#1048;%2010\&#1087;&#1088;&#1086;&#1084;&#1077;&#1078;&#1091;&#1090;&#1086;&#1095;&#1085;&#1099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fimova.su\Dropbox\3_&#1056;&#1057;&#1054;&#1050;&#1054;\&#1044;&#1080;&#1072;&#1075;&#1085;&#1086;&#1089;&#1090;&#1080;&#1095;&#1077;&#1089;&#1082;&#1080;&#1077;%20&#1088;&#1072;&#1073;&#1086;&#1090;&#1099;\&#1061;&#1048;%2010\&#1056;&#1072;&#1073;&#1086;&#1095;&#1080;&#1081;_&#1076;&#1083;&#1103;%20&#1086;&#1090;&#1095;&#1077;&#1090;&#1072;_&#1061;&#104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fimova.su\Dropbox\3_&#1056;&#1057;&#1054;&#1050;&#1054;\&#1044;&#1080;&#1072;&#1075;&#1085;&#1086;&#1089;&#1090;&#1080;&#1095;&#1077;&#1089;&#1082;&#1080;&#1077;%20&#1088;&#1072;&#1073;&#1086;&#1090;&#1099;\&#1051;&#1048;%2010\&#1056;&#1072;&#1073;&#1086;&#1095;&#1080;&#1081;_&#1076;&#1083;&#1103;%20&#1086;&#1090;&#1095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УМК!$C$3:$C$7</c:f>
              <c:strCache>
                <c:ptCount val="5"/>
                <c:pt idx="0">
                  <c:v>Еремин В.В., Кузьменко Н.Е. и др.</c:v>
                </c:pt>
                <c:pt idx="1">
                  <c:v>Карцова А.А., Лёвкин А.Н.</c:v>
                </c:pt>
                <c:pt idx="2">
                  <c:v>Кузнецова Н.Е., Титова И.М., Гара Н.Н. и др.</c:v>
                </c:pt>
                <c:pt idx="3">
                  <c:v>Рудзитис Г.Е., Фельдман Ф.Г. и др</c:v>
                </c:pt>
                <c:pt idx="4">
                  <c:v>Габриелян О.С. и др.</c:v>
                </c:pt>
              </c:strCache>
            </c:strRef>
          </c:cat>
          <c:val>
            <c:numRef>
              <c:f>УМК!$D$3:$D$7</c:f>
              <c:numCache>
                <c:formatCode>0%</c:formatCode>
                <c:ptCount val="5"/>
                <c:pt idx="0">
                  <c:v>3.2863206901273447E-3</c:v>
                </c:pt>
                <c:pt idx="1">
                  <c:v>8.4896617828289743E-3</c:v>
                </c:pt>
                <c:pt idx="2">
                  <c:v>0.18485553881966316</c:v>
                </c:pt>
                <c:pt idx="3">
                  <c:v>0.2738600575106121</c:v>
                </c:pt>
                <c:pt idx="4">
                  <c:v>0.52950842119676844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F5-456B-B6A5-2E9C45521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953280"/>
        <c:axId val="75955584"/>
      </c:barChart>
      <c:catAx>
        <c:axId val="7595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55584"/>
        <c:crosses val="autoZero"/>
        <c:auto val="1"/>
        <c:lblAlgn val="ctr"/>
        <c:lblOffset val="100"/>
        <c:noMultiLvlLbl val="0"/>
      </c:catAx>
      <c:valAx>
        <c:axId val="75955584"/>
        <c:scaling>
          <c:orientation val="minMax"/>
          <c:max val="0.5500000000000000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5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7D-4DB1-8BC7-C57B642367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7D-4DB1-8BC7-C57B642367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7D-4DB1-8BC7-C57B642367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87D-4DB1-8BC7-C57B64236798}"/>
              </c:ext>
            </c:extLst>
          </c:dPt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Уровень_изуч!$B$4:$B$7</c:f>
              <c:strCache>
                <c:ptCount val="4"/>
                <c:pt idx="0">
                  <c:v>базовый</c:v>
                </c:pt>
                <c:pt idx="1">
                  <c:v>поддерживающий профиль</c:v>
                </c:pt>
                <c:pt idx="2">
                  <c:v>профильный</c:v>
                </c:pt>
                <c:pt idx="3">
                  <c:v>углубленный</c:v>
                </c:pt>
              </c:strCache>
            </c:strRef>
          </c:cat>
          <c:val>
            <c:numRef>
              <c:f>Уровень_изуч!$D$4:$D$7</c:f>
              <c:numCache>
                <c:formatCode>0%</c:formatCode>
                <c:ptCount val="4"/>
                <c:pt idx="0">
                  <c:v>0.77687707641196013</c:v>
                </c:pt>
                <c:pt idx="1">
                  <c:v>2.2325581395348838E-2</c:v>
                </c:pt>
                <c:pt idx="2">
                  <c:v>0.15056478405315615</c:v>
                </c:pt>
                <c:pt idx="3">
                  <c:v>5.0232558139534887E-2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87D-4DB1-8BC7-C57B6423679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33634684553324"/>
          <c:y val="0.35523290844401512"/>
          <c:w val="0.30812044327792359"/>
          <c:h val="0.26708570087736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Категория!$B$3:$B$6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аттестован на соответствие</c:v>
                </c:pt>
                <c:pt idx="3">
                  <c:v>без категории</c:v>
                </c:pt>
              </c:strCache>
            </c:strRef>
          </c:cat>
          <c:val>
            <c:numRef>
              <c:f>Категория!$D$3:$D$6</c:f>
              <c:numCache>
                <c:formatCode>0%</c:formatCode>
                <c:ptCount val="4"/>
                <c:pt idx="0">
                  <c:v>0.60223048327137552</c:v>
                </c:pt>
                <c:pt idx="1">
                  <c:v>0.26022304832713755</c:v>
                </c:pt>
                <c:pt idx="2">
                  <c:v>1.858736059479554E-2</c:v>
                </c:pt>
                <c:pt idx="3">
                  <c:v>0.11895910780669144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0C-4932-A81A-88A06631DB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5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66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8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0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1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7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0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8501-15F3-4F3E-9CE5-FCA03E0B5CF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40F8-283F-4710-95E7-6883F728D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9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региональной диагностической работы по химии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Домбровская С.Е.</a:t>
            </a:r>
          </a:p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СПб АППО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2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Периодический </a:t>
            </a:r>
            <a:r>
              <a:rPr 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и периодическая система химических элементов Д.И. Менделеева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 </a:t>
            </a: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ряду  химических элементов 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</a:t>
            </a: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</a:t>
            </a:r>
            <a:r>
              <a:rPr lang="ru-RU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 smtClean="0"/>
              <a:t>уменьшается число электронных слоев в атомах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 smtClean="0"/>
              <a:t>уменьшается заряд ядра атома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 smtClean="0"/>
              <a:t>увеличивается </a:t>
            </a:r>
            <a:r>
              <a:rPr lang="ru-RU" sz="2000" i="1" dirty="0"/>
              <a:t>число электронов на внешнем энергетическом уровне в атомах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увеличивается радиусы атомов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84063"/>
              </p:ext>
            </p:extLst>
          </p:nvPr>
        </p:nvGraphicFramePr>
        <p:xfrm>
          <a:off x="3419872" y="4653136"/>
          <a:ext cx="30963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89,2 %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Химическая </a:t>
            </a: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Ковалентная полярная связь образуется между атомами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хлора и водорода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хлора и кальция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хлора и лития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хлора </a:t>
            </a:r>
          </a:p>
          <a:p>
            <a:pPr marL="0" indent="0" fontAlgn="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64028"/>
              </p:ext>
            </p:extLst>
          </p:nvPr>
        </p:nvGraphicFramePr>
        <p:xfrm>
          <a:off x="1547664" y="4653136"/>
          <a:ext cx="33843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Справились с заданием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b="1" dirty="0" smtClean="0"/>
                        <a:t>84,6%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0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Классификации 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химических реакций по числу и составу исходных и полученных веществ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реакциям обмена относится взаимодействие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оксидом  кальция и водой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гидроксидом кальция  и азотной кислотой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кальцием  и соляной кислотой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оксидом кальция и углекислым </a:t>
            </a:r>
            <a:r>
              <a:rPr lang="ru-RU" sz="2000" i="1" dirty="0" smtClean="0"/>
              <a:t>газом</a:t>
            </a:r>
            <a:endParaRPr lang="ru-RU" sz="2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63668"/>
              </p:ext>
            </p:extLst>
          </p:nvPr>
        </p:nvGraphicFramePr>
        <p:xfrm>
          <a:off x="2123728" y="4581128"/>
          <a:ext cx="34563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Справились с заданием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74,4 %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Классификации </a:t>
            </a:r>
            <a:r>
              <a:rPr 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химических реакций по изменению степеней окисления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окислительно-восстановительным реакциям  </a:t>
            </a:r>
            <a:r>
              <a:rPr lang="ru-RU" sz="20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относится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реакция, представленная уравнением</a:t>
            </a:r>
          </a:p>
          <a:p>
            <a:pPr marL="514350" lvl="0" indent="-514350" fontAlgn="base">
              <a:buFont typeface="+mj-lt"/>
              <a:buAutoNum type="arabicParenR"/>
            </a:pPr>
            <a:r>
              <a:rPr lang="en-US" sz="2000" i="1" dirty="0"/>
              <a:t>2SO</a:t>
            </a:r>
            <a:r>
              <a:rPr lang="en-US" sz="2000" i="1" baseline="-25000" dirty="0"/>
              <a:t>2</a:t>
            </a:r>
            <a:r>
              <a:rPr lang="en-US" sz="2000" i="1" dirty="0"/>
              <a:t> + O</a:t>
            </a:r>
            <a:r>
              <a:rPr lang="en-US" sz="2000" i="1" baseline="-25000" dirty="0"/>
              <a:t>2</a:t>
            </a:r>
            <a:r>
              <a:rPr lang="en-US" sz="2000" i="1" dirty="0"/>
              <a:t> = 2SO</a:t>
            </a:r>
            <a:r>
              <a:rPr lang="en-US" sz="2000" i="1" baseline="-25000" dirty="0"/>
              <a:t>3</a:t>
            </a:r>
            <a:endParaRPr lang="ru-RU" sz="2000" i="1" dirty="0"/>
          </a:p>
          <a:p>
            <a:pPr marL="514350" lvl="0" indent="-514350" fontAlgn="base">
              <a:buFont typeface="+mj-lt"/>
              <a:buAutoNum type="arabicParenR"/>
            </a:pPr>
            <a:r>
              <a:rPr lang="en-US" sz="2000" i="1" dirty="0"/>
              <a:t>SO</a:t>
            </a:r>
            <a:r>
              <a:rPr lang="en-US" sz="2000" i="1" baseline="-25000" dirty="0"/>
              <a:t>2 </a:t>
            </a:r>
            <a:r>
              <a:rPr lang="en-US" sz="2000" i="1" dirty="0"/>
              <a:t>+ H</a:t>
            </a:r>
            <a:r>
              <a:rPr lang="en-US" sz="2000" i="1" baseline="-25000" dirty="0"/>
              <a:t>2</a:t>
            </a:r>
            <a:r>
              <a:rPr lang="en-US" sz="2000" i="1" dirty="0"/>
              <a:t>O = H</a:t>
            </a:r>
            <a:r>
              <a:rPr lang="en-US" sz="2000" i="1" baseline="-25000" dirty="0"/>
              <a:t>2</a:t>
            </a:r>
            <a:r>
              <a:rPr lang="en-US" sz="2000" i="1" dirty="0"/>
              <a:t>SO</a:t>
            </a:r>
            <a:r>
              <a:rPr lang="en-US" sz="2000" i="1" baseline="-25000" dirty="0"/>
              <a:t>3</a:t>
            </a:r>
            <a:endParaRPr lang="ru-RU" sz="2000" i="1" dirty="0"/>
          </a:p>
          <a:p>
            <a:pPr marL="514350" lvl="0" indent="-514350" fontAlgn="base">
              <a:buFont typeface="+mj-lt"/>
              <a:buAutoNum type="arabicParenR"/>
            </a:pPr>
            <a:r>
              <a:rPr lang="en-US" sz="2000" i="1" dirty="0"/>
              <a:t>Cu + 2H</a:t>
            </a:r>
            <a:r>
              <a:rPr lang="en-US" sz="2000" i="1" baseline="-25000" dirty="0"/>
              <a:t>2</a:t>
            </a:r>
            <a:r>
              <a:rPr lang="en-US" sz="2000" i="1" dirty="0"/>
              <a:t>SO</a:t>
            </a:r>
            <a:r>
              <a:rPr lang="en-US" sz="2000" i="1" baseline="-25000" dirty="0"/>
              <a:t>4 </a:t>
            </a:r>
            <a:r>
              <a:rPr lang="en-US" sz="2000" i="1" dirty="0"/>
              <a:t>= CuSO</a:t>
            </a:r>
            <a:r>
              <a:rPr lang="en-US" sz="2000" i="1" baseline="-25000" dirty="0"/>
              <a:t>4  </a:t>
            </a:r>
            <a:r>
              <a:rPr lang="en-US" sz="2000" i="1" dirty="0"/>
              <a:t>+ 2SO</a:t>
            </a:r>
            <a:r>
              <a:rPr lang="en-US" sz="2000" i="1" baseline="-25000" dirty="0"/>
              <a:t>2 </a:t>
            </a:r>
            <a:r>
              <a:rPr lang="en-US" sz="2000" i="1" dirty="0"/>
              <a:t>+ 2H</a:t>
            </a:r>
            <a:r>
              <a:rPr lang="en-US" sz="2000" i="1" baseline="-25000" dirty="0"/>
              <a:t>2</a:t>
            </a:r>
            <a:r>
              <a:rPr lang="en-US" sz="2000" i="1" dirty="0"/>
              <a:t>O</a:t>
            </a:r>
            <a:endParaRPr lang="ru-RU" sz="2000" i="1" dirty="0"/>
          </a:p>
          <a:p>
            <a:pPr marL="514350" lvl="0" indent="-514350" fontAlgn="base">
              <a:buFont typeface="+mj-lt"/>
              <a:buAutoNum type="arabicParenR"/>
            </a:pPr>
            <a:r>
              <a:rPr lang="en-US" sz="2000" i="1" dirty="0"/>
              <a:t>4Mg + 5H</a:t>
            </a:r>
            <a:r>
              <a:rPr lang="en-US" sz="2000" i="1" baseline="-25000" dirty="0"/>
              <a:t>2</a:t>
            </a:r>
            <a:r>
              <a:rPr lang="en-US" sz="2000" i="1" dirty="0"/>
              <a:t>SO</a:t>
            </a:r>
            <a:r>
              <a:rPr lang="en-US" sz="2000" i="1" baseline="-25000" dirty="0"/>
              <a:t>4 </a:t>
            </a:r>
            <a:r>
              <a:rPr lang="en-US" sz="2000" i="1" dirty="0"/>
              <a:t>= 4MgSO</a:t>
            </a:r>
            <a:r>
              <a:rPr lang="en-US" sz="2000" i="1" baseline="-25000" dirty="0"/>
              <a:t>4  </a:t>
            </a:r>
            <a:r>
              <a:rPr lang="en-US" sz="2000" i="1" dirty="0"/>
              <a:t>+ H</a:t>
            </a:r>
            <a:r>
              <a:rPr lang="en-US" sz="2000" i="1" baseline="-25000" dirty="0"/>
              <a:t>2</a:t>
            </a:r>
            <a:r>
              <a:rPr lang="en-US" sz="2000" i="1" dirty="0"/>
              <a:t>S</a:t>
            </a:r>
            <a:r>
              <a:rPr lang="en-US" sz="2000" i="1" baseline="30000" dirty="0"/>
              <a:t> </a:t>
            </a:r>
            <a:r>
              <a:rPr lang="en-US" sz="2000" i="1" baseline="-25000" dirty="0"/>
              <a:t> </a:t>
            </a:r>
            <a:r>
              <a:rPr lang="en-US" sz="2000" i="1" dirty="0"/>
              <a:t>+ </a:t>
            </a:r>
            <a:r>
              <a:rPr lang="en-US" sz="2000" i="1" dirty="0" smtClean="0"/>
              <a:t>4H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O</a:t>
            </a:r>
            <a:endParaRPr lang="ru-RU" sz="2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39641"/>
              </p:ext>
            </p:extLst>
          </p:nvPr>
        </p:nvGraphicFramePr>
        <p:xfrm>
          <a:off x="2195736" y="4725144"/>
          <a:ext cx="35283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80,8%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Условия </a:t>
            </a: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протекания химических реакций в растворах электролитов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Осадок образуется при смешивании растворов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ru-RU" sz="2000" i="1" dirty="0"/>
              <a:t>гидроксида калия  и азотной кислоты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ru-RU" sz="2000" i="1" dirty="0"/>
              <a:t>карбоната натрия и соляной кислоты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ru-RU" sz="2000" i="1" dirty="0"/>
              <a:t>фосфата натрия и хлорида бария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i="1" dirty="0"/>
              <a:t>гидроксида бария и соляной </a:t>
            </a:r>
            <a:r>
              <a:rPr lang="ru-RU" sz="2000" i="1" dirty="0" smtClean="0"/>
              <a:t>кислоты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endParaRPr lang="ru-RU" sz="2000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38293"/>
              </p:ext>
            </p:extLst>
          </p:nvPr>
        </p:nvGraphicFramePr>
        <p:xfrm>
          <a:off x="2339752" y="4365104"/>
          <a:ext cx="360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Справились с заданием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79,5%</a:t>
                      </a:r>
                      <a:endParaRPr lang="ru-RU" sz="1800" b="1" i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9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Установление 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принадлежности углеводорода к определенному классу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алкинам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относится вещество состава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</a:t>
            </a:r>
            <a:r>
              <a:rPr lang="ru-RU" sz="2000" i="1" baseline="-25000" dirty="0"/>
              <a:t>7</a:t>
            </a:r>
            <a:r>
              <a:rPr lang="ru-RU" sz="2000" i="1" dirty="0"/>
              <a:t>Н</a:t>
            </a:r>
            <a:r>
              <a:rPr lang="ru-RU" sz="2000" i="1" baseline="-25000" dirty="0"/>
              <a:t>12</a:t>
            </a:r>
            <a:endParaRPr lang="ru-RU" sz="2000" i="1" dirty="0"/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</a:t>
            </a:r>
            <a:r>
              <a:rPr lang="ru-RU" sz="2000" i="1" baseline="-25000" dirty="0"/>
              <a:t>7</a:t>
            </a:r>
            <a:r>
              <a:rPr lang="ru-RU" sz="2000" i="1" dirty="0"/>
              <a:t>Н</a:t>
            </a:r>
            <a:r>
              <a:rPr lang="ru-RU" sz="2000" i="1" baseline="-25000" dirty="0"/>
              <a:t>14</a:t>
            </a:r>
            <a:endParaRPr lang="ru-RU" sz="2000" i="1" dirty="0"/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</a:t>
            </a:r>
            <a:r>
              <a:rPr lang="ru-RU" sz="2000" i="1" baseline="-25000" dirty="0"/>
              <a:t>6</a:t>
            </a:r>
            <a:r>
              <a:rPr lang="ru-RU" sz="2000" i="1" dirty="0"/>
              <a:t>Н</a:t>
            </a:r>
            <a:r>
              <a:rPr lang="ru-RU" sz="2000" i="1" baseline="-25000" dirty="0"/>
              <a:t>12</a:t>
            </a:r>
            <a:endParaRPr lang="ru-RU" sz="2000" i="1" dirty="0"/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 smtClean="0"/>
              <a:t>С</a:t>
            </a:r>
            <a:r>
              <a:rPr lang="ru-RU" sz="2000" i="1" baseline="-25000" dirty="0" smtClean="0"/>
              <a:t>6</a:t>
            </a:r>
            <a:r>
              <a:rPr lang="ru-RU" sz="2000" i="1" dirty="0" smtClean="0"/>
              <a:t>Н</a:t>
            </a:r>
            <a:r>
              <a:rPr lang="ru-RU" sz="2000" i="1" baseline="-25000" dirty="0" smtClean="0"/>
              <a:t>14</a:t>
            </a:r>
            <a:endParaRPr lang="ru-RU" sz="2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92906"/>
              </p:ext>
            </p:extLst>
          </p:nvPr>
        </p:nvGraphicFramePr>
        <p:xfrm>
          <a:off x="2267744" y="4437112"/>
          <a:ext cx="32403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89,6%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5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Изомерия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предельных углеводородов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Изомером 2,2-диметилпропана является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бутан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пропан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2-метилбутан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 smtClean="0"/>
              <a:t>2,2-диметилбутан</a:t>
            </a:r>
            <a:endParaRPr lang="ru-RU" sz="2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09842"/>
              </p:ext>
            </p:extLst>
          </p:nvPr>
        </p:nvGraphicFramePr>
        <p:xfrm>
          <a:off x="2555776" y="4365104"/>
          <a:ext cx="3312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83,7%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2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Изомерия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непредельных углеводородов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Изомером циклогексана является</a:t>
            </a:r>
          </a:p>
          <a:p>
            <a:pPr marL="0" indent="0">
              <a:buNone/>
            </a:pPr>
            <a:r>
              <a:rPr lang="ru-RU" sz="2000" i="1" dirty="0"/>
              <a:t>1) бензол</a:t>
            </a:r>
          </a:p>
          <a:p>
            <a:pPr marL="0" indent="0">
              <a:buNone/>
            </a:pPr>
            <a:r>
              <a:rPr lang="ru-RU" sz="2000" i="1" dirty="0"/>
              <a:t>2) </a:t>
            </a:r>
            <a:r>
              <a:rPr lang="ru-RU" sz="2000" i="1" dirty="0" err="1"/>
              <a:t>циклопентан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3) гексен-1</a:t>
            </a:r>
          </a:p>
          <a:p>
            <a:pPr marL="0" indent="0">
              <a:buNone/>
            </a:pPr>
            <a:r>
              <a:rPr lang="ru-RU" sz="2000" i="1" dirty="0"/>
              <a:t>4) </a:t>
            </a:r>
            <a:r>
              <a:rPr lang="ru-RU" sz="2000" i="1" dirty="0" err="1" smtClean="0"/>
              <a:t>гексан</a:t>
            </a:r>
            <a:endParaRPr lang="ru-RU" sz="2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98367"/>
              </p:ext>
            </p:extLst>
          </p:nvPr>
        </p:nvGraphicFramePr>
        <p:xfrm>
          <a:off x="3419872" y="4365104"/>
          <a:ext cx="36724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Справились с заданием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77,9%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Химическая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связь в молекулах углеводородов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σ-связей в молекуле этана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1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3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5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7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12582"/>
              </p:ext>
            </p:extLst>
          </p:nvPr>
        </p:nvGraphicFramePr>
        <p:xfrm>
          <a:off x="2771800" y="4149080"/>
          <a:ext cx="360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/>
                        <a:t>66,7%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6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Химические 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предельных и непредельных углеводородов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Пропан реагирует с каждым из двух веществ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000" i="1" dirty="0"/>
              <a:t>c </a:t>
            </a:r>
            <a:r>
              <a:rPr lang="ru-RU" sz="2000" i="1" dirty="0"/>
              <a:t>хлором и метаном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 кислородом и водой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 </a:t>
            </a:r>
            <a:r>
              <a:rPr lang="ru-RU" sz="2000" i="1" dirty="0" err="1"/>
              <a:t>хлороводородом</a:t>
            </a:r>
            <a:r>
              <a:rPr lang="ru-RU" sz="2000" i="1" dirty="0"/>
              <a:t> и хлором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с кислородом и хлором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85069"/>
              </p:ext>
            </p:extLst>
          </p:nvPr>
        </p:nvGraphicFramePr>
        <p:xfrm>
          <a:off x="2267744" y="4149080"/>
          <a:ext cx="36240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06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Справились с заданием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76,8%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4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Диагностическая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проведена в соответствии с Распоряжения Комитета по образованию Санкт-Петербурга от 09.11.2016 № 3200-р «Об организации проведения региональных диагностических работ по литературе и химии в десятых классах государственных общеобразовательных организаций в декабре 2016 года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Свойства 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предельных и непредельных углеводородов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этана характерны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реакция </a:t>
            </a:r>
            <a:r>
              <a:rPr lang="ru-RU" sz="2000" i="1" dirty="0" err="1"/>
              <a:t>бромирования</a:t>
            </a:r>
            <a:endParaRPr lang="ru-RU" sz="2000" i="1" dirty="0"/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наличие только  одинарных связей в молекулах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наличие π-связей в молекулах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реакция гидрирования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горение на воздухе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i="1" dirty="0"/>
              <a:t>высокая растворимость в </a:t>
            </a:r>
            <a:r>
              <a:rPr lang="ru-RU" sz="2000" i="1" dirty="0" smtClean="0"/>
              <a:t>воде</a:t>
            </a:r>
          </a:p>
          <a:p>
            <a:pPr marL="514350" lvl="0" indent="-514350">
              <a:buFont typeface="+mj-lt"/>
              <a:buAutoNum type="arabicParenR"/>
            </a:pPr>
            <a:endParaRPr lang="ru-RU" sz="2000" i="1" dirty="0"/>
          </a:p>
          <a:p>
            <a:pPr marL="0" lv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96267"/>
              </p:ext>
            </p:extLst>
          </p:nvPr>
        </p:nvGraphicFramePr>
        <p:xfrm>
          <a:off x="1619672" y="4509120"/>
          <a:ext cx="6096000" cy="112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11,8%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21,5%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66,7%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8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Номенклатура 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предельных и непредельных </a:t>
            </a: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углеводородов</a:t>
            </a:r>
            <a:b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109790"/>
              </p:ext>
            </p:extLst>
          </p:nvPr>
        </p:nvGraphicFramePr>
        <p:xfrm>
          <a:off x="971600" y="2204864"/>
          <a:ext cx="6552728" cy="2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312368"/>
              </a:tblGrid>
              <a:tr h="25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углеводорода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Молекулярная формула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А) 3-метилпентан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1) С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Б) 2-метилбутен-1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2) С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В) 2.3-диметилбутан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3) С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Г) пентин-2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4) С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5) С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81604"/>
              </p:ext>
            </p:extLst>
          </p:nvPr>
        </p:nvGraphicFramePr>
        <p:xfrm>
          <a:off x="1187624" y="4725144"/>
          <a:ext cx="6096000" cy="98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14,8%</a:t>
                      </a:r>
                      <a:endParaRPr lang="ru-RU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23,1%</a:t>
                      </a:r>
                      <a:endParaRPr lang="ru-RU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62,0%</a:t>
                      </a:r>
                      <a:endParaRPr lang="ru-RU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9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Гомология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изомерия, номенклатура, химические свойства предельных и непредельных углеводородов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формулы 2-метилбутена-1, его изомера и гомолога. Назовите  эти вещества. Напишите уравнения реакций исходного вещества с водородом и </a:t>
            </a:r>
            <a:r>
              <a:rPr lang="ru-RU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бромоводородом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Назовите продукты реакций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sz="20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41160"/>
              </p:ext>
            </p:extLst>
          </p:nvPr>
        </p:nvGraphicFramePr>
        <p:xfrm>
          <a:off x="1259632" y="3933056"/>
          <a:ext cx="6096000" cy="91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25,2%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7,5%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11,4%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19,2%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14,2%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22,5%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7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Вычисления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химическим уравнениям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</a:t>
            </a:r>
            <a:r>
              <a:rPr lang="ru-RU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углекислого газа, который выделится при сгорании 3,2 г метана, равен…л (</a:t>
            </a:r>
            <a:r>
              <a:rPr lang="ru-RU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н.у</a:t>
            </a:r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</a:t>
            </a:r>
            <a:endParaRPr lang="ru-RU" sz="2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90057"/>
              </p:ext>
            </p:extLst>
          </p:nvPr>
        </p:nvGraphicFramePr>
        <p:xfrm>
          <a:off x="1187624" y="3212976"/>
          <a:ext cx="6096000" cy="112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48,2%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12,9%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38,9%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Генетическая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связь между классами органических веществ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Напишите уравнения реакций, с помощью которых можно осуществить следующие превращения:</a:t>
            </a:r>
          </a:p>
          <a:p>
            <a:pPr marL="0" indent="0">
              <a:buNone/>
            </a:pPr>
            <a:r>
              <a:rPr lang="ru-RU" sz="2000" i="1" dirty="0"/>
              <a:t>                                                                </a:t>
            </a:r>
            <a:r>
              <a:rPr lang="ru-RU" sz="2000" i="1" dirty="0" smtClean="0"/>
              <a:t>      </a:t>
            </a:r>
            <a:r>
              <a:rPr lang="en-US" sz="2000" i="1" dirty="0" smtClean="0"/>
              <a:t>H</a:t>
            </a:r>
            <a:r>
              <a:rPr lang="ru-RU" sz="2000" i="1" baseline="-25000" dirty="0"/>
              <a:t>2</a:t>
            </a:r>
            <a:r>
              <a:rPr lang="en-US" sz="2000" i="1" dirty="0"/>
              <a:t>O</a:t>
            </a:r>
            <a:r>
              <a:rPr lang="ru-RU" sz="2000" i="1" dirty="0"/>
              <a:t>(</a:t>
            </a:r>
            <a:r>
              <a:rPr lang="en-US" sz="2000" i="1" dirty="0"/>
              <a:t>H</a:t>
            </a:r>
            <a:r>
              <a:rPr lang="ru-RU" sz="2000" i="1" baseline="30000" dirty="0" smtClean="0"/>
              <a:t>+</a:t>
            </a:r>
            <a:r>
              <a:rPr lang="ru-RU" sz="2000" i="1" dirty="0" smtClean="0"/>
              <a:t>)</a:t>
            </a:r>
          </a:p>
          <a:p>
            <a:pPr marL="0" indent="0">
              <a:buNone/>
            </a:pPr>
            <a:r>
              <a:rPr lang="ru-RU" sz="2000" i="1" dirty="0" smtClean="0"/>
              <a:t>Пропан → 2-бромпропан → </a:t>
            </a:r>
            <a:r>
              <a:rPr lang="ru-RU" sz="2000" i="1" dirty="0" err="1" smtClean="0"/>
              <a:t>пропен</a:t>
            </a:r>
            <a:r>
              <a:rPr lang="ru-RU" sz="2000" i="1" dirty="0" smtClean="0"/>
              <a:t> ------------- →   </a:t>
            </a:r>
            <a:r>
              <a:rPr lang="en-US" sz="2000" i="1" dirty="0" smtClean="0"/>
              <a:t>X </a:t>
            </a:r>
            <a:r>
              <a:rPr lang="ru-RU" sz="2000" i="1" dirty="0" smtClean="0"/>
              <a:t>→ </a:t>
            </a:r>
            <a:r>
              <a:rPr lang="ru-RU" sz="2000" i="1" dirty="0" err="1" smtClean="0"/>
              <a:t>пропен</a:t>
            </a:r>
            <a:r>
              <a:rPr lang="ru-RU" sz="2000" i="1" dirty="0" smtClean="0"/>
              <a:t> → 1,2-дихлорпропан </a:t>
            </a:r>
          </a:p>
          <a:p>
            <a:pPr marL="0" indent="0">
              <a:buNone/>
            </a:pPr>
            <a:endParaRPr lang="ru-RU" dirty="0">
              <a:latin typeface="Times New Roman"/>
              <a:ea typeface="Calibri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98324"/>
              </p:ext>
            </p:extLst>
          </p:nvPr>
        </p:nvGraphicFramePr>
        <p:xfrm>
          <a:off x="1403648" y="4077072"/>
          <a:ext cx="6096000" cy="98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ru-RU" sz="3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ru-RU" sz="3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57,6%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6,2%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6,8%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8,8%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8,1%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12,4%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1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Вывод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молекулярной формулы углеводорода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/>
              <a:t>Выведите молекулярную формулу углеводорода, в котором массовая доля водорода составляет 14,29 %. Плотность данного вещества по кислороду 2,625. Составьте структурную формулу одного из изомеров, отвечающих условию задачи. Назовите это вещество.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616461"/>
              </p:ext>
            </p:extLst>
          </p:nvPr>
        </p:nvGraphicFramePr>
        <p:xfrm>
          <a:off x="1763688" y="3789040"/>
          <a:ext cx="6096000" cy="112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62,3%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4,7%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9,8%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23,2%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Шкала 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пересчета первичного балла в отметку по пятибалльной системе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055828"/>
              </p:ext>
            </p:extLst>
          </p:nvPr>
        </p:nvGraphicFramePr>
        <p:xfrm>
          <a:off x="179512" y="1556792"/>
          <a:ext cx="7848872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429816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Отметка по пятибалльной 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</a:rPr>
                        <a:t>Общий балл (база</a:t>
                      </a:r>
                      <a:r>
                        <a:rPr lang="ru-RU" sz="2400" b="1" dirty="0" smtClean="0">
                          <a:effectLst/>
                          <a:latin typeface="Calibri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0 - 12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13-18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19-24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25-30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</a:rPr>
                        <a:t>Общий балл (профиль)</a:t>
                      </a:r>
                      <a:endParaRPr lang="ru-RU" sz="2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0 - 18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19 - 22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23-26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27-30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выполнения работы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63336"/>
              </p:ext>
            </p:extLst>
          </p:nvPr>
        </p:nvGraphicFramePr>
        <p:xfrm>
          <a:off x="683568" y="2060848"/>
          <a:ext cx="7272808" cy="242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277"/>
                <a:gridCol w="2115794"/>
                <a:gridCol w="2757737"/>
              </a:tblGrid>
              <a:tr h="2008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Максимальный балл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Процент набравших менее 13 баллов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Процент набравших более</a:t>
                      </a:r>
                      <a:b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24 баллов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30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22,3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19,2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301208"/>
            <a:ext cx="3891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Средний балл по СПб - 17,8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042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               </a:t>
            </a:r>
            <a:r>
              <a:rPr lang="ru-RU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3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общеобразовательной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обучающихся 10-х классов по 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химии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6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120523"/>
              </p:ext>
            </p:extLst>
          </p:nvPr>
        </p:nvGraphicFramePr>
        <p:xfrm>
          <a:off x="1403647" y="260654"/>
          <a:ext cx="6840761" cy="6311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723"/>
                <a:gridCol w="1508452"/>
                <a:gridCol w="1781134"/>
                <a:gridCol w="1508452"/>
              </a:tblGrid>
              <a:tr h="90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ОО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Общее количество обучающихся в 10-х классах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 РДР по химии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Адмиралтейский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Василеостровский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Выборгский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Калининский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348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Кировский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Колпинский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436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Красногвардейский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Красносельский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587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Кронштадтский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146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Курортный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Московский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Невский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4513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ОО городского подчинения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327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Петроградский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447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Петродворцовый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Приморский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Пушкинский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Фрунзенский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Центральный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  <a:tr h="2256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Санкт-Петербург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9494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7525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034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6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 по используемым УМК</a:t>
            </a:r>
            <a:b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5181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3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об уровне изучения химии в 10 классах</a:t>
            </a:r>
            <a:b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8027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56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Квалификационные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учителей химии</a:t>
            </a:r>
            <a:b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546210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2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957738"/>
              </p:ext>
            </p:extLst>
          </p:nvPr>
        </p:nvGraphicFramePr>
        <p:xfrm>
          <a:off x="1187623" y="1844824"/>
          <a:ext cx="6696745" cy="3716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560"/>
                <a:gridCol w="883585"/>
                <a:gridCol w="1008112"/>
                <a:gridCol w="1728192"/>
                <a:gridCol w="2664296"/>
              </a:tblGrid>
              <a:tr h="2019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Часть работы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Число заданий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Максимальный первичный балл за выполнение заданий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 заданий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Часть 1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выбором одного ответа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9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Часть 1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Задани</a:t>
                      </a:r>
                      <a:r>
                        <a:rPr lang="en-US" sz="1800" dirty="0">
                          <a:effectLst/>
                        </a:rPr>
                        <a:t>я</a:t>
                      </a:r>
                      <a:r>
                        <a:rPr lang="ru-RU" sz="1800" dirty="0">
                          <a:effectLst/>
                        </a:rPr>
                        <a:t> с кратким ответом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9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Часть 2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Задания </a:t>
                      </a:r>
                      <a:r>
                        <a:rPr lang="ru-RU" sz="1800" dirty="0">
                          <a:effectLst/>
                        </a:rPr>
                        <a:t>с развернутым ответом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 типы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756" y="553750"/>
            <a:ext cx="8152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заданий по частям работы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Строение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электронов во внешнем электронном слое атома, заряд </a:t>
            </a:r>
            <a:r>
              <a:rPr lang="ru-RU" sz="20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которого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+ 16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i="1" dirty="0"/>
              <a:t>2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i="1" dirty="0"/>
              <a:t>4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i="1" dirty="0"/>
              <a:t>6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i="1" dirty="0" smtClean="0"/>
              <a:t>16</a:t>
            </a:r>
          </a:p>
          <a:p>
            <a:pPr marL="0" lv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48000"/>
              </p:ext>
            </p:extLst>
          </p:nvPr>
        </p:nvGraphicFramePr>
        <p:xfrm>
          <a:off x="1907704" y="4797152"/>
          <a:ext cx="31683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Справились с заданием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93,4%</a:t>
                      </a:r>
                      <a:endParaRPr lang="ru-RU" sz="1800" b="1" i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930</Words>
  <Application>Microsoft Office PowerPoint</Application>
  <PresentationFormat>Экран (4:3)</PresentationFormat>
  <Paragraphs>325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Результаты региональной диагностической работы по химии</vt:lpstr>
      <vt:lpstr>Презентация PowerPoint</vt:lpstr>
      <vt:lpstr>Цель</vt:lpstr>
      <vt:lpstr>Презентация PowerPoint</vt:lpstr>
      <vt:lpstr> Распределение учащихся по используемым УМК </vt:lpstr>
      <vt:lpstr>Сведения об уровне изучения химии в 10 классах </vt:lpstr>
      <vt:lpstr>Квалификационные категории учителей химии </vt:lpstr>
      <vt:lpstr>Распределение заданий по частям работы  </vt:lpstr>
      <vt:lpstr>1. Строение атома</vt:lpstr>
      <vt:lpstr>2. Периодический закон и периодическая система химических элементов Д.И. Менделеева</vt:lpstr>
      <vt:lpstr>3. Химическая связь</vt:lpstr>
      <vt:lpstr>4. Классификации химических реакций по числу и составу исходных и полученных веществ</vt:lpstr>
      <vt:lpstr>5. Классификации химических реакций по изменению степеней окисления</vt:lpstr>
      <vt:lpstr>6. Условия протекания химических реакций в растворах электролитов</vt:lpstr>
      <vt:lpstr>7. Установление принадлежности углеводорода к определенному классу</vt:lpstr>
      <vt:lpstr>8. Изомерия предельных углеводородов </vt:lpstr>
      <vt:lpstr>9. Изомерия непредельных углеводородов</vt:lpstr>
      <vt:lpstr>10. Химическая связь в молекулах углеводородов </vt:lpstr>
      <vt:lpstr>11. Химические свойства предельных и непредельных углеводородов</vt:lpstr>
      <vt:lpstr>12. Свойства предельных и непредельных углеводородов</vt:lpstr>
      <vt:lpstr>13. Номенклатура предельных и непредельных углеводородов </vt:lpstr>
      <vt:lpstr>14. Гомология, изомерия, номенклатура, химические свойства предельных и непредельных углеводородов</vt:lpstr>
      <vt:lpstr>15. Вычисления по химическим уравнениям</vt:lpstr>
      <vt:lpstr>16. Генетическая связь между классами органических веществ</vt:lpstr>
      <vt:lpstr>17. Вывод молекулярной формулы углеводорода </vt:lpstr>
      <vt:lpstr> Шкала пересчета первичного балла в отметку по пятибалльной системе  </vt:lpstr>
      <vt:lpstr> Основные результаты выполнения работы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515</dc:creator>
  <cp:lastModifiedBy>515</cp:lastModifiedBy>
  <cp:revision>24</cp:revision>
  <dcterms:created xsi:type="dcterms:W3CDTF">2017-03-07T08:16:10Z</dcterms:created>
  <dcterms:modified xsi:type="dcterms:W3CDTF">2017-03-14T10:47:09Z</dcterms:modified>
</cp:coreProperties>
</file>