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1" r:id="rId2"/>
    <p:sldId id="318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52" r:id="rId21"/>
    <p:sldId id="3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  <a:srgbClr val="0000CC"/>
    <a:srgbClr val="66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106" d="100"/>
          <a:sy n="106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75F8-03D1-4C5C-9FE1-8736D6EDDC30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BD34-04C7-47AD-9F12-440735BA3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7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908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3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96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01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4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09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58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27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97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9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8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60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07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6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4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64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31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77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4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07F0-D6FC-4CFE-A0AD-AC4A90A4E246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C189-E0AC-4F14-85D3-97A4D28FE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05F6-5E03-455E-89F6-0B59434D7AC5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6690-1871-41B9-A9FD-AB4CDB80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0014-67BD-4A99-B3A6-623E74409F83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5A71-1BF3-481F-8254-04503E077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CBC2-C1B6-444E-A56A-6D19EECB4B46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5CD-2B32-44B7-9DDE-08648FD5C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004C-284F-4FDB-BA9F-63B3C1255AD6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F28E-98AE-4FAA-9780-13967D3F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3A9A-CE93-42FF-9B5D-78712C1EA0EA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59C1-C944-4ADD-BA8E-807B3376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F558-0D27-4D58-8348-A660DA1E7418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EFBD-F374-4FAD-B004-A3387DE7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2731-FF63-417D-BF43-AB43357E5916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C7C9-439F-4226-B732-5D0BE47AA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1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775E-80D5-4EFD-B5BA-91A8759CAFC9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4BA-E582-4D3C-89FC-0C6B60C25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AC56-B008-4486-9634-B3200B3C6A47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2FCF-86E6-4BE8-AFDD-95B69433C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5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69CE-6866-4DC5-AE85-0B8BF493F09B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2314-5871-427B-842B-263D675D7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F48AD0-1D67-47DC-A1BF-8B8FB5C316BC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B421D-5A9C-4437-AD20-6F6FAF64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67539" y="1772816"/>
            <a:ext cx="82846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информатики в условиях реализации ФГОС 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517232"/>
            <a:ext cx="5764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презентация подготовлена </a:t>
            </a:r>
          </a:p>
          <a:p>
            <a:pPr algn="r" eaLnBrk="1" hangingPunct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методистом по информатике и ИКТ Соболевой Л. А.</a:t>
            </a:r>
          </a:p>
        </p:txBody>
      </p:sp>
    </p:spTree>
    <p:extLst>
      <p:ext uri="{BB962C8B-B14F-4D97-AF65-F5344CB8AC3E}">
        <p14:creationId xmlns:p14="http://schemas.microsoft.com/office/powerpoint/2010/main" val="32910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032" y="1419364"/>
            <a:ext cx="7836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могут учащиеся сами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сформулировать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если они о ней еще ничего не знают?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065695"/>
            <a:ext cx="7488832" cy="348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подводит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учащихся к осознанию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темы.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 большую помощь могут оказать кроссворды, ребусы, анаграммы, облако слов, ментальные карты, ленты времени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03000"/>
              </a:lnSpc>
              <a:spcAft>
                <a:spcPts val="0"/>
              </a:spcAft>
              <a:tabLst>
                <a:tab pos="4419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приложения ускоряют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составления:</a:t>
            </a:r>
          </a:p>
          <a:p>
            <a:pPr marL="742950" lvl="1" indent="-285750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96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карт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памяти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(bubble.us,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mindmaster.com), </a:t>
            </a:r>
          </a:p>
          <a:p>
            <a:pPr marL="742950" lvl="1" indent="-285750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96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кроссвордов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(«Фабрика кроссвордов» http://puzzlecup.com/crossword-ru),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96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ребусов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(«Генератор ребусов» http://rebus1.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96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лент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(сайт интерактивных упражнений https://learningapps.org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, </a:t>
            </a:r>
          </a:p>
          <a:p>
            <a:pPr marL="742950" lvl="1" indent="-285750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960" algn="l"/>
              </a:tabLs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облака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(https://worditout.com).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2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8256" y="1382042"/>
            <a:ext cx="7636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начиная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учащимися 8 классов изучение главы «Элементы алгебры логики», предложите им к рассмотрению следующее облако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слов: </a:t>
            </a:r>
            <a:endParaRPr lang="ru-RU" dirty="0"/>
          </a:p>
        </p:txBody>
      </p:sp>
      <p:pic>
        <p:nvPicPr>
          <p:cNvPr id="9" name="Picture 1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2214082" y="2024471"/>
            <a:ext cx="4258310" cy="2418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2027" y="4321718"/>
            <a:ext cx="7632848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>
              <a:lnSpc>
                <a:spcPct val="112000"/>
              </a:lnSpc>
              <a:spcAft>
                <a:spcPts val="0"/>
              </a:spcAft>
              <a:tabLst>
                <a:tab pos="1524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спросите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какие слова из него им известны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логика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них уже знакомы).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4941168"/>
            <a:ext cx="71532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pic>
        <p:nvPicPr>
          <p:cNvPr id="9" name="Picture 1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2195736" y="1409874"/>
            <a:ext cx="4258310" cy="24187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37185" y="3717032"/>
            <a:ext cx="76710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Облако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слов, предложенное в начале урока, не только позволит познакомить учащихся с новыми терминами, но и свяжет воедино основные понятия темы. Кроме того, в процессе продвижения по учебному материалу каждое понятие будет наполняться для учащихся смыслом, и на последних уроках это облако можно использовать для обобщения и даже предложить ученикам дополнить 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96" y="2213141"/>
            <a:ext cx="8149035" cy="3454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2700" lvl="0" indent="-342900">
              <a:lnSpc>
                <a:spcPct val="113000"/>
              </a:lnSpc>
              <a:spcAft>
                <a:spcPts val="0"/>
              </a:spcAft>
              <a:buFont typeface="+mj-lt"/>
              <a:buAutoNum type="arabicPeriod"/>
              <a:tabLst>
                <a:tab pos="42989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Толстые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(требуют развернутого,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аргументированного ответа)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тонкие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(требуют простого,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односложного ответа)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Толстые вопросы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объяснения, почему… (компьютер является универсальным устройством)?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Объясните, почему… (Интернет является глобальной сетью)?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думаете…?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считаете…?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различие…(между прикладным и системным ПО)?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Предположите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будет, если…(не использовать антивирусные про-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граммы)?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>
              <a:lnSpc>
                <a:spcPct val="113000"/>
              </a:lnSpc>
              <a:spcAft>
                <a:spcPts val="0"/>
              </a:spcAft>
              <a:tabLst>
                <a:tab pos="429895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96" y="2213141"/>
            <a:ext cx="8149035" cy="373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2700" lvl="0" indent="-342900">
              <a:lnSpc>
                <a:spcPct val="113000"/>
              </a:lnSpc>
              <a:spcAft>
                <a:spcPts val="0"/>
              </a:spcAft>
              <a:buFont typeface="+mj-lt"/>
              <a:buAutoNum type="arabicPeriod"/>
              <a:tabLst>
                <a:tab pos="42989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Толстые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(требуют развернутого,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аргументированного ответа)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тонкие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(требуют простого,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односложного ответа)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Тонкие вопросы: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Могли…?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ли…?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 ли вы…?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ли…?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>
              <a:lnSpc>
                <a:spcPct val="113000"/>
              </a:lnSpc>
              <a:spcAft>
                <a:spcPts val="0"/>
              </a:spcAft>
              <a:tabLst>
                <a:tab pos="429895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5658" y="2393497"/>
            <a:ext cx="78347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Font typeface="+mj-lt"/>
              <a:buAutoNum type="arabicPeriod" startAt="2"/>
              <a:tabLst>
                <a:tab pos="43053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известной информации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tabLst>
                <a:tab pos="430530" algn="l"/>
              </a:tabLs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tabLst>
                <a:tab pos="43053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уроке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информатики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5 классе обучающимся предлагается в течение 3–5 минут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все, что они знают или им кажется, что знают, о компьютере. Важно записать все, что вспомнится. Работа производится в парах. Учитель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просит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записать все идеи, даже разногласия. Затем организовывается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групповая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работа, где позиции уточняются, затем группа делится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информацией с классом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Всю информацию учитель фиксирует на доске. Информация будет объемной и противоречивой. Дальнейшая работа, например, чтение учебника или дополнительной литературы, проясняет трудные моменты.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5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944" y="2522567"/>
            <a:ext cx="8179519" cy="2656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Игра «Верите ли вы?»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просит учащихся в группах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ответить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вопросы и обосновать свое мнение. Верите ли вы, что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tabLst>
                <a:tab pos="45339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270" indent="252095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Корень дерева, ветви, листья являются составными частями графа? (Да).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indent="252095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Матрица, отражающая симметричный граф, полностью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симметрична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	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Нет).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indent="252095">
              <a:lnSpc>
                <a:spcPct val="99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Любую структуру данных, в том числе представленную в виде графа, можно свести к табличной форме? (Да).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255270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Любая наука занимается информационным моделированием? (Да).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6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05921"/>
            <a:ext cx="7924651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1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Задом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наперед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ученикам предлагается выполнить вариант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 работы по новой теме (раз вы так много знаете по этой теме, давайте сразу напишем контрольную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61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" lvl="1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Знаю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Повторить – Хочу узнать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лист с различными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заданиями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таблица, где каждый обучающийся выстраивает свой личный образовательный маршрут.</a:t>
            </a:r>
          </a:p>
          <a:p>
            <a:pPr marL="361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60069"/>
            <a:ext cx="8212683" cy="139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Выбор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цели по маршруту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постановка цели осуществляется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обучающимися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маршрутной карты изучения данной темы (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формулируют собственную цель: что узнают нового, чему научатся и что им необходимо повторить).</a:t>
            </a:r>
          </a:p>
          <a:p>
            <a:pPr>
              <a:lnSpc>
                <a:spcPts val="19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9" y="271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39035" y="140987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целеполагания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2366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и стратегии в педагогических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технологиях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целеполагания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033" y="2472178"/>
            <a:ext cx="8449935" cy="323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>
              <a:lnSpc>
                <a:spcPct val="102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многом способствуют выявлению областей незнания учебные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которые, опираясь на жизненный опыт учащихся, показывают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пробелы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их знаниях.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2095">
              <a:lnSpc>
                <a:spcPct val="102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Мастерство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 состоит в умении придумать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изучаемой теме учебную ситуацию или обратить в учебную ситуацию из реальной жизни учеников.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4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2095">
              <a:lnSpc>
                <a:spcPct val="103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Предположим,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вам дали задание разработать для робота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выпечки блинов. Все знают, что необходимо выполнить ряд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чтобы получить румяный вкусный блин . Но как же коротко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программу для выпечки всех блинов? Как робот должен определить, в какой момент ему нужно остановиться?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2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Типология уроков в соответствии с ФГОС </a:t>
            </a:r>
            <a:endParaRPr lang="ru-RU" sz="3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275" y="1814512"/>
            <a:ext cx="70294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12776"/>
            <a:ext cx="62293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Желаю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тип № 1)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349" y="2564904"/>
            <a:ext cx="72199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25" y="1628800"/>
            <a:ext cx="7143750" cy="4248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64324" y="608066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ЗУН</a:t>
            </a:r>
            <a:r>
              <a:rPr lang="ru-RU" dirty="0"/>
              <a:t> – это Знания, Умения и Навыки</a:t>
            </a:r>
          </a:p>
        </p:txBody>
      </p:sp>
    </p:spTree>
    <p:extLst>
      <p:ext uri="{BB962C8B-B14F-4D97-AF65-F5344CB8AC3E}">
        <p14:creationId xmlns:p14="http://schemas.microsoft.com/office/powerpoint/2010/main" val="15104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199" y="1556792"/>
            <a:ext cx="7334250" cy="2162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038" y="3488258"/>
            <a:ext cx="71532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94439" y="1409874"/>
            <a:ext cx="486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Некоторые приёмы организации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начала 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урока: </a:t>
            </a: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781" y="2073978"/>
            <a:ext cx="310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Нестандартный вход в урок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3923928" y="2110867"/>
            <a:ext cx="4572000" cy="1851635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270" indent="270510" algn="just">
              <a:lnSpc>
                <a:spcPct val="101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начинает урок 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противоречи-вого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факта, который трудно объяснить на основе имеющихся знаний. Например, записывает на доске пример 1000 – 10 = 110 и утверждает, что это правильно.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255" y="3036684"/>
            <a:ext cx="242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Отсроченная отгадка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473134" y="2554222"/>
            <a:ext cx="5025353" cy="4190713"/>
            <a:chOff x="3473134" y="2554222"/>
            <a:chExt cx="5025353" cy="4190713"/>
          </a:xfrm>
        </p:grpSpPr>
        <p:sp>
          <p:nvSpPr>
            <p:cNvPr id="13" name="Блок-схема: документ 12"/>
            <p:cNvSpPr/>
            <p:nvPr/>
          </p:nvSpPr>
          <p:spPr>
            <a:xfrm>
              <a:off x="3494439" y="2554222"/>
              <a:ext cx="5004048" cy="4190713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73134" y="2564904"/>
              <a:ext cx="4572000" cy="369331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В начале урока учитель дает загадку</a:t>
              </a:r>
              <a:r>
                <a:rPr lang="ru-RU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(удивительный факт), отгадка к которой («ключик» для понимания) будет открыта на уроке при работе над новым материалом. Например, начиная урок о компьютерных сетях, обратите внимание учащихся на увеличивающееся с каждым днем количество пользователей сети Интернет. Можно </a:t>
              </a:r>
              <a:r>
                <a: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провести 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аналогию с автомобилями: у каждой машины есть свой номер и его регистрацией занимаются специальные службы. Как же регистрируется новый компьютер, подключаемый к Сети?</a:t>
              </a:r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35781" y="4147956"/>
            <a:ext cx="2812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Фантастическая добавка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3391557" y="3236673"/>
            <a:ext cx="4572000" cy="3214850"/>
            <a:chOff x="3391557" y="3236673"/>
            <a:chExt cx="4572000" cy="3214850"/>
          </a:xfrm>
        </p:grpSpPr>
        <p:sp>
          <p:nvSpPr>
            <p:cNvPr id="19" name="Блок-схема: документ 18"/>
            <p:cNvSpPr/>
            <p:nvPr/>
          </p:nvSpPr>
          <p:spPr>
            <a:xfrm>
              <a:off x="3425850" y="3236673"/>
              <a:ext cx="4522594" cy="321485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91557" y="3274438"/>
              <a:ext cx="4572000" cy="31393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Прием предусматривает перенос учебной</a:t>
              </a:r>
              <a:r>
                <a:rPr lang="ru-RU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ситуации в необычные условия или среду</a:t>
              </a:r>
              <a:r>
                <a: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</a:p>
            <a:p>
              <a:r>
                <a: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Например, при встрече с инопланетянами вы замечаете, что у них по три пальца на </a:t>
              </a:r>
              <a:r>
                <a: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передних 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конечностях. Сделав из этого наблюдения вывод об </a:t>
              </a:r>
              <a:r>
                <a: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использовании </a:t>
              </a:r>
            </a:p>
            <a:p>
              <a:pPr marL="12700" marR="12700" algn="just">
                <a:lnSpc>
                  <a:spcPct val="100000"/>
                </a:lnSpc>
                <a:spcAft>
                  <a:spcPts val="0"/>
                </a:spcAft>
              </a:pP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ими троичной системы счисления, с легкостью устанавливаете контакт и становитесь знаменитым исследователем космоса.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4644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4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4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4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4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410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различий в целеполагании современные уроки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отличаются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традиционных деятельностью учителя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2276872"/>
            <a:ext cx="702945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410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различий в целеполагании современные уроки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отличаются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традиционных деятельностью учителя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060433"/>
            <a:ext cx="7019925" cy="600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50" y="2607202"/>
            <a:ext cx="70008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781" y="332656"/>
            <a:ext cx="8072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 открытия новых знаний,</a:t>
            </a:r>
          </a:p>
          <a:p>
            <a:pPr algn="ctr" eaLnBrk="1" hangingPunct="1"/>
            <a:r>
              <a:rPr lang="ru-RU" sz="3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бретения новых умений и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410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различий в целеполагании современные уроки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отличаются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традиционных деятельностью учителя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060433"/>
            <a:ext cx="7019925" cy="600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184" y="2572587"/>
            <a:ext cx="70199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1019</Words>
  <Application>Microsoft Office PowerPoint</Application>
  <PresentationFormat>Экран (4:3)</PresentationFormat>
  <Paragraphs>140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sla</cp:lastModifiedBy>
  <cp:revision>254</cp:revision>
  <dcterms:created xsi:type="dcterms:W3CDTF">2011-11-16T10:31:41Z</dcterms:created>
  <dcterms:modified xsi:type="dcterms:W3CDTF">2019-12-23T11:15:23Z</dcterms:modified>
</cp:coreProperties>
</file>