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51" r:id="rId2"/>
    <p:sldId id="352" r:id="rId3"/>
    <p:sldId id="320" r:id="rId4"/>
    <p:sldId id="321" r:id="rId5"/>
    <p:sldId id="322" r:id="rId6"/>
    <p:sldId id="323" r:id="rId7"/>
    <p:sldId id="324" r:id="rId8"/>
    <p:sldId id="347" r:id="rId9"/>
    <p:sldId id="325" r:id="rId10"/>
    <p:sldId id="326" r:id="rId11"/>
    <p:sldId id="348" r:id="rId12"/>
    <p:sldId id="327" r:id="rId13"/>
    <p:sldId id="328" r:id="rId14"/>
    <p:sldId id="329" r:id="rId15"/>
    <p:sldId id="349" r:id="rId16"/>
    <p:sldId id="330" r:id="rId17"/>
    <p:sldId id="350" r:id="rId18"/>
    <p:sldId id="331" r:id="rId19"/>
    <p:sldId id="332" r:id="rId20"/>
    <p:sldId id="333" r:id="rId21"/>
    <p:sldId id="334" r:id="rId22"/>
    <p:sldId id="335" r:id="rId23"/>
    <p:sldId id="336" r:id="rId24"/>
    <p:sldId id="312" r:id="rId25"/>
    <p:sldId id="318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3300"/>
    <a:srgbClr val="0000CC"/>
    <a:srgbClr val="6699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660"/>
  </p:normalViewPr>
  <p:slideViewPr>
    <p:cSldViewPr>
      <p:cViewPr varScale="1">
        <p:scale>
          <a:sx n="109" d="100"/>
          <a:sy n="109" d="100"/>
        </p:scale>
        <p:origin x="17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"/>
    </p:cViewPr>
  </p:sorterViewPr>
  <p:notesViewPr>
    <p:cSldViewPr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A75F8-03D1-4C5C-9FE1-8736D6EDDC30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0BD34-04C7-47AD-9F12-440735BA3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77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99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4944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BD34-04C7-47AD-9F12-440735BA394D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908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307F0-D6FC-4CFE-A0AD-AC4A90A4E246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C189-E0AC-4F14-85D3-97A4D28FE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32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05F6-5E03-455E-89F6-0B59434D7AC5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6690-1871-41B9-A9FD-AB4CDB80C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37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10014-67BD-4A99-B3A6-623E74409F83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85A71-1BF3-481F-8254-04503E077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7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9CBC2-C1B6-444E-A56A-6D19EECB4B46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45CD-2B32-44B7-9DDE-08648FD5C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80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D004C-284F-4FDB-BA9F-63B3C1255AD6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9F28E-98AE-4FAA-9780-13967D3FA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07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3A9A-CE93-42FF-9B5D-78712C1EA0EA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259C1-C944-4ADD-BA8E-807B3376C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44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EF558-0D27-4D58-8348-A660DA1E7418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EFBD-F374-4FAD-B004-A3387DE78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05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22731-FF63-417D-BF43-AB43357E5916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BC7C9-439F-4226-B732-5D0BE47AA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15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775E-80D5-4EFD-B5BA-91A8759CAFC9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644BA-E582-4D3C-89FC-0C6B60C25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1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AAC56-B008-4486-9634-B3200B3C6A47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32FCF-86E6-4BE8-AFDD-95B69433C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5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A69CE-6866-4DC5-AE85-0B8BF493F09B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2314-5871-427B-842B-263D675D7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0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F48AD0-1D67-47DC-A1BF-8B8FB5C316BC}" type="datetimeFigureOut">
              <a:rPr lang="ru-RU"/>
              <a:pPr>
                <a:defRPr/>
              </a:pPr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0B421D-5A9C-4437-AD20-6F6FAF64A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etod-kopilka.ru/organizaciya_samostoyatelnoy_deyatelnosti_uchaschihsya_na_uroke_kak_deystvennoe_sredstvo-56878.htm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467539" y="1772816"/>
            <a:ext cx="828469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Индивидуальный подход </a:t>
            </a:r>
            <a:endParaRPr lang="ru-RU" sz="4800" b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algn="ctr" eaLnBrk="1" hangingPunct="1"/>
            <a:r>
              <a:rPr lang="ru-RU" sz="4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на </a:t>
            </a:r>
            <a:r>
              <a:rPr lang="ru-RU" sz="4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уроках </a:t>
            </a:r>
            <a:r>
              <a:rPr lang="ru-RU" sz="4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информатики</a:t>
            </a:r>
            <a:endParaRPr lang="ru-RU" sz="4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5517232"/>
            <a:ext cx="57644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презентация подготовлена </a:t>
            </a:r>
          </a:p>
          <a:p>
            <a:pPr algn="r" eaLnBrk="1" hangingPunct="1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методистом по информатике и ИКТ Соболевой Л. А.</a:t>
            </a:r>
          </a:p>
        </p:txBody>
      </p:sp>
    </p:spTree>
    <p:extLst>
      <p:ext uri="{BB962C8B-B14F-4D97-AF65-F5344CB8AC3E}">
        <p14:creationId xmlns:p14="http://schemas.microsoft.com/office/powerpoint/2010/main" val="329108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7146" y="1140108"/>
            <a:ext cx="763185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Если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эти показатели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не высоки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то</a:t>
            </a:r>
          </a:p>
          <a:p>
            <a:pPr lvl="1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ответы таких учащихся несколько стереотипны, они склонны переносить старые методы деятельности на новые задания, тяготеют к формулировкам учебника и не делают попыток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исправить  свой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неправильный ответ.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1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1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системе быстрого фронтального опроса они часто стараются сбить темп, чтобы собраться с мыслями.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1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1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Если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известно, какой вопрос следующий, они обычно готовят ответ на него, стараясь выиграть время, а поэтому могут дать неудовлетворительный ответ на неожиданно заданный вопрос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pPr lvl="1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  <a:p>
            <a:pPr lvl="1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выполнении домашнего задания, если разные задания по одному предмету требуют разных способов выполнения, они испытывают трудности.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171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4372" y="1844824"/>
            <a:ext cx="763185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то же время эти учащиеся отличаются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последовательностью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систематичностью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работе.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Таким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учащимся рекомендуется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тщательно готовиться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к уроку, стараться преодолеть себя при переходе от одного задания к другому.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опросе им нужно выделять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дополнительное время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на раздумье.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103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4372" y="1188016"/>
            <a:ext cx="763185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Учащиеся с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высокой подвижностью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нервных процессов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сразу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воспроизводят содержательную часть ответа.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Обычно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они не готовят ответ заранее и заняты решением тех вопросов, которые им заданы в данный момент.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выполнении домашнего задания они могут без видимых причин перепрыгивать от задания к заданию, работать быстро, без оглядки, что отрицательно сказывается на качестве работы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Для них важна выработка навыков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самоконтроля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важно тщательно следить за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качеством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исполнения.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Полезно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подчёркивать разнообразные детали, чтобы преодолеть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монотонность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задания.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375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2786" y="2060848"/>
            <a:ext cx="76318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Следует учитывать, что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тип темперамента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оказывает существенное влияние на деятельность учащихся в процессе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обучения.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Так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как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интерес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является важным мотивом учебной деятельности, целесообразно включать 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задания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сведения, интересующие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учащихся.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21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" y="-5887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9111" y="1916832"/>
            <a:ext cx="763185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Чтобы при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организации индивидуального процесса обучения учитывать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профессиональные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интересы, полезно создавать профессионально направленные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комментарии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которые позволят учащимся увидеть, что получаемые ими знания пригодятся в их будущей профессии.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468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2786" y="1628800"/>
            <a:ext cx="76318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Профнаправленные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задания должны: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быть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существенными, связанными с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практикой;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касаться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не только сегодняшнего уровня, но и заглядывать в будущее, отражать местную специфику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962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6463" y="1484784"/>
            <a:ext cx="763185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Психологи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считают, что: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некоторые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учащиеся могут сначала выполнять задания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только с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помощью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;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положительные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оценки обладают большей побудительной силой, чем отрицательные, так как последние способствуют формированию мотива боязни неудачи.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409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6463" y="1484784"/>
            <a:ext cx="763185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Следовательно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при разработке дидактического материала следует учитывать различия в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уровне успеваемости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учащихся и снабжать их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помощью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Подсказки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несколько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упрощают задание, следовательно, они должны быть использованы только на начальном этапе, а затем постепенно уменьшаться и сводиться к минимуму.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Для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хорошо и отлично успевающих учащихся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задание может быть 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снабжено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дополнительными вопросами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861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6463" y="1268760"/>
            <a:ext cx="763185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Краткие	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сведения об 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особенностях личности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используемые для составления индивидуализированных учебных заданий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Уровень 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успеваемости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высокий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– возможно задание дополнительного вопроса на установление связи с ранее изученным материалом и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межпредметные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связи;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средний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– возможно предоставление учащимся краткого плана выполнения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задания;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низкий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– возможно наряду с кратким планом предъявление основной формулы для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решения.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912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6463" y="1227902"/>
            <a:ext cx="763185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Тип темперамента: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сила, подвижность, уравновешенность.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Сила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0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быстрая утомляемость, ограничение в объёме воспринимаемой информации, требуется дополнительное время, необходимо смягчать отрицательные оценки, подчёркивать положительные.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1 – самостоятельность в работе, успешно справляется со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сложными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заданиями, хорошо воспринимает новую информацию.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Подвижность</a:t>
            </a:r>
            <a:b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0 – плохо переключается на новое задание, но зато усидчивый, полезна частая стимуляция.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 1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хорошо переключается на другой вид деятельности, не любит однообразной деятельности, очень важны навыки самоконтроля.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Уравновешенность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       0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нельзя торопить.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             1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полезно подгонять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193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061314"/>
            <a:ext cx="7128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Это организация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учебного процесса, при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которой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выбор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методов,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приёмов, темпов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обучения учитывает индивидуальные особенности учащихся, их способности к обучению.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651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756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6463" y="1227902"/>
            <a:ext cx="763185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(сила, подвижность, уравновешенность)</a:t>
            </a:r>
          </a:p>
          <a:p>
            <a:pPr algn="r"/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результате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всего получилось 8 типов темперамента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000, 001, 010, 011, 100, 101, 110, 111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). 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При проведении </a:t>
            </a:r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урока проверки знаний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следует учитывать, что учащиеся одного класса различаются темпераментами, интересами и склонностями.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время </a:t>
            </a:r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устной проверки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знаний необходимо привлекать учащихся с хорошей переключаемостью, с темпераментом типа 111, 110, 011, 010.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ответу </a:t>
            </a:r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 доски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привлекать учащихся с низкой переключаемостью 101,100, 001,000.</a:t>
            </a:r>
          </a:p>
        </p:txBody>
      </p:sp>
    </p:spTree>
    <p:extLst>
      <p:ext uri="{BB962C8B-B14F-4D97-AF65-F5344CB8AC3E}">
        <p14:creationId xmlns:p14="http://schemas.microsoft.com/office/powerpoint/2010/main" val="272262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756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6463" y="1227902"/>
            <a:ext cx="763185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(сила, подвижность, уравновешенность)</a:t>
            </a:r>
          </a:p>
          <a:p>
            <a:pPr algn="r"/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При проведении </a:t>
            </a:r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письменного опроса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учащиеся получают задания, составленные для конкретного типа темперамента, профессиональные комментарии и необходимые подсказки.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Например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101 – получает более однотипный набор заданий. Дополнительный вопрос должен перекликаться с основным.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Учащимся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 типом 111 на то же время работы полезно предлагать более разнообразные задания, требующие быстрой ориентации в материале урока.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Учащимся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 типом 000 можно предоставить дополнительное время на размышление, подбирать более однотипные задания.</a:t>
            </a:r>
          </a:p>
        </p:txBody>
      </p:sp>
    </p:spTree>
    <p:extLst>
      <p:ext uri="{BB962C8B-B14F-4D97-AF65-F5344CB8AC3E}">
        <p14:creationId xmlns:p14="http://schemas.microsoft.com/office/powerpoint/2010/main" val="144632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756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4897" y="1556792"/>
            <a:ext cx="763185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(сила, подвижность, уравновешенность)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Учащиеся с типом 110 предпочитают интересные и разнообразные задания, но их работоспособность с нарастанием сложности падает. Им полезно подбирать интересные и разнообразные задачи средней сложности.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карточки для сангвиника и холерика желательно включать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«быстрые»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дополнительные задания.</a:t>
            </a:r>
          </a:p>
        </p:txBody>
      </p:sp>
    </p:spTree>
    <p:extLst>
      <p:ext uri="{BB962C8B-B14F-4D97-AF65-F5344CB8AC3E}">
        <p14:creationId xmlns:p14="http://schemas.microsoft.com/office/powerpoint/2010/main" val="153543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756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804897" y="476672"/>
            <a:ext cx="7511519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Общение </a:t>
            </a:r>
            <a:r>
              <a:rPr lang="ru-RU" sz="2400" b="1" dirty="0">
                <a:solidFill>
                  <a:srgbClr val="002060"/>
                </a:solidFill>
                <a:cs typeface="Times New Roman" pitchFamily="18" charset="0"/>
              </a:rPr>
              <a:t>учителя и учеников на уроках информатики</a:t>
            </a:r>
            <a:br>
              <a:rPr lang="ru-RU" sz="2400" b="1" dirty="0">
                <a:solidFill>
                  <a:srgbClr val="002060"/>
                </a:solidFill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2348" y="1196752"/>
            <a:ext cx="763185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Процесс обучения предполагает, как минимум, два типа взаимоотношений: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один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«определяющий», при котором формируется позиция, ценности;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другой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«зависимый», где личность отстаивает эти ценности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Когда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на уроке учитель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объясняет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материал, он организует только один тип взаимоотношений – «определяющий» - и упускает из внимания другой – «зависимый», когда ученикам крайне необходимо обсудить этот материал между собой.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многочисленных психолого-педагогических исследованиях доказано, что даже в процессе помощи друг другу ученики лучше усваивают новый материал.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619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6136" y="5442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solidFill>
                  <a:srgbClr val="002060"/>
                </a:solidFill>
                <a:latin typeface="+mj-lt"/>
              </a:rPr>
              <a:t>Полезные ссылки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12776"/>
            <a:ext cx="7920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>
                <a:hlinkClick r:id="rId4"/>
              </a:rPr>
              <a:t>https://www.metod-kopilka.ru/organizaciya_samostoyatelnoy_deyatelnosti_uchaschihsya_na_uroke_kak_deystvennoe_sredstvo-56878.htm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3797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5444" y="2321632"/>
            <a:ext cx="80724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Желаем успеха!</a:t>
            </a:r>
            <a:endParaRPr lang="ru-RU" sz="4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6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340768"/>
            <a:ext cx="71287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Некоторые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способы индивидуализации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учебного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процесса: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 способ</a:t>
            </a:r>
          </a:p>
          <a:p>
            <a:endParaRPr lang="ru-RU" sz="2000" u="sng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Перед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объяснением какого-либо вопроса знакомят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учащихся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планом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изложения новых сведений.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После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этого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раскрывают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каждый пункт плана,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закрепляют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его, затем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сильным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ученикам дают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карточки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Пока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они самостоятельно выполняют свои задания,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остальными учащимися идёт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работа по учебнику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12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340768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 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способ</a:t>
            </a:r>
          </a:p>
          <a:p>
            <a:endParaRPr lang="ru-RU" sz="2000" u="sng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При решении задач сначала учащихся знакомят с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типовыми решениями задач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по данной теме, а затем приступают к более подробному объяснению.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После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этого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сильным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ученикам раздаются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карточки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с аналогичными задачами, а со слабыми вновь разбирается эта же задача, а потом им даётся самостоятельное решение аналогичной задачи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Домашнее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задание разбивается для сильных и слабых.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343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340768"/>
            <a:ext cx="71287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Достоинства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такого подхода: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Способствует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усвоению знаний слабыми учениками.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Сильные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ученики получают возможность изучить материал более глубоко, читать дополнительную литературу.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Недостатки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подхода: 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нём не учитываются особенности нервной системы и профессиональные интересы учеников.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Он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не позволяет разобраться в причинах слабого усвоения знаний.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нём нет перспективы перехода слабого учащегося в раздел сильных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97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8643" y="1556792"/>
            <a:ext cx="71287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3 способ</a:t>
            </a:r>
          </a:p>
          <a:p>
            <a:endParaRPr lang="ru-RU" sz="2000" u="sng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Учителя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предлагают для вовлечения учащихся в творческий поиск и развития их познавательной активности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связывать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изучаемый материал с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жизнью: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через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показ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использования  полученных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ими знаний 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науке и технике;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создания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ситуаций, понятных и близких ученикам в соответствии с их возрастными особенностями.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220908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8643" y="1778358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Рассмотрим случаи, когда индивидуализация обучения строится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особенностях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темперамента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силы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подвижности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	нервной системы,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1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профессиональной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ориентации.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1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954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8643" y="1556792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Осуществляя индивидуальную работу с учащимися, необходимо ставить две взаимосвязанные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задачи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Выявление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основных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особенностей личности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учащегося 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создание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соответствующих им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моделей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444500" indent="-44450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2.    Целенаправленное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воздействие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на учащегося с целью развития, укрепления их интересов и склонностей и продвижения учеников по уровню развития познавательной деятельности.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570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Индивидуализация обучения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2894" y="2132856"/>
            <a:ext cx="763185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При разработке заданий для учащихся с различными типами нервной системы, профессиональными интересами и уровнями успеваемости следует учитывать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силу подвижности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уравновешенность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нервной системы учащегося.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78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1139</Words>
  <Application>Microsoft Office PowerPoint</Application>
  <PresentationFormat>Экран (4:3)</PresentationFormat>
  <Paragraphs>193</Paragraphs>
  <Slides>25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Индивидуализация обучения</vt:lpstr>
      <vt:lpstr> Общение учителя и учеников на уроках информатики 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sla</cp:lastModifiedBy>
  <cp:revision>210</cp:revision>
  <dcterms:created xsi:type="dcterms:W3CDTF">2011-11-16T10:31:41Z</dcterms:created>
  <dcterms:modified xsi:type="dcterms:W3CDTF">2018-10-29T11:51:24Z</dcterms:modified>
</cp:coreProperties>
</file>