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6" r:id="rId5"/>
    <p:sldId id="259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0929"/>
  </p:normalViewPr>
  <p:slideViewPr>
    <p:cSldViewPr snapToGrid="0">
      <p:cViewPr varScale="1">
        <p:scale>
          <a:sx n="78" d="100"/>
          <a:sy n="78" d="100"/>
        </p:scale>
        <p:origin x="13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5F339-7EC2-441D-99E1-63A9061A32F8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73F0946-31D2-4264-B882-477B760EFFE3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 smtClean="0"/>
            <a:t>Познакомить родителей с особенностями социально-коммуникативного, познавательного,  речевого, художественно-эстетического и физического развития детей и адаптации их к условиям детского сада;</a:t>
          </a:r>
        </a:p>
      </dgm:t>
    </dgm:pt>
    <dgm:pt modelId="{59074AEC-C8AF-4F40-B8F1-8138BDA131A0}" type="parTrans" cxnId="{552AA4F2-50A5-41F3-A761-8D327490873F}">
      <dgm:prSet/>
      <dgm:spPr/>
      <dgm:t>
        <a:bodyPr/>
        <a:lstStyle/>
        <a:p>
          <a:endParaRPr lang="ru-RU"/>
        </a:p>
      </dgm:t>
    </dgm:pt>
    <dgm:pt modelId="{BA32CFFD-7419-495F-A226-AFD8F7223E0A}" type="sibTrans" cxnId="{552AA4F2-50A5-41F3-A761-8D327490873F}">
      <dgm:prSet/>
      <dgm:spPr/>
      <dgm:t>
        <a:bodyPr/>
        <a:lstStyle/>
        <a:p>
          <a:endParaRPr lang="ru-RU"/>
        </a:p>
      </dgm:t>
    </dgm:pt>
    <dgm:pt modelId="{F0F76695-21EE-46DE-A984-662F566D9773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 smtClean="0"/>
            <a:t>Изучение отношения родителей и педагогов к различным вопросам обучения и    воспитания, условий организации деятельности в детском саду и семье;</a:t>
          </a:r>
        </a:p>
      </dgm:t>
    </dgm:pt>
    <dgm:pt modelId="{9B023EEC-6117-4AAE-BEB0-914667B38859}" type="parTrans" cxnId="{6033D1C5-2E35-425B-9E6E-A694E18AFF44}">
      <dgm:prSet/>
      <dgm:spPr/>
      <dgm:t>
        <a:bodyPr/>
        <a:lstStyle/>
        <a:p>
          <a:endParaRPr lang="ru-RU"/>
        </a:p>
      </dgm:t>
    </dgm:pt>
    <dgm:pt modelId="{4C8FF145-0BA9-409A-A2A1-D557CE5DD144}" type="sibTrans" cxnId="{6033D1C5-2E35-425B-9E6E-A694E18AFF44}">
      <dgm:prSet/>
      <dgm:spPr/>
      <dgm:t>
        <a:bodyPr/>
        <a:lstStyle/>
        <a:p>
          <a:endParaRPr lang="ru-RU"/>
        </a:p>
      </dgm:t>
    </dgm:pt>
    <dgm:pt modelId="{2508BC63-416B-4B27-8958-2DB10CADED95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 smtClean="0"/>
            <a:t>Создание в детском саду условий для разнообразного по содержанию и формам сотрудничества;</a:t>
          </a:r>
        </a:p>
      </dgm:t>
    </dgm:pt>
    <dgm:pt modelId="{A83127CC-EC8C-49CF-B25F-79F8BD146A61}" type="parTrans" cxnId="{728EFA50-45E3-48CE-A069-605BF1166F73}">
      <dgm:prSet/>
      <dgm:spPr/>
      <dgm:t>
        <a:bodyPr/>
        <a:lstStyle/>
        <a:p>
          <a:endParaRPr lang="ru-RU"/>
        </a:p>
      </dgm:t>
    </dgm:pt>
    <dgm:pt modelId="{CA94CE34-A60A-443B-A081-04752004BF10}" type="sibTrans" cxnId="{728EFA50-45E3-48CE-A069-605BF1166F73}">
      <dgm:prSet/>
      <dgm:spPr/>
      <dgm:t>
        <a:bodyPr/>
        <a:lstStyle/>
        <a:p>
          <a:endParaRPr lang="ru-RU"/>
        </a:p>
      </dgm:t>
    </dgm:pt>
    <dgm:pt modelId="{24FBB1BC-4F85-4398-839A-935B456CEED7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 smtClean="0"/>
            <a:t>Способствовать развитию партнерской позиции родителей в общении с ребенком, развитию положительной самооценки, уверенности в себе, познакомить родителей со способами развития самоконтроля и воспитания ответственности за свои действия и поступки.</a:t>
          </a:r>
          <a:endParaRPr lang="ru-RU" sz="1600" dirty="0"/>
        </a:p>
      </dgm:t>
    </dgm:pt>
    <dgm:pt modelId="{B930D253-2B78-4E4C-81DA-AC4270642E18}" type="parTrans" cxnId="{2AFDDAC2-4DFD-4A04-9DCA-C054C204DABF}">
      <dgm:prSet/>
      <dgm:spPr/>
      <dgm:t>
        <a:bodyPr/>
        <a:lstStyle/>
        <a:p>
          <a:endParaRPr lang="ru-RU"/>
        </a:p>
      </dgm:t>
    </dgm:pt>
    <dgm:pt modelId="{A705EBCD-CDB3-43B6-9328-B7A7D0309364}" type="sibTrans" cxnId="{2AFDDAC2-4DFD-4A04-9DCA-C054C204DABF}">
      <dgm:prSet/>
      <dgm:spPr/>
      <dgm:t>
        <a:bodyPr/>
        <a:lstStyle/>
        <a:p>
          <a:endParaRPr lang="ru-RU"/>
        </a:p>
      </dgm:t>
    </dgm:pt>
    <dgm:pt modelId="{857BEDC1-6313-4759-AA69-EF249E86F915}" type="pres">
      <dgm:prSet presAssocID="{C9B5F339-7EC2-441D-99E1-63A9061A32F8}" presName="linearFlow" presStyleCnt="0">
        <dgm:presLayoutVars>
          <dgm:dir/>
          <dgm:resizeHandles val="exact"/>
        </dgm:presLayoutVars>
      </dgm:prSet>
      <dgm:spPr/>
    </dgm:pt>
    <dgm:pt modelId="{078E7988-FB36-4C8A-9B8A-F4E91535DEAE}" type="pres">
      <dgm:prSet presAssocID="{24FBB1BC-4F85-4398-839A-935B456CEED7}" presName="composite" presStyleCnt="0"/>
      <dgm:spPr/>
    </dgm:pt>
    <dgm:pt modelId="{CB1E3EE4-C83E-4E20-B6D0-A2A2B5A3907B}" type="pres">
      <dgm:prSet presAssocID="{24FBB1BC-4F85-4398-839A-935B456CEED7}" presName="imgShp" presStyleLbl="fgImgPlace1" presStyleIdx="0" presStyleCnt="4" custAng="20986452" custFlipHor="0" custScaleX="29883" custScaleY="35265" custLinFactNeighborX="-20264"/>
      <dgm:spPr>
        <a:solidFill>
          <a:srgbClr val="002060"/>
        </a:solidFill>
        <a:ln>
          <a:solidFill>
            <a:srgbClr val="002060"/>
          </a:solidFill>
        </a:ln>
      </dgm:spPr>
    </dgm:pt>
    <dgm:pt modelId="{5D7643FB-DB33-48C9-8802-D5D02E2CA734}" type="pres">
      <dgm:prSet presAssocID="{24FBB1BC-4F85-4398-839A-935B456CEED7}" presName="txShp" presStyleLbl="node1" presStyleIdx="0" presStyleCnt="4" custScaleX="116508" custScaleY="251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CE68B-6273-46D7-ACD5-E504BF685752}" type="pres">
      <dgm:prSet presAssocID="{A705EBCD-CDB3-43B6-9328-B7A7D0309364}" presName="spacing" presStyleCnt="0"/>
      <dgm:spPr/>
    </dgm:pt>
    <dgm:pt modelId="{AABFB749-82A1-4178-BB78-99F1CFF06E73}" type="pres">
      <dgm:prSet presAssocID="{2508BC63-416B-4B27-8958-2DB10CADED95}" presName="composite" presStyleCnt="0"/>
      <dgm:spPr/>
    </dgm:pt>
    <dgm:pt modelId="{2823AEC4-7055-41B6-874F-8E7D3EEE235B}" type="pres">
      <dgm:prSet presAssocID="{2508BC63-416B-4B27-8958-2DB10CADED95}" presName="imgShp" presStyleLbl="fgImgPlace1" presStyleIdx="1" presStyleCnt="4" custScaleX="40528" custScaleY="56985" custLinFactX="200000" custLinFactNeighborX="281527" custLinFactNeighborY="42357"/>
      <dgm:spPr>
        <a:prstGeom prst="flowChartProcess">
          <a:avLst/>
        </a:prstGeom>
        <a:solidFill>
          <a:srgbClr val="002060"/>
        </a:solidFill>
        <a:ln>
          <a:solidFill>
            <a:srgbClr val="002060"/>
          </a:solidFill>
        </a:ln>
      </dgm:spPr>
    </dgm:pt>
    <dgm:pt modelId="{C192447D-ECB3-4710-9F07-FBC997F5B246}" type="pres">
      <dgm:prSet presAssocID="{2508BC63-416B-4B27-8958-2DB10CADED95}" presName="txShp" presStyleLbl="node1" presStyleIdx="1" presStyleCnt="4" custScaleX="114960" custScaleY="15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4344C-184F-4B00-BDAE-B6AA8B69D11C}" type="pres">
      <dgm:prSet presAssocID="{CA94CE34-A60A-443B-A081-04752004BF10}" presName="spacing" presStyleCnt="0"/>
      <dgm:spPr/>
    </dgm:pt>
    <dgm:pt modelId="{D611AF22-551E-4A9C-A302-9A9127545043}" type="pres">
      <dgm:prSet presAssocID="{D73F0946-31D2-4264-B882-477B760EFFE3}" presName="composite" presStyleCnt="0"/>
      <dgm:spPr/>
    </dgm:pt>
    <dgm:pt modelId="{761DC68E-0C23-423F-BC28-9A6EF6B4ACA6}" type="pres">
      <dgm:prSet presAssocID="{D73F0946-31D2-4264-B882-477B760EFFE3}" presName="imgShp" presStyleLbl="fgImgPlace1" presStyleIdx="2" presStyleCnt="4" custScaleX="48644" custScaleY="33423" custLinFactX="500000" custLinFactNeighborX="543309" custLinFactNeighborY="44586"/>
      <dgm:spPr>
        <a:solidFill>
          <a:srgbClr val="002060"/>
        </a:solidFill>
        <a:ln>
          <a:solidFill>
            <a:srgbClr val="002060"/>
          </a:solidFill>
        </a:ln>
      </dgm:spPr>
    </dgm:pt>
    <dgm:pt modelId="{AB8CDC09-E9E2-48D6-AD5C-2423EC696493}" type="pres">
      <dgm:prSet presAssocID="{D73F0946-31D2-4264-B882-477B760EFFE3}" presName="txShp" presStyleLbl="node1" presStyleIdx="2" presStyleCnt="4" custScaleX="115148" custScaleY="178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F8F8A-F715-4848-82AC-20672903483A}" type="pres">
      <dgm:prSet presAssocID="{BA32CFFD-7419-495F-A226-AFD8F7223E0A}" presName="spacing" presStyleCnt="0"/>
      <dgm:spPr/>
    </dgm:pt>
    <dgm:pt modelId="{FEB07807-2976-49E6-ACF5-10827BAF7192}" type="pres">
      <dgm:prSet presAssocID="{F0F76695-21EE-46DE-A984-662F566D9773}" presName="composite" presStyleCnt="0"/>
      <dgm:spPr/>
    </dgm:pt>
    <dgm:pt modelId="{14CE2261-2FD0-4C39-B83C-DE296F56B28A}" type="pres">
      <dgm:prSet presAssocID="{F0F76695-21EE-46DE-A984-662F566D9773}" presName="imgShp" presStyleLbl="fgImgPlace1" presStyleIdx="3" presStyleCnt="4" custScaleX="21892" custScaleY="24840" custLinFactX="300000" custLinFactNeighborX="301909" custLinFactNeighborY="80254"/>
      <dgm:spPr>
        <a:solidFill>
          <a:srgbClr val="002060"/>
        </a:solidFill>
        <a:ln>
          <a:solidFill>
            <a:srgbClr val="002060"/>
          </a:solidFill>
        </a:ln>
      </dgm:spPr>
    </dgm:pt>
    <dgm:pt modelId="{BC912ABF-C410-4B43-99D6-E0F01F5E1BD3}" type="pres">
      <dgm:prSet presAssocID="{F0F76695-21EE-46DE-A984-662F566D9773}" presName="txShp" presStyleLbl="node1" presStyleIdx="3" presStyleCnt="4" custScaleX="115562" custScaleY="229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1DC8D-4E82-4976-A7BC-296C2D290C81}" type="presOf" srcId="{F0F76695-21EE-46DE-A984-662F566D9773}" destId="{BC912ABF-C410-4B43-99D6-E0F01F5E1BD3}" srcOrd="0" destOrd="0" presId="urn:microsoft.com/office/officeart/2005/8/layout/vList3"/>
    <dgm:cxn modelId="{48F01FC5-D636-4149-BD47-431E24F6466A}" type="presOf" srcId="{C9B5F339-7EC2-441D-99E1-63A9061A32F8}" destId="{857BEDC1-6313-4759-AA69-EF249E86F915}" srcOrd="0" destOrd="0" presId="urn:microsoft.com/office/officeart/2005/8/layout/vList3"/>
    <dgm:cxn modelId="{C11B314B-BFE2-4A07-A352-9B36576EA28E}" type="presOf" srcId="{2508BC63-416B-4B27-8958-2DB10CADED95}" destId="{C192447D-ECB3-4710-9F07-FBC997F5B246}" srcOrd="0" destOrd="0" presId="urn:microsoft.com/office/officeart/2005/8/layout/vList3"/>
    <dgm:cxn modelId="{2AFDDAC2-4DFD-4A04-9DCA-C054C204DABF}" srcId="{C9B5F339-7EC2-441D-99E1-63A9061A32F8}" destId="{24FBB1BC-4F85-4398-839A-935B456CEED7}" srcOrd="0" destOrd="0" parTransId="{B930D253-2B78-4E4C-81DA-AC4270642E18}" sibTransId="{A705EBCD-CDB3-43B6-9328-B7A7D0309364}"/>
    <dgm:cxn modelId="{552AA4F2-50A5-41F3-A761-8D327490873F}" srcId="{C9B5F339-7EC2-441D-99E1-63A9061A32F8}" destId="{D73F0946-31D2-4264-B882-477B760EFFE3}" srcOrd="2" destOrd="0" parTransId="{59074AEC-C8AF-4F40-B8F1-8138BDA131A0}" sibTransId="{BA32CFFD-7419-495F-A226-AFD8F7223E0A}"/>
    <dgm:cxn modelId="{DAF9C6D0-0FCF-4B09-9191-474E081A1E5F}" type="presOf" srcId="{D73F0946-31D2-4264-B882-477B760EFFE3}" destId="{AB8CDC09-E9E2-48D6-AD5C-2423EC696493}" srcOrd="0" destOrd="0" presId="urn:microsoft.com/office/officeart/2005/8/layout/vList3"/>
    <dgm:cxn modelId="{728EFA50-45E3-48CE-A069-605BF1166F73}" srcId="{C9B5F339-7EC2-441D-99E1-63A9061A32F8}" destId="{2508BC63-416B-4B27-8958-2DB10CADED95}" srcOrd="1" destOrd="0" parTransId="{A83127CC-EC8C-49CF-B25F-79F8BD146A61}" sibTransId="{CA94CE34-A60A-443B-A081-04752004BF10}"/>
    <dgm:cxn modelId="{6D8869DA-3E6F-437D-B8EB-810739AE77AC}" type="presOf" srcId="{24FBB1BC-4F85-4398-839A-935B456CEED7}" destId="{5D7643FB-DB33-48C9-8802-D5D02E2CA734}" srcOrd="0" destOrd="0" presId="urn:microsoft.com/office/officeart/2005/8/layout/vList3"/>
    <dgm:cxn modelId="{6033D1C5-2E35-425B-9E6E-A694E18AFF44}" srcId="{C9B5F339-7EC2-441D-99E1-63A9061A32F8}" destId="{F0F76695-21EE-46DE-A984-662F566D9773}" srcOrd="3" destOrd="0" parTransId="{9B023EEC-6117-4AAE-BEB0-914667B38859}" sibTransId="{4C8FF145-0BA9-409A-A2A1-D557CE5DD144}"/>
    <dgm:cxn modelId="{0C355DB0-FE38-4FB2-B547-C77178DA69EA}" type="presParOf" srcId="{857BEDC1-6313-4759-AA69-EF249E86F915}" destId="{078E7988-FB36-4C8A-9B8A-F4E91535DEAE}" srcOrd="0" destOrd="0" presId="urn:microsoft.com/office/officeart/2005/8/layout/vList3"/>
    <dgm:cxn modelId="{F30718CC-2D50-4CE2-8855-ED74946A4858}" type="presParOf" srcId="{078E7988-FB36-4C8A-9B8A-F4E91535DEAE}" destId="{CB1E3EE4-C83E-4E20-B6D0-A2A2B5A3907B}" srcOrd="0" destOrd="0" presId="urn:microsoft.com/office/officeart/2005/8/layout/vList3"/>
    <dgm:cxn modelId="{6AAD0F8E-B4FE-4DFF-BD93-1A6B81FAC065}" type="presParOf" srcId="{078E7988-FB36-4C8A-9B8A-F4E91535DEAE}" destId="{5D7643FB-DB33-48C9-8802-D5D02E2CA734}" srcOrd="1" destOrd="0" presId="urn:microsoft.com/office/officeart/2005/8/layout/vList3"/>
    <dgm:cxn modelId="{C8D21E1C-A3A0-466F-BC10-F050CC69098B}" type="presParOf" srcId="{857BEDC1-6313-4759-AA69-EF249E86F915}" destId="{6A3CE68B-6273-46D7-ACD5-E504BF685752}" srcOrd="1" destOrd="0" presId="urn:microsoft.com/office/officeart/2005/8/layout/vList3"/>
    <dgm:cxn modelId="{AF93215A-2CDF-4520-AD0F-507AB89C96B8}" type="presParOf" srcId="{857BEDC1-6313-4759-AA69-EF249E86F915}" destId="{AABFB749-82A1-4178-BB78-99F1CFF06E73}" srcOrd="2" destOrd="0" presId="urn:microsoft.com/office/officeart/2005/8/layout/vList3"/>
    <dgm:cxn modelId="{6D9038C3-D409-469B-97E6-B624FB4B1D67}" type="presParOf" srcId="{AABFB749-82A1-4178-BB78-99F1CFF06E73}" destId="{2823AEC4-7055-41B6-874F-8E7D3EEE235B}" srcOrd="0" destOrd="0" presId="urn:microsoft.com/office/officeart/2005/8/layout/vList3"/>
    <dgm:cxn modelId="{8EFDB2C7-432F-4EF4-96AB-94A2F7CBC1FD}" type="presParOf" srcId="{AABFB749-82A1-4178-BB78-99F1CFF06E73}" destId="{C192447D-ECB3-4710-9F07-FBC997F5B246}" srcOrd="1" destOrd="0" presId="urn:microsoft.com/office/officeart/2005/8/layout/vList3"/>
    <dgm:cxn modelId="{59EFEA66-9CD1-409E-8FE2-8C84083672E7}" type="presParOf" srcId="{857BEDC1-6313-4759-AA69-EF249E86F915}" destId="{3AF4344C-184F-4B00-BDAE-B6AA8B69D11C}" srcOrd="3" destOrd="0" presId="urn:microsoft.com/office/officeart/2005/8/layout/vList3"/>
    <dgm:cxn modelId="{B298891A-67E3-40E0-AACA-3556D73389D7}" type="presParOf" srcId="{857BEDC1-6313-4759-AA69-EF249E86F915}" destId="{D611AF22-551E-4A9C-A302-9A9127545043}" srcOrd="4" destOrd="0" presId="urn:microsoft.com/office/officeart/2005/8/layout/vList3"/>
    <dgm:cxn modelId="{FF5E4BDB-6FA1-438E-9E4A-8C81364EBFDC}" type="presParOf" srcId="{D611AF22-551E-4A9C-A302-9A9127545043}" destId="{761DC68E-0C23-423F-BC28-9A6EF6B4ACA6}" srcOrd="0" destOrd="0" presId="urn:microsoft.com/office/officeart/2005/8/layout/vList3"/>
    <dgm:cxn modelId="{0ACC7C3B-77CD-478E-A977-4E6512B84234}" type="presParOf" srcId="{D611AF22-551E-4A9C-A302-9A9127545043}" destId="{AB8CDC09-E9E2-48D6-AD5C-2423EC696493}" srcOrd="1" destOrd="0" presId="urn:microsoft.com/office/officeart/2005/8/layout/vList3"/>
    <dgm:cxn modelId="{B14ACE6A-A239-4ED9-8E26-AB7EFAEAA314}" type="presParOf" srcId="{857BEDC1-6313-4759-AA69-EF249E86F915}" destId="{1F6F8F8A-F715-4848-82AC-20672903483A}" srcOrd="5" destOrd="0" presId="urn:microsoft.com/office/officeart/2005/8/layout/vList3"/>
    <dgm:cxn modelId="{26D0577D-F235-4452-8EF6-4218AD8142EB}" type="presParOf" srcId="{857BEDC1-6313-4759-AA69-EF249E86F915}" destId="{FEB07807-2976-49E6-ACF5-10827BAF7192}" srcOrd="6" destOrd="0" presId="urn:microsoft.com/office/officeart/2005/8/layout/vList3"/>
    <dgm:cxn modelId="{35FBA349-DC14-4B1B-BF6E-B24E47BB0B09}" type="presParOf" srcId="{FEB07807-2976-49E6-ACF5-10827BAF7192}" destId="{14CE2261-2FD0-4C39-B83C-DE296F56B28A}" srcOrd="0" destOrd="0" presId="urn:microsoft.com/office/officeart/2005/8/layout/vList3"/>
    <dgm:cxn modelId="{0DCA78D6-F2FF-4562-BB92-6D294E1F7186}" type="presParOf" srcId="{FEB07807-2976-49E6-ACF5-10827BAF7192}" destId="{BC912ABF-C410-4B43-99D6-E0F01F5E1BD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860F2-DEF9-46BF-912D-5B1C4A2A288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2866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49F8-11C8-4605-AEBD-97A36174FAD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2852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F0110-8B62-442D-B481-6DAC73E882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2886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D38D5-514D-42F3-AC3A-ED457935D05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152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8CD3D-9723-4ED2-AF9F-1BCC5AED56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615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7048C-B4DC-4A30-A5A1-1640BC7AA8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953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4580-0471-41B8-9F4B-B46CDCDD730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239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9B39B-0E67-411D-B23A-CD5CDDA9628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096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24B3-4B6B-4380-8481-38EC999FB27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2381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97BEC-A56A-4F66-8C33-678D37A73B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154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77C44-6CB8-410F-9915-DA95ADBE45E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354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89AF09-907A-4672-BF51-21A5DA2DA71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d5.ucoz.ru/" TargetMode="External"/><Relationship Id="rId2" Type="http://schemas.openxmlformats.org/officeDocument/2006/relationships/hyperlink" Target="mailto:Dou5@adm-edu.spb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9089"/>
            <a:ext cx="7772400" cy="1143000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Государственное </a:t>
            </a:r>
            <a:r>
              <a:rPr lang="ru-RU" sz="1800" dirty="0">
                <a:solidFill>
                  <a:srgbClr val="002060"/>
                </a:solidFill>
                <a:latin typeface="+mn-lt"/>
              </a:rPr>
              <a:t>бюджетное дошкольное образовательное учреждение 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Детский </a:t>
            </a:r>
            <a:r>
              <a:rPr lang="ru-RU" sz="1800" dirty="0">
                <a:solidFill>
                  <a:srgbClr val="002060"/>
                </a:solidFill>
                <a:latin typeface="+mn-lt"/>
              </a:rPr>
              <a:t>сад 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№5</a:t>
            </a:r>
            <a:r>
              <a:rPr lang="ru-RU" sz="1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+mn-lt"/>
              </a:rPr>
            </a:br>
            <a:r>
              <a:rPr lang="ru-RU" sz="1800" dirty="0">
                <a:solidFill>
                  <a:srgbClr val="002060"/>
                </a:solidFill>
                <a:latin typeface="+mn-lt"/>
              </a:rPr>
              <a:t>Адмиралтейского района Санкт-Петербурга.</a:t>
            </a:r>
            <a:br>
              <a:rPr lang="ru-RU" sz="1800" dirty="0">
                <a:solidFill>
                  <a:srgbClr val="002060"/>
                </a:solidFill>
                <a:latin typeface="+mn-lt"/>
              </a:rPr>
            </a:br>
            <a:endParaRPr lang="en-US" alt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8083" y="3146468"/>
            <a:ext cx="7573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2060"/>
                </a:solidFill>
              </a:rPr>
              <a:t>П</a:t>
            </a:r>
            <a:r>
              <a:rPr lang="ru-RU" altLang="ru-RU" b="1" dirty="0" smtClean="0">
                <a:solidFill>
                  <a:srgbClr val="002060"/>
                </a:solidFill>
              </a:rPr>
              <a:t>резентация основной </a:t>
            </a:r>
            <a:r>
              <a:rPr lang="ru-RU" altLang="ru-RU" b="1" dirty="0">
                <a:solidFill>
                  <a:srgbClr val="002060"/>
                </a:solidFill>
              </a:rPr>
              <a:t>образовательной программы</a:t>
            </a:r>
          </a:p>
          <a:p>
            <a:r>
              <a:rPr lang="ru-RU" altLang="ru-RU" b="1" dirty="0">
                <a:solidFill>
                  <a:srgbClr val="002060"/>
                </a:solidFill>
              </a:rPr>
              <a:t> дошкольного образования (ООП ДО)</a:t>
            </a:r>
            <a:br>
              <a:rPr lang="ru-RU" alt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50651" y="5026968"/>
            <a:ext cx="3457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/>
              <a:t> </a:t>
            </a:r>
            <a:r>
              <a:rPr lang="ru-RU" altLang="ru-RU" sz="2000" b="1" dirty="0">
                <a:solidFill>
                  <a:srgbClr val="002060"/>
                </a:solidFill>
              </a:rPr>
              <a:t>в соответствии с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8083" y="4448432"/>
            <a:ext cx="7710616" cy="1070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102443" y="6314303"/>
            <a:ext cx="1123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</a:rPr>
              <a:t>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491" y="2681416"/>
            <a:ext cx="454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3373" y="311848"/>
            <a:ext cx="6737178" cy="49244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solidFill>
                <a:srgbClr val="00206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Лицензия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 № 535от  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Полное 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наименование: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Государственное 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бюджетное дошкольное 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образовательное 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учреждение </a:t>
            </a:r>
            <a:endParaRPr lang="ru-RU" altLang="ru-RU" sz="2000" i="1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детский 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сад №5 Адмиралтейского района 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Санкт-	Петербурга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Адрес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190031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, г. Санкт-Петербург, Гражданская ул., дом 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21,литера А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Телефон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(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812) 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314-32-40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Факс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 (812) 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314-32-40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ru-RU" altLang="ru-RU" sz="2000" i="1" dirty="0" err="1" smtClean="0">
                <a:solidFill>
                  <a:schemeClr val="bg1"/>
                </a:solidFill>
                <a:latin typeface="+mn-lt"/>
              </a:rPr>
              <a:t>Эл.адрес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 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  <a:hlinkClick r:id="rId2"/>
              </a:rPr>
              <a:t>Dou5@adm-edu.spb.ru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Сайт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: 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  <a:hlinkClick r:id="rId3"/>
              </a:rPr>
              <a:t>http://sad5.ucoz.ru</a:t>
            </a:r>
            <a:r>
              <a:rPr lang="ru-RU" altLang="ru-RU" sz="2000" i="1" dirty="0" smtClean="0">
                <a:solidFill>
                  <a:schemeClr val="bg1"/>
                </a:solidFill>
                <a:latin typeface="+mn-lt"/>
                <a:hlinkClick r:id="rId3"/>
              </a:rPr>
              <a:t>/</a:t>
            </a:r>
            <a:endParaRPr lang="ru-RU" altLang="ru-RU" sz="2000" i="1" dirty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i="1" dirty="0" smtClean="0">
                <a:solidFill>
                  <a:schemeClr val="bg1"/>
                </a:solidFill>
                <a:latin typeface="+mn-lt"/>
              </a:rPr>
              <a:t>	Год </a:t>
            </a:r>
            <a:r>
              <a:rPr lang="ru-RU" altLang="ru-RU" sz="2000" i="1" dirty="0">
                <a:solidFill>
                  <a:schemeClr val="bg1"/>
                </a:solidFill>
                <a:latin typeface="+mn-lt"/>
              </a:rPr>
              <a:t>создания: 1932 год</a:t>
            </a:r>
          </a:p>
        </p:txBody>
      </p:sp>
    </p:spTree>
    <p:extLst>
      <p:ext uri="{BB962C8B-B14F-4D97-AF65-F5344CB8AC3E}">
        <p14:creationId xmlns:p14="http://schemas.microsoft.com/office/powerpoint/2010/main" val="25841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Основная образовательная программа дошкольного образования ГБДОУ № 5  разработана на основе 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228335"/>
            <a:ext cx="7772400" cy="41148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</a:rPr>
              <a:t>Закона </a:t>
            </a:r>
            <a:r>
              <a:rPr lang="ru-RU" sz="1800" dirty="0">
                <a:solidFill>
                  <a:srgbClr val="002060"/>
                </a:solidFill>
              </a:rPr>
              <a:t>Российской Федерации «Об образовании в Российской Федерации» п.6 ст.12 ФЗ от 29. 12. 2012 г.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Федерального государственного стандарта дошкольного образования, утвержденного приказом Министерства образования и науки РФ от 17.10 2013 г. № 1155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 Порядка организации и осуществления образовательной деятельности по основным                                  образовательным программам дошкольного образования, утвержденного приказом Министерства образования и науки РФ от 30.08. 2013 № 1014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002060"/>
                </a:solidFill>
              </a:rPr>
              <a:t>Санитарно</a:t>
            </a:r>
            <a:r>
              <a:rPr lang="ru-RU" sz="1800" dirty="0">
                <a:solidFill>
                  <a:srgbClr val="002060"/>
                </a:solidFill>
              </a:rPr>
              <a:t> – эпидемиологических  правил и нормативов </a:t>
            </a:r>
            <a:r>
              <a:rPr lang="ru-RU" sz="1800" dirty="0" err="1">
                <a:solidFill>
                  <a:srgbClr val="002060"/>
                </a:solidFill>
              </a:rPr>
              <a:t>СанПин</a:t>
            </a:r>
            <a:r>
              <a:rPr lang="ru-RU" sz="1800" dirty="0">
                <a:solidFill>
                  <a:srgbClr val="002060"/>
                </a:solidFill>
              </a:rPr>
              <a:t> 2.4.1.3049 -13, утвержденных постановлением главного государственного врача РФ от 15 мая 2013 № 26, зарегистрированным Минюстом России 29 мая 2013 года № 28564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0831" y="322471"/>
            <a:ext cx="8118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i="1" dirty="0">
                <a:solidFill>
                  <a:srgbClr val="002060"/>
                </a:solidFill>
                <a:latin typeface="+mn-lt"/>
              </a:rPr>
              <a:t>ООП ДО </a:t>
            </a:r>
            <a:r>
              <a:rPr lang="ru-RU" altLang="ru-RU" i="1" dirty="0" smtClean="0">
                <a:solidFill>
                  <a:srgbClr val="002060"/>
                </a:solidFill>
                <a:latin typeface="+mn-lt"/>
              </a:rPr>
              <a:t>характеризует </a:t>
            </a:r>
            <a:r>
              <a:rPr lang="ru-RU" altLang="ru-RU" i="1" dirty="0">
                <a:solidFill>
                  <a:srgbClr val="002060"/>
                </a:solidFill>
                <a:latin typeface="+mn-lt"/>
              </a:rPr>
              <a:t>процесс воспитания и </a:t>
            </a:r>
            <a:r>
              <a:rPr lang="ru-RU" altLang="ru-RU" i="1" dirty="0" smtClean="0">
                <a:solidFill>
                  <a:srgbClr val="002060"/>
                </a:solidFill>
                <a:latin typeface="+mn-lt"/>
              </a:rPr>
              <a:t>обучения детей опирается на:</a:t>
            </a:r>
            <a:br>
              <a:rPr lang="ru-RU" altLang="ru-RU" i="1" dirty="0" smtClean="0">
                <a:solidFill>
                  <a:srgbClr val="002060"/>
                </a:solidFill>
                <a:latin typeface="+mn-lt"/>
              </a:rPr>
            </a:br>
            <a:endParaRPr lang="ru-RU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831" y="1062681"/>
            <a:ext cx="738934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4000" b="1" dirty="0"/>
              <a:t> </a:t>
            </a:r>
            <a:r>
              <a:rPr lang="ru-RU" altLang="ru-RU" sz="1600" i="1" dirty="0">
                <a:solidFill>
                  <a:srgbClr val="002060"/>
                </a:solidFill>
              </a:rPr>
              <a:t>Федеральные государственные законы: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Конвенция о правах ребенка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Федеральный закон «Об образовании в РФ» от 29.12.2012 г. № 273 – ФЗ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600" i="1" dirty="0">
                <a:solidFill>
                  <a:srgbClr val="002060"/>
                </a:solidFill>
              </a:rPr>
              <a:t>                                  Постановления Правительства Российской Федерации: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Приказ </a:t>
            </a:r>
            <a:r>
              <a:rPr lang="ru-RU" altLang="ru-RU" sz="1600" i="1" dirty="0" err="1">
                <a:solidFill>
                  <a:srgbClr val="002060"/>
                </a:solidFill>
              </a:rPr>
              <a:t>Минобрнауки</a:t>
            </a:r>
            <a:r>
              <a:rPr lang="ru-RU" altLang="ru-RU" sz="1600" i="1" dirty="0">
                <a:solidFill>
                  <a:srgbClr val="002060"/>
                </a:solidFill>
              </a:rPr>
              <a:t> РФ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от 30 августа 2013 г. № 1014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600" i="1" dirty="0">
                <a:solidFill>
                  <a:srgbClr val="002060"/>
                </a:solidFill>
              </a:rPr>
              <a:t>                      Нормативно – правовые документы Министерства образования РФ: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Приказ </a:t>
            </a:r>
            <a:r>
              <a:rPr lang="ru-RU" altLang="ru-RU" sz="1600" i="1" dirty="0" err="1">
                <a:solidFill>
                  <a:srgbClr val="002060"/>
                </a:solidFill>
              </a:rPr>
              <a:t>Минобрнауки</a:t>
            </a:r>
            <a:r>
              <a:rPr lang="ru-RU" altLang="ru-RU" sz="1600" i="1" dirty="0">
                <a:solidFill>
                  <a:srgbClr val="002060"/>
                </a:solidFill>
              </a:rPr>
              <a:t> РФ «Об утверждении федерального государственного образовательного стандарта ДО» от 17 октября 2013 г. № 1155</a:t>
            </a:r>
          </a:p>
          <a:p>
            <a:r>
              <a:rPr lang="ru-RU" altLang="ru-RU" sz="1600" i="1" dirty="0" err="1">
                <a:solidFill>
                  <a:srgbClr val="002060"/>
                </a:solidFill>
              </a:rPr>
              <a:t>Санитарно</a:t>
            </a:r>
            <a:r>
              <a:rPr lang="ru-RU" altLang="ru-RU" sz="1600" i="1" dirty="0">
                <a:solidFill>
                  <a:srgbClr val="002060"/>
                </a:solidFill>
              </a:rPr>
              <a:t> – эпидемиологические требования к устройству, содержанию и организации режима работы в дошкольных организациях СанПиН 2.4.1.3049 – 13 (Постановление главного государственного санитарного врача РФ от 15.05.2013 № 26)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600" i="1" dirty="0">
                <a:solidFill>
                  <a:srgbClr val="002060"/>
                </a:solidFill>
              </a:rPr>
              <a:t>                         Основными средствами реализации предназначения ДОУ, являются:</a:t>
            </a:r>
          </a:p>
          <a:p>
            <a:r>
              <a:rPr lang="ru-RU" altLang="ru-RU" sz="1600" i="1" dirty="0" smtClean="0">
                <a:solidFill>
                  <a:srgbClr val="002060"/>
                </a:solidFill>
              </a:rPr>
              <a:t>Устав </a:t>
            </a:r>
            <a:r>
              <a:rPr lang="ru-RU" altLang="ru-RU" sz="1600" i="1" dirty="0">
                <a:solidFill>
                  <a:srgbClr val="002060"/>
                </a:solidFill>
              </a:rPr>
              <a:t>ДОУ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Лицензия и локальные правовые акты ДОУ</a:t>
            </a:r>
          </a:p>
          <a:p>
            <a:r>
              <a:rPr lang="ru-RU" altLang="ru-RU" sz="1600" i="1" dirty="0">
                <a:solidFill>
                  <a:srgbClr val="002060"/>
                </a:solidFill>
              </a:rPr>
              <a:t>Правила внутреннего трудового распорядка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0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5455" y="133693"/>
            <a:ext cx="2480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i="1" dirty="0" smtClean="0">
                <a:solidFill>
                  <a:srgbClr val="002060"/>
                </a:solidFill>
              </a:rPr>
              <a:t>Программа состоит</a:t>
            </a:r>
            <a:endParaRPr lang="ru-RU" sz="2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63632"/>
              </p:ext>
            </p:extLst>
          </p:nvPr>
        </p:nvGraphicFramePr>
        <p:xfrm>
          <a:off x="790832" y="507824"/>
          <a:ext cx="8147809" cy="619056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3909"/>
                <a:gridCol w="7913900"/>
              </a:tblGrid>
              <a:tr h="2404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1.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>
                    <a:solidFill>
                      <a:srgbClr val="002060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1.1.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ПОЯСНИТЕЛЬНАЯ ЗАПИСКА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NewtonCSanPin"/>
                        <a:ea typeface="Times New Roman" panose="02020603050405020304" pitchFamily="18" charset="0"/>
                        <a:cs typeface="NewtonCSanPin"/>
                      </a:endParaRPr>
                    </a:p>
                  </a:txBody>
                  <a:tcPr marL="27383" marR="27383" marT="0" marB="0"/>
                </a:tc>
              </a:tr>
              <a:tr h="23480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1.1.1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effectLst/>
                        </a:rPr>
                        <a:t>Цели и задачи реализации программы                                                             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NewtonCSanPin"/>
                        <a:ea typeface="Times New Roman" panose="02020603050405020304" pitchFamily="18" charset="0"/>
                        <a:cs typeface="NewtonCSanPin"/>
                      </a:endParaRPr>
                    </a:p>
                  </a:txBody>
                  <a:tcPr marL="27383" marR="27383" marT="0" marB="0"/>
                </a:tc>
              </a:tr>
              <a:tr h="23480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</a:t>
                      </a:r>
                      <a:r>
                        <a:rPr lang="ru-RU" sz="500">
                          <a:effectLst/>
                        </a:rPr>
                        <a:t>.1.2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effectLst/>
                        </a:rPr>
                        <a:t>Принципы и подходы к формированию программы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NewtonCSanPin"/>
                        <a:ea typeface="Times New Roman" panose="02020603050405020304" pitchFamily="18" charset="0"/>
                        <a:cs typeface="NewtonCSanPin"/>
                      </a:endParaRPr>
                    </a:p>
                  </a:txBody>
                  <a:tcPr marL="27383" marR="27383" marT="0" marB="0"/>
                </a:tc>
              </a:tr>
              <a:tr h="2221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1.2.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ПЛАНИРУЕМЫЕ РЕЗУЛЬТАТЫ ОСВОЕНИЯ ООП ДО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221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1.2.1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Целевые ориентиры как результат возможных достижений освоения воспитанниками программы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221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1.2.2    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Содержание основных характеристик развития личности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221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1.2.3                                                   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Педагогическая диагностика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СОДЕРЖАТЕЛЬНЫЙ РАЗДЕЛ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2.1.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ВОЗРАСТНЫЕ ПСИХОФИЗИЧЕСКИЕ ОСОБЕННОСТИ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СОДЕРЖАНИЕ ВОСПИТАТЕЛЬНО-ОБРАЗОВАТЕЛЬНОЙ РАБОТЫ ПО ОБЛАСТЯМ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2.2.1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Социально-коммуникативное развитие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Познавательное развитие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Речевое развитие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2.2.4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Художественно-эстетическое развитие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2.2.5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Физическое развитие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ПСИХОЛОГО-ПЕДАГОГИЧЕСКИЕ УСЛОВИЯ РЕАЛИЗАЦИИ ПРОГРАММЫ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PragmaticaC"/>
                        <a:ea typeface="Times New Roman" panose="02020603050405020304" pitchFamily="18" charset="0"/>
                        <a:cs typeface="PragmaticaC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2.3.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ВЗАИМОДЕЙСТВИЕ ДЕТСКОГО САДА С СЕМЬЕЙ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ОРГАНИЗАЦИОННЫЙ РАЗДЕЛ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3.1.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Примерный режим дня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3.2.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Особенности  организации режимных моментов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3.3.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Физкультурно-оздоровительная работа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221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3.4.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</a:rPr>
                        <a:t>воспитательно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-образовательного процесса 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3.5.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 Культурно-досуговая деятельность         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  <a:tr h="2555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ВАРИАТИВНАЯ ЧАСТЬ ПРОГРАММЫ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83" marR="273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7794" y="28420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ea typeface="Calibri" panose="020F0502020204030204" pitchFamily="34" charset="0"/>
              </a:rPr>
              <a:t>Цели и задачи реализации </a:t>
            </a:r>
            <a:r>
              <a:rPr lang="ru-RU" sz="20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программы</a:t>
            </a:r>
            <a:r>
              <a:rPr lang="ru-RU" sz="2000" i="1" dirty="0">
                <a:solidFill>
                  <a:srgbClr val="002060"/>
                </a:solidFill>
                <a:ea typeface="Calibri" panose="020F0502020204030204" pitchFamily="34" charset="0"/>
              </a:rPr>
              <a:t>: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3762" y="948690"/>
            <a:ext cx="81060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i="1" dirty="0">
                <a:solidFill>
                  <a:srgbClr val="002060"/>
                </a:solidFill>
              </a:rPr>
              <a:t>● охрана и укрепление физического и психического здоровья детей, в том числе их эмоционального благополучия;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</a:rPr>
              <a:t>●</a:t>
            </a:r>
            <a:r>
              <a:rPr lang="ru-RU" sz="2000" i="1" dirty="0">
                <a:solidFill>
                  <a:srgbClr val="002060"/>
                </a:solidFill>
              </a:rPr>
              <a:t>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>
                <a:solidFill>
                  <a:srgbClr val="002060"/>
                </a:solidFill>
              </a:rPr>
              <a:t>● 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2000" i="1" dirty="0" smtClean="0">
                <a:solidFill>
                  <a:srgbClr val="002060"/>
                </a:solidFill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</a:rPr>
              <a:t>●</a:t>
            </a:r>
            <a:r>
              <a:rPr lang="ru-RU" sz="2000" i="1" dirty="0">
                <a:solidFill>
                  <a:srgbClr val="002060"/>
                </a:solidFill>
              </a:rPr>
              <a:t> обеспечение 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sz="2000" i="1" dirty="0" smtClean="0">
                <a:solidFill>
                  <a:srgbClr val="002060"/>
                </a:solidFill>
              </a:rPr>
              <a:t>образования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● 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  <a:endParaRPr lang="ru-RU" sz="2000" i="1" dirty="0" smtClean="0">
              <a:solidFill>
                <a:srgbClr val="002060"/>
              </a:solidFill>
              <a:effectLst/>
            </a:endParaRPr>
          </a:p>
          <a:p>
            <a:pPr indent="450215" algn="just">
              <a:spcAft>
                <a:spcPts val="0"/>
              </a:spcAft>
            </a:pPr>
            <a:endParaRPr lang="ru-RU" sz="1800" i="1" dirty="0">
              <a:solidFill>
                <a:srgbClr val="002060"/>
              </a:solidFill>
            </a:endParaRPr>
          </a:p>
          <a:p>
            <a:pPr indent="450215" algn="just">
              <a:spcAft>
                <a:spcPts val="0"/>
              </a:spcAft>
            </a:pPr>
            <a:endParaRPr lang="ru-RU" sz="2000" i="1" dirty="0" smtClean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03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6756" y="1274940"/>
            <a:ext cx="63884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не </a:t>
            </a:r>
            <a:r>
              <a:rPr lang="ru-RU" sz="2000" i="1" dirty="0">
                <a:solidFill>
                  <a:srgbClr val="002060"/>
                </a:solidFill>
              </a:rPr>
              <a:t>подлежат непосредственной оценке;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i="1" dirty="0">
                <a:solidFill>
                  <a:srgbClr val="002060"/>
                </a:solidFill>
              </a:rPr>
              <a:t>не являются непосредственным основанием оценки как итогового, так и промежуточного уровня развития детей;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i="1" dirty="0">
                <a:solidFill>
                  <a:srgbClr val="002060"/>
                </a:solidFill>
              </a:rPr>
              <a:t>не являются основанием для их формального сравнения с реальными достижениями детей;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i="1" dirty="0">
                <a:solidFill>
                  <a:srgbClr val="002060"/>
                </a:solidFill>
              </a:rPr>
              <a:t>не являются основой объективной оценки соответствия установленным требованиям образовательной деятельности и подготовки детей;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i="1" dirty="0">
                <a:solidFill>
                  <a:srgbClr val="002060"/>
                </a:solidFill>
              </a:rPr>
              <a:t>не являются непосредственным основанием при оценке качества образования.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7804" y="420130"/>
            <a:ext cx="3533018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</a:rPr>
              <a:t>Целевые ориентиры: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260" y="1698590"/>
            <a:ext cx="846437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800" i="1" dirty="0" smtClean="0">
                <a:solidFill>
                  <a:srgbClr val="002060"/>
                </a:solidFill>
              </a:rPr>
              <a:t>Результаты освоения Программы определены в виде целевых ориентиров.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1800" i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800" i="1" dirty="0" smtClean="0">
                <a:solidFill>
                  <a:srgbClr val="002060"/>
                </a:solidFill>
              </a:rPr>
              <a:t>Целевые ориентиры программы базируются на ФГОС ДО и целях, задачах, обозначенных в пояснительной записке.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1800" i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800" i="1" dirty="0" smtClean="0">
                <a:solidFill>
                  <a:srgbClr val="002060"/>
                </a:solidFill>
              </a:rPr>
              <a:t>Целевые ориентиры следует рассматривать как социально – нормативные возрастные характеристики возможных достижений ребенка. Это ориентир для педагогов и родителей, обозначающий направленность воспитательной деятельности взрослых.</a:t>
            </a:r>
            <a:endParaRPr lang="ru-RU" sz="1800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4199" y="902042"/>
            <a:ext cx="6896611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+mn-lt"/>
              </a:rPr>
              <a:t>РЕЗУЛЬТАТЫ ОСВОЕНИЯ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13805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2681" y="391256"/>
            <a:ext cx="79206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</a:rPr>
              <a:t>Основные задачи </a:t>
            </a:r>
          </a:p>
          <a:p>
            <a:pPr algn="r"/>
            <a:r>
              <a:rPr lang="ru-RU" sz="2000" i="1" dirty="0" smtClean="0">
                <a:solidFill>
                  <a:srgbClr val="002060"/>
                </a:solidFill>
              </a:rPr>
              <a:t>взаимодействия педагогического коллектива с семьями детей :</a:t>
            </a:r>
          </a:p>
          <a:p>
            <a:pPr algn="ctr"/>
            <a:endParaRPr lang="ru-RU" sz="2000" u="sng" dirty="0" smtClean="0"/>
          </a:p>
          <a:p>
            <a:endParaRPr lang="ru-RU" sz="1600" u="sng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19159987"/>
              </p:ext>
            </p:extLst>
          </p:nvPr>
        </p:nvGraphicFramePr>
        <p:xfrm>
          <a:off x="275967" y="1371600"/>
          <a:ext cx="8966888" cy="5214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0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90</TotalTime>
  <Words>630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NewtonCSanPin</vt:lpstr>
      <vt:lpstr>PragmaticaC</vt:lpstr>
      <vt:lpstr>Times New Roman</vt:lpstr>
      <vt:lpstr>Wingdings</vt:lpstr>
      <vt:lpstr>Тема Office</vt:lpstr>
      <vt:lpstr>Государственное бюджетное дошкольное образовательное учреждение Детский сад №5 Адмиралтейского района Санкт-Петербурга. </vt:lpstr>
      <vt:lpstr>Презентация PowerPoint</vt:lpstr>
      <vt:lpstr>    Основная образовательная программа дошкольного образования ГБДОУ № 5  разработана на основе 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boy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№5 Адмиралтейского района Санкт-Петербурга.</dc:title>
  <dc:creator>Home</dc:creator>
  <cp:lastModifiedBy>Home</cp:lastModifiedBy>
  <cp:revision>11</cp:revision>
  <dcterms:created xsi:type="dcterms:W3CDTF">2016-02-13T11:39:21Z</dcterms:created>
  <dcterms:modified xsi:type="dcterms:W3CDTF">2016-02-13T17:32:23Z</dcterms:modified>
</cp:coreProperties>
</file>