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72" r:id="rId3"/>
    <p:sldId id="273" r:id="rId4"/>
    <p:sldId id="274" r:id="rId5"/>
    <p:sldId id="275" r:id="rId6"/>
    <p:sldId id="27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  <a:srgbClr val="E46C0A"/>
    <a:srgbClr val="00B0F0"/>
    <a:srgbClr val="376092"/>
    <a:srgbClr val="3366CC"/>
    <a:srgbClr val="16476A"/>
    <a:srgbClr val="CCECFF"/>
    <a:srgbClr val="BFC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72C7-EF8C-4D29-8A6E-91D10F45798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44B3-C8F6-408F-9833-09CE8DA3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1A32-0FAA-4CB8-A5EB-8F1A95DB06C3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DB62-76E1-4AA0-9A1D-77123B873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:\old\рабочая\01_Издательская деятельность N\Эмблема ИМЦ\Эмблема_01.png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7355"/>
            <a:ext cx="936104" cy="95003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 userDrawn="1"/>
        </p:nvSpPr>
        <p:spPr>
          <a:xfrm>
            <a:off x="0" y="6741368"/>
            <a:ext cx="9144000" cy="130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59632" y="44624"/>
            <a:ext cx="7848872" cy="9989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15106" y="1340768"/>
            <a:ext cx="8713788" cy="4751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AC31-3C95-497F-91AA-8716067B60B3}" type="datetimeFigureOut">
              <a:rPr lang="ru-RU" smtClean="0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F278-4C7F-47F6-BCAC-D33CA3207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6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FD72-E003-4331-B6D3-299DB0DA2D5D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3A0F-5F17-4123-AB92-F14DDF50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1955-CBE8-4C1C-86E9-482DBA7273E4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08AA-106B-4B96-873D-8ADF7553A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1C85-9D4A-44A9-AD94-06286550E00F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EC82-03E0-42B3-849B-AE682CE22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8F56-3E37-4A1F-BF60-35EC3EEE849B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B97B-963B-4FA7-A003-7849086BB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C5E4-FB4F-4CD8-9ACA-BDBCCAA91EC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0B22-B7B6-4E1C-A52E-A3D0FAE54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>
            <a:normAutofit/>
          </a:bodyPr>
          <a:lstStyle>
            <a:lvl1pPr marL="93663" indent="0" algn="l">
              <a:defRPr sz="320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36A56985-929F-47E3-B966-2A204972113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E1CC8DF0-06DE-4DC7-B9AE-AE103A7B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992888" cy="1143000"/>
          </a:xfrm>
        </p:spPr>
        <p:txBody>
          <a:bodyPr>
            <a:normAutofit/>
          </a:bodyPr>
          <a:lstStyle>
            <a:lvl1pPr marL="0" indent="0" algn="l">
              <a:defRPr sz="3200">
                <a:solidFill>
                  <a:srgbClr val="164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412776"/>
            <a:ext cx="7992888" cy="4896543"/>
          </a:xfrm>
        </p:spPr>
        <p:txBody>
          <a:bodyPr/>
          <a:lstStyle>
            <a:lvl1pPr>
              <a:defRPr>
                <a:solidFill>
                  <a:srgbClr val="16476A"/>
                </a:solidFill>
              </a:defRPr>
            </a:lvl1pPr>
            <a:lvl2pPr>
              <a:defRPr>
                <a:solidFill>
                  <a:srgbClr val="16476A"/>
                </a:solidFill>
              </a:defRPr>
            </a:lvl2pPr>
            <a:lvl3pPr>
              <a:defRPr>
                <a:solidFill>
                  <a:srgbClr val="16476A"/>
                </a:solidFill>
              </a:defRPr>
            </a:lvl3pPr>
            <a:lvl4pPr>
              <a:defRPr>
                <a:solidFill>
                  <a:srgbClr val="16476A"/>
                </a:solidFill>
              </a:defRPr>
            </a:lvl4pPr>
            <a:lvl5pPr>
              <a:defRPr>
                <a:solidFill>
                  <a:srgbClr val="16476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 sz="1400">
                <a:solidFill>
                  <a:srgbClr val="16476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defRPr sz="1400">
                <a:solidFill>
                  <a:srgbClr val="16476A"/>
                </a:solidFill>
              </a:defRPr>
            </a:lvl1pPr>
          </a:lstStyle>
          <a:p>
            <a:pPr>
              <a:defRPr/>
            </a:pPr>
            <a:fld id="{848D3575-32CA-42A5-80BA-E278A46DE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024" y="44624"/>
            <a:ext cx="6357392" cy="1143000"/>
          </a:xfrm>
        </p:spPr>
        <p:txBody>
          <a:bodyPr>
            <a:normAutofit/>
          </a:bodyPr>
          <a:lstStyle>
            <a:lvl1pPr marL="0" indent="0" algn="l">
              <a:defRPr sz="3200">
                <a:solidFill>
                  <a:srgbClr val="164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368" y="1412776"/>
            <a:ext cx="6995120" cy="4896543"/>
          </a:xfrm>
        </p:spPr>
        <p:txBody>
          <a:bodyPr/>
          <a:lstStyle>
            <a:lvl1pPr>
              <a:defRPr>
                <a:solidFill>
                  <a:srgbClr val="16476A"/>
                </a:solidFill>
              </a:defRPr>
            </a:lvl1pPr>
            <a:lvl2pPr>
              <a:defRPr>
                <a:solidFill>
                  <a:srgbClr val="16476A"/>
                </a:solidFill>
              </a:defRPr>
            </a:lvl2pPr>
            <a:lvl3pPr>
              <a:defRPr>
                <a:solidFill>
                  <a:srgbClr val="16476A"/>
                </a:solidFill>
              </a:defRPr>
            </a:lvl3pPr>
            <a:lvl4pPr>
              <a:defRPr>
                <a:solidFill>
                  <a:srgbClr val="16476A"/>
                </a:solidFill>
              </a:defRPr>
            </a:lvl4pPr>
            <a:lvl5pPr>
              <a:defRPr>
                <a:solidFill>
                  <a:srgbClr val="16476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F2F8EB2-80F3-42F0-9D85-074B31C8E908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 sz="1400">
                <a:solidFill>
                  <a:srgbClr val="16476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defRPr sz="1400">
                <a:solidFill>
                  <a:srgbClr val="16476A"/>
                </a:solidFill>
              </a:defRPr>
            </a:lvl1pPr>
          </a:lstStyle>
          <a:p>
            <a:pPr>
              <a:defRPr/>
            </a:pPr>
            <a:fld id="{0C8CC0E1-6F70-4778-BADE-3C7998F090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65AD-D70F-4BDE-8FEB-9890ED839D7D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A2B9-BCC5-445E-B89C-75814C8C5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8DE4-89FE-4E52-B1E5-62AD25197D50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598D-222F-4439-890A-7C2D51320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2D4F-4166-4916-AAD2-9207B0C4ED08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1492-0379-4083-B385-A778EDAE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89FC-CD64-493A-ADF4-1A84015C7F5C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044A-2D58-43C0-8A82-3CB9FBB63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F9AC31-3C95-497F-91AA-8716067B60B3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2F278-4C7F-47F6-BCAC-D33CA3207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7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43508" y="806847"/>
            <a:ext cx="8856984" cy="1470025"/>
          </a:xfrm>
        </p:spPr>
        <p:txBody>
          <a:bodyPr/>
          <a:lstStyle/>
          <a:p>
            <a:pPr eaLnBrk="1" hangingPunct="1"/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рограмма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«Фестиваль передовых педагогических практик»</a:t>
            </a:r>
            <a:endParaRPr lang="ru-RU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3163" y="6476782"/>
            <a:ext cx="4257675" cy="290312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Санкт-Петербург,  2015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39896" y="2924944"/>
            <a:ext cx="45720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Информационно-методический Центр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Адмиралтейского района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047" y="444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93663" algn="ctr" fontAlgn="auto">
              <a:spcAft>
                <a:spcPts val="0"/>
              </a:spcAft>
              <a:defRPr/>
            </a:pPr>
            <a:r>
              <a:rPr lang="ru-RU" sz="3200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Фестиваль передовых педагогических </a:t>
            </a:r>
            <a:r>
              <a:rPr lang="ru-RU" sz="3200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практик 2013</a:t>
            </a:r>
            <a:endParaRPr lang="ru-RU" sz="3200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412776"/>
            <a:ext cx="8496944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82523"/>
            <a:ext cx="77768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Цель - </a:t>
            </a:r>
            <a:r>
              <a:rPr lang="ru-RU" sz="2000" dirty="0"/>
              <a:t>расширить пространство взаимодействия и обмена опытом, привлечь внимание педагогов-исследователей к интересному опыту других образовательных учреждений района, города, страны и мира, а также к продуктивным наработкам ученых, которые могут быть использованы ими  в собственной опытно-экспериментальной </a:t>
            </a:r>
            <a:r>
              <a:rPr lang="ru-RU" sz="2000" dirty="0" smtClean="0"/>
              <a:t>работе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Конкурс статистики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Презентация  </a:t>
            </a:r>
            <a:r>
              <a:rPr lang="ru-RU" sz="2000" dirty="0"/>
              <a:t>«Концепции организации опытно-экспериментальной работы и инновационной деятельности образовательных учреждений Адмиралтейского района Санкт-Петербурга</a:t>
            </a:r>
            <a:r>
              <a:rPr lang="ru-RU" sz="20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Конкурс открытий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Рекомендации последователям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Электронный ресурс «Копилка педагогических практик»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3663" lvl="0" eaLnBrk="1" fontAlgn="auto" hangingPunct="1">
              <a:spcAft>
                <a:spcPts val="0"/>
              </a:spcAft>
              <a:defRPr/>
            </a:pPr>
            <a:r>
              <a:rPr lang="ru-RU" sz="3200" spc="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  <a:t>Фестиваль передовых педагогических практик </a:t>
            </a:r>
            <a:r>
              <a:rPr lang="ru-RU" sz="3200" spc="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  <a:t>2014</a:t>
            </a:r>
            <a:endParaRPr lang="ru-RU" sz="3200" spc="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Цель – расширить возможности пространства взаимодействия и обмена опытом внедрения передовых практик в работу своего ОУ, разработки собственных продуктивных практик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Экспресс-опрос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стандарт педагога, Районный проект «Управление качеством школьной информационно-образовательной среды», сетевые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проекты…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Секции: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Практика внедрения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Снеговики: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 – Нужное - Перспективное; Было неожиданно- Заставило задуматься; Удивило – Восхитило - Помогло…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Альманах «Передовые педагогические практики»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8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pc="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Фестиваль передовых педагогических практик </a:t>
            </a:r>
            <a:r>
              <a:rPr lang="ru-RU" sz="3200" spc="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2015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Цель – расширение возможностей взаимодействия за счет виртуального пространства; обмен опытом представления хода, результатов и продуктов инновационной деятельности на сайтах ОУ</a:t>
            </a:r>
          </a:p>
          <a:p>
            <a:endParaRPr lang="ru-RU" sz="2400" dirty="0">
              <a:latin typeface="Arial Narrow" panose="020B060602020203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Проект ОЭР</a:t>
            </a:r>
          </a:p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Диагностическое сопровождение</a:t>
            </a:r>
          </a:p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Нормативное обеспечение (локальные акты)</a:t>
            </a:r>
          </a:p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Методические рекомендации</a:t>
            </a:r>
          </a:p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Инновационный продукт</a:t>
            </a:r>
          </a:p>
          <a:p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Фото и </a:t>
            </a:r>
            <a:r>
              <a:rPr lang="ru-RU" sz="2400" dirty="0" err="1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видеоиллюстрации</a:t>
            </a:r>
            <a:r>
              <a:rPr lang="ru-RU" sz="2400" dirty="0" smtClean="0">
                <a:latin typeface="Arial Narrow" panose="020B0606020202030204" pitchFamily="34" charset="0"/>
                <a:cs typeface="Microsoft Sans Serif" panose="020B0604020202020204" pitchFamily="34" charset="0"/>
              </a:rPr>
              <a:t>…</a:t>
            </a:r>
          </a:p>
          <a:p>
            <a:endParaRPr lang="ru-RU" sz="2400" dirty="0">
              <a:latin typeface="Arial Narrow" panose="020B0606020202030204" pitchFamily="34" charset="0"/>
              <a:cs typeface="Microsoft Sans Serif" panose="020B0604020202020204" pitchFamily="34" charset="0"/>
            </a:endParaRPr>
          </a:p>
          <a:p>
            <a:endParaRPr lang="ru-RU" sz="2400" dirty="0">
              <a:latin typeface="Arial Narrow" panose="020B060602020203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6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Фестиваль передовых педагогических </a:t>
            </a:r>
            <a:r>
              <a:rPr lang="ru-RU" sz="2800" spc="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практик конкретной ОО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 smtClean="0"/>
              <a:t>Изучение чужого опыта</a:t>
            </a:r>
          </a:p>
          <a:p>
            <a:r>
              <a:rPr lang="ru-RU" sz="2400" dirty="0" smtClean="0"/>
              <a:t>Разработка собственных передовых практик</a:t>
            </a:r>
          </a:p>
          <a:p>
            <a:r>
              <a:rPr lang="ru-RU" sz="2400" dirty="0" smtClean="0"/>
              <a:t>Представление своих разработок</a:t>
            </a:r>
          </a:p>
          <a:p>
            <a:r>
              <a:rPr lang="ru-RU" sz="2400" dirty="0" smtClean="0"/>
              <a:t>Апробация и распространение своего опыта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----------------------------------------------------------------</a:t>
            </a:r>
          </a:p>
          <a:p>
            <a:pPr algn="ctr"/>
            <a:r>
              <a:rPr lang="ru-RU" dirty="0" smtClean="0"/>
              <a:t>Повышение квалификации, аттестация, аккредитация, участие в конкурсах, </a:t>
            </a:r>
          </a:p>
          <a:p>
            <a:pPr algn="ctr"/>
            <a:r>
              <a:rPr lang="ru-RU" dirty="0" smtClean="0"/>
              <a:t>получение статуса………….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00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97405" y="404664"/>
            <a:ext cx="8856984" cy="1470025"/>
          </a:xfrm>
        </p:spPr>
        <p:txBody>
          <a:bodyPr/>
          <a:lstStyle/>
          <a:p>
            <a:pPr eaLnBrk="1" hangingPunct="1"/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рограмма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«Фестиваль передовых педагогических практик»</a:t>
            </a:r>
            <a:endParaRPr lang="ru-RU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3163" y="6476782"/>
            <a:ext cx="4257675" cy="290312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Санкт-Петербург,  2015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43608" y="2276872"/>
            <a:ext cx="720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 не будете расти, если не будете пытаться совершить что-то за пределами того, что вы уже знаете в совершенстве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Ральф Уолдо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Эмерсон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268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Программа  «Фестиваль передовых педагогических практик»</vt:lpstr>
      <vt:lpstr>Презентация PowerPoint</vt:lpstr>
      <vt:lpstr>Фестиваль передовых педагогических практик 2014</vt:lpstr>
      <vt:lpstr>Фестиваль передовых педагогических практик 2015</vt:lpstr>
      <vt:lpstr>Фестиваль передовых педагогических практик конкретной ОО</vt:lpstr>
      <vt:lpstr>Программа  «Фестиваль передовых педагогических практик»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LAP</dc:creator>
  <cp:lastModifiedBy>ПРО100 ФОН</cp:lastModifiedBy>
  <cp:revision>97</cp:revision>
  <dcterms:created xsi:type="dcterms:W3CDTF">2014-11-17T20:42:54Z</dcterms:created>
  <dcterms:modified xsi:type="dcterms:W3CDTF">2015-05-14T21:13:37Z</dcterms:modified>
</cp:coreProperties>
</file>