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6" r:id="rId3"/>
    <p:sldId id="267" r:id="rId4"/>
    <p:sldId id="269" r:id="rId5"/>
    <p:sldId id="270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61CFD-2837-4709-87B5-11111380F041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FAA74-295A-4A3E-968B-F59F82D6BE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9055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61CFD-2837-4709-87B5-11111380F041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FAA74-295A-4A3E-968B-F59F82D6BE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9279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61CFD-2837-4709-87B5-11111380F041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FAA74-295A-4A3E-968B-F59F82D6BE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6729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61CFD-2837-4709-87B5-11111380F041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FAA74-295A-4A3E-968B-F59F82D6BE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9887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61CFD-2837-4709-87B5-11111380F041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FAA74-295A-4A3E-968B-F59F82D6BE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2956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61CFD-2837-4709-87B5-11111380F041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FAA74-295A-4A3E-968B-F59F82D6BE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8796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61CFD-2837-4709-87B5-11111380F041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FAA74-295A-4A3E-968B-F59F82D6BE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6359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61CFD-2837-4709-87B5-11111380F041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FAA74-295A-4A3E-968B-F59F82D6BE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5037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61CFD-2837-4709-87B5-11111380F041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FAA74-295A-4A3E-968B-F59F82D6BE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2356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61CFD-2837-4709-87B5-11111380F041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FAA74-295A-4A3E-968B-F59F82D6BE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7790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61CFD-2837-4709-87B5-11111380F041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FAA74-295A-4A3E-968B-F59F82D6BE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0723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661CFD-2837-4709-87B5-11111380F041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BFAA74-295A-4A3E-968B-F59F82D6BE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2435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0" y="1782233"/>
            <a:ext cx="8728075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Дистанционное</a:t>
            </a:r>
          </a:p>
          <a:p>
            <a:pPr algn="ctr">
              <a:defRPr/>
            </a:pPr>
            <a:r>
              <a:rPr lang="ru-RU" sz="5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обучение.</a:t>
            </a:r>
          </a:p>
          <a:p>
            <a:pPr algn="ctr">
              <a:defRPr/>
            </a:pPr>
            <a:r>
              <a:rPr lang="ru-RU" sz="5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Обмен </a:t>
            </a:r>
            <a:r>
              <a:rPr lang="ru-RU" sz="5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опытом работы</a:t>
            </a:r>
            <a:endParaRPr lang="ru-RU" sz="54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3" name="Picture 2" descr="Информационно-методический Центр Адмиралтейского района Санкт-Петербург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141" y="237067"/>
            <a:ext cx="677333" cy="67733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134534" y="203200"/>
            <a:ext cx="778933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3"/>
            <a:r>
              <a:rPr lang="ru-RU" sz="1400" b="1" dirty="0" smtClean="0"/>
              <a:t>Государственное бюджетное учреждение дополнительного профессионального педагогического образования центр повышения квалификации специалистов "Информационно-методический Центр" Адмиралтейского района Санкт-Петербурга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184400" y="5916769"/>
            <a:ext cx="3911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Санкт-Петербург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2020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92667" y="1277036"/>
            <a:ext cx="8331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Районное методическое объединение учителей математики  24.04.2020</a:t>
            </a:r>
            <a:endParaRPr lang="ru-RU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182534" y="4592935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ГБОУ СОШ № 564</a:t>
            </a:r>
          </a:p>
          <a:p>
            <a:pPr algn="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Учитель математики</a:t>
            </a:r>
          </a:p>
          <a:p>
            <a:pPr algn="r"/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Григорьева-Голубева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М.В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239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619125" y="354013"/>
            <a:ext cx="75501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altLang="ru-RU" sz="3600" b="1">
                <a:solidFill>
                  <a:srgbClr val="990000"/>
                </a:solidFill>
                <a:latin typeface="Times New Roman" pitchFamily="18" charset="0"/>
              </a:rPr>
              <a:t>Подготовка к экзамену в 11 классе:</a:t>
            </a: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534988" y="1354138"/>
            <a:ext cx="23336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altLang="ru-RU" sz="3600" b="1">
                <a:solidFill>
                  <a:srgbClr val="990000"/>
                </a:solidFill>
                <a:latin typeface="Times New Roman" pitchFamily="18" charset="0"/>
              </a:rPr>
              <a:t>(профиль)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873125" y="2089150"/>
            <a:ext cx="334168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altLang="ru-RU" sz="3600" b="1">
                <a:solidFill>
                  <a:srgbClr val="990000"/>
                </a:solidFill>
                <a:latin typeface="Times New Roman" pitchFamily="18" charset="0"/>
              </a:rPr>
              <a:t>Тестовая часть</a:t>
            </a:r>
          </a:p>
          <a:p>
            <a:pPr algn="ctr"/>
            <a:r>
              <a:rPr lang="ru-RU" altLang="ru-RU" sz="3600" b="1">
                <a:solidFill>
                  <a:srgbClr val="990000"/>
                </a:solidFill>
                <a:latin typeface="Times New Roman" pitchFamily="18" charset="0"/>
              </a:rPr>
              <a:t> +13+15</a:t>
            </a:r>
          </a:p>
        </p:txBody>
      </p:sp>
      <p:sp>
        <p:nvSpPr>
          <p:cNvPr id="6" name="Овал 5"/>
          <p:cNvSpPr/>
          <p:nvPr/>
        </p:nvSpPr>
        <p:spPr>
          <a:xfrm>
            <a:off x="411163" y="2265363"/>
            <a:ext cx="347662" cy="347662"/>
          </a:xfrm>
          <a:prstGeom prst="ellipse">
            <a:avLst/>
          </a:prstGeom>
          <a:solidFill>
            <a:srgbClr val="800000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229225" y="2293938"/>
            <a:ext cx="347663" cy="347662"/>
          </a:xfrm>
          <a:prstGeom prst="ellipse">
            <a:avLst/>
          </a:prstGeom>
          <a:solidFill>
            <a:srgbClr val="800000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2459038" y="1619250"/>
            <a:ext cx="1570037" cy="457200"/>
          </a:xfrm>
          <a:prstGeom prst="straightConnector1">
            <a:avLst/>
          </a:prstGeom>
          <a:ln w="47625">
            <a:solidFill>
              <a:srgbClr val="8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4687888" y="1619250"/>
            <a:ext cx="1589087" cy="381000"/>
          </a:xfrm>
          <a:prstGeom prst="straightConnector1">
            <a:avLst/>
          </a:prstGeom>
          <a:ln w="47625">
            <a:solidFill>
              <a:srgbClr val="8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5743575" y="2089150"/>
            <a:ext cx="30765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altLang="ru-RU" sz="3600" b="1">
                <a:solidFill>
                  <a:srgbClr val="990000"/>
                </a:solidFill>
                <a:latin typeface="Times New Roman" pitchFamily="18" charset="0"/>
              </a:rPr>
              <a:t>Вторая часть </a:t>
            </a: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379413" y="3313113"/>
            <a:ext cx="37988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altLang="ru-RU" sz="3600" b="1">
                <a:solidFill>
                  <a:srgbClr val="990000"/>
                </a:solidFill>
                <a:latin typeface="Times New Roman" pitchFamily="18" charset="0"/>
              </a:rPr>
              <a:t>1 встреча онлайн</a:t>
            </a: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1035050" y="4054475"/>
            <a:ext cx="2709863" cy="120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altLang="ru-RU" sz="3600" b="1">
                <a:solidFill>
                  <a:srgbClr val="990000"/>
                </a:solidFill>
                <a:latin typeface="Times New Roman" pitchFamily="18" charset="0"/>
              </a:rPr>
              <a:t>1 домашнее </a:t>
            </a:r>
          </a:p>
          <a:p>
            <a:pPr algn="ctr"/>
            <a:r>
              <a:rPr lang="ru-RU" altLang="ru-RU" sz="3600" b="1">
                <a:solidFill>
                  <a:srgbClr val="990000"/>
                </a:solidFill>
                <a:latin typeface="Times New Roman" pitchFamily="18" charset="0"/>
              </a:rPr>
              <a:t>задание</a:t>
            </a: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5314950" y="3297238"/>
            <a:ext cx="37988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altLang="ru-RU" sz="3600" b="1">
                <a:solidFill>
                  <a:srgbClr val="990000"/>
                </a:solidFill>
                <a:latin typeface="Times New Roman" pitchFamily="18" charset="0"/>
              </a:rPr>
              <a:t>2 встречи онлайн</a:t>
            </a: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5873750" y="4102100"/>
            <a:ext cx="268128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altLang="ru-RU" sz="3600" b="1">
                <a:solidFill>
                  <a:srgbClr val="990000"/>
                </a:solidFill>
                <a:latin typeface="Times New Roman" pitchFamily="18" charset="0"/>
              </a:rPr>
              <a:t>2 домашних</a:t>
            </a:r>
          </a:p>
          <a:p>
            <a:pPr algn="ctr"/>
            <a:r>
              <a:rPr lang="ru-RU" altLang="ru-RU" sz="3600" b="1">
                <a:solidFill>
                  <a:srgbClr val="990000"/>
                </a:solidFill>
                <a:latin typeface="Times New Roman" pitchFamily="18" charset="0"/>
              </a:rPr>
              <a:t> задания</a:t>
            </a: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6264275" y="1295400"/>
            <a:ext cx="233521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altLang="ru-RU" sz="3600" b="1">
                <a:solidFill>
                  <a:srgbClr val="990000"/>
                </a:solidFill>
                <a:latin typeface="Times New Roman" pitchFamily="18" charset="0"/>
              </a:rPr>
              <a:t>(профиль)</a:t>
            </a:r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4357688" y="1354138"/>
            <a:ext cx="36512" cy="4195762"/>
          </a:xfrm>
          <a:prstGeom prst="straightConnector1">
            <a:avLst/>
          </a:prstGeom>
          <a:ln w="47625">
            <a:solidFill>
              <a:srgbClr val="8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3690938" y="5549900"/>
            <a:ext cx="1371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altLang="ru-RU" sz="3600" b="1">
                <a:solidFill>
                  <a:srgbClr val="990000"/>
                </a:solidFill>
                <a:latin typeface="Times New Roman" pitchFamily="18" charset="0"/>
              </a:rPr>
              <a:t>(база)</a:t>
            </a:r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228600" y="6091238"/>
            <a:ext cx="38004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altLang="ru-RU" sz="3600" b="1">
                <a:solidFill>
                  <a:srgbClr val="990000"/>
                </a:solidFill>
                <a:latin typeface="Times New Roman" pitchFamily="18" charset="0"/>
              </a:rPr>
              <a:t>1 встреча онлайн</a:t>
            </a:r>
          </a:p>
        </p:txBody>
      </p:sp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4937125" y="5645150"/>
            <a:ext cx="268128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altLang="ru-RU" sz="3600" b="1">
                <a:solidFill>
                  <a:srgbClr val="990000"/>
                </a:solidFill>
                <a:latin typeface="Times New Roman" pitchFamily="18" charset="0"/>
              </a:rPr>
              <a:t>2 домашних</a:t>
            </a:r>
          </a:p>
          <a:p>
            <a:pPr algn="ctr"/>
            <a:r>
              <a:rPr lang="ru-RU" altLang="ru-RU" sz="3600" b="1">
                <a:solidFill>
                  <a:srgbClr val="990000"/>
                </a:solidFill>
                <a:latin typeface="Times New Roman" pitchFamily="18" charset="0"/>
              </a:rPr>
              <a:t> задания</a:t>
            </a:r>
          </a:p>
        </p:txBody>
      </p:sp>
    </p:spTree>
    <p:extLst>
      <p:ext uri="{BB962C8B-B14F-4D97-AF65-F5344CB8AC3E}">
        <p14:creationId xmlns:p14="http://schemas.microsoft.com/office/powerpoint/2010/main" val="2306646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 animBg="1"/>
      <p:bldP spid="7" grpId="0" animBg="1"/>
      <p:bldP spid="10" grpId="0"/>
      <p:bldP spid="11" grpId="0"/>
      <p:bldP spid="12" grpId="0"/>
      <p:bldP spid="13" grpId="0"/>
      <p:bldP spid="14" grpId="0"/>
      <p:bldP spid="15" grpId="0"/>
      <p:bldP spid="19" grpId="0"/>
      <p:bldP spid="20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0" y="79375"/>
            <a:ext cx="3257550" cy="493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Овал 1"/>
          <p:cNvSpPr/>
          <p:nvPr/>
        </p:nvSpPr>
        <p:spPr>
          <a:xfrm>
            <a:off x="2530475" y="2184400"/>
            <a:ext cx="1076325" cy="9144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484" name="Text Box 6"/>
          <p:cNvSpPr txBox="1">
            <a:spLocks noChangeArrowheads="1"/>
          </p:cNvSpPr>
          <p:nvPr/>
        </p:nvSpPr>
        <p:spPr bwMode="auto">
          <a:xfrm>
            <a:off x="6237288" y="79375"/>
            <a:ext cx="215106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ru-RU" sz="3600" b="1">
                <a:solidFill>
                  <a:srgbClr val="990000"/>
                </a:solidFill>
                <a:latin typeface="Times New Roman" pitchFamily="18" charset="0"/>
              </a:rPr>
              <a:t>Google</a:t>
            </a:r>
          </a:p>
          <a:p>
            <a:pPr algn="ctr"/>
            <a:r>
              <a:rPr lang="en-US" altLang="ru-RU" sz="3600" b="1">
                <a:solidFill>
                  <a:srgbClr val="990000"/>
                </a:solidFill>
                <a:latin typeface="Times New Roman" pitchFamily="18" charset="0"/>
              </a:rPr>
              <a:t>classroom</a:t>
            </a:r>
            <a:endParaRPr lang="ru-RU" altLang="ru-RU" sz="3600" b="1">
              <a:solidFill>
                <a:srgbClr val="990000"/>
              </a:solidFill>
              <a:latin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6988" y="2024063"/>
            <a:ext cx="7650162" cy="468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78543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338" y="214313"/>
            <a:ext cx="7929562" cy="342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9150" y="2138363"/>
            <a:ext cx="5684838" cy="46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27383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2003425" y="1822450"/>
            <a:ext cx="4992688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7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Спасибо за </a:t>
            </a:r>
          </a:p>
          <a:p>
            <a:pPr algn="ctr">
              <a:defRPr/>
            </a:pPr>
            <a:r>
              <a:rPr lang="ru-RU" sz="7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697139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6"/>
          <p:cNvSpPr txBox="1">
            <a:spLocks noChangeArrowheads="1"/>
          </p:cNvSpPr>
          <p:nvPr/>
        </p:nvSpPr>
        <p:spPr bwMode="auto">
          <a:xfrm>
            <a:off x="1411288" y="198438"/>
            <a:ext cx="67881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3600" b="1">
                <a:solidFill>
                  <a:srgbClr val="990000"/>
                </a:solidFill>
                <a:latin typeface="Times New Roman" pitchFamily="18" charset="0"/>
              </a:rPr>
              <a:t>Готовые онлайн лекции</a:t>
            </a:r>
          </a:p>
        </p:txBody>
      </p:sp>
      <p:sp>
        <p:nvSpPr>
          <p:cNvPr id="4" name="Овал 3"/>
          <p:cNvSpPr/>
          <p:nvPr/>
        </p:nvSpPr>
        <p:spPr>
          <a:xfrm>
            <a:off x="498475" y="450850"/>
            <a:ext cx="347663" cy="347663"/>
          </a:xfrm>
          <a:prstGeom prst="ellipse">
            <a:avLst/>
          </a:prstGeom>
          <a:solidFill>
            <a:srgbClr val="800000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4200" y="1562100"/>
            <a:ext cx="5040313" cy="391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62263" y="3429000"/>
            <a:ext cx="6076950" cy="304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04891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6050"/>
            <a:ext cx="6886575" cy="278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74888" y="2525713"/>
            <a:ext cx="6677025" cy="433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42025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6"/>
          <p:cNvSpPr txBox="1">
            <a:spLocks noChangeArrowheads="1"/>
          </p:cNvSpPr>
          <p:nvPr/>
        </p:nvSpPr>
        <p:spPr bwMode="auto">
          <a:xfrm>
            <a:off x="1350963" y="11113"/>
            <a:ext cx="678973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3600" b="1">
                <a:solidFill>
                  <a:srgbClr val="990000"/>
                </a:solidFill>
                <a:latin typeface="Times New Roman" pitchFamily="18" charset="0"/>
              </a:rPr>
              <a:t>Особое внимание наглядному материалу</a:t>
            </a:r>
          </a:p>
        </p:txBody>
      </p:sp>
      <p:sp>
        <p:nvSpPr>
          <p:cNvPr id="3" name="Овал 2"/>
          <p:cNvSpPr/>
          <p:nvPr/>
        </p:nvSpPr>
        <p:spPr>
          <a:xfrm>
            <a:off x="722313" y="384175"/>
            <a:ext cx="347662" cy="347663"/>
          </a:xfrm>
          <a:prstGeom prst="ellipse">
            <a:avLst/>
          </a:prstGeom>
          <a:solidFill>
            <a:srgbClr val="800000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813" y="1328738"/>
            <a:ext cx="5780087" cy="477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22700" y="2254250"/>
            <a:ext cx="4916488" cy="489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14934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050" y="0"/>
            <a:ext cx="5570538" cy="366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4088" y="1031875"/>
            <a:ext cx="5480050" cy="384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4125" y="3048000"/>
            <a:ext cx="5238750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17248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6"/>
          <p:cNvSpPr txBox="1">
            <a:spLocks noChangeArrowheads="1"/>
          </p:cNvSpPr>
          <p:nvPr/>
        </p:nvSpPr>
        <p:spPr bwMode="auto">
          <a:xfrm>
            <a:off x="728663" y="227013"/>
            <a:ext cx="72866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altLang="ru-RU" sz="3600" b="1">
                <a:solidFill>
                  <a:srgbClr val="990000"/>
                </a:solidFill>
                <a:latin typeface="Times New Roman" pitchFamily="18" charset="0"/>
              </a:rPr>
              <a:t>3. Как обеспечить обратную связь</a:t>
            </a:r>
          </a:p>
          <a:p>
            <a:pPr algn="ctr"/>
            <a:r>
              <a:rPr lang="ru-RU" altLang="ru-RU" sz="3600" b="1">
                <a:solidFill>
                  <a:srgbClr val="990000"/>
                </a:solidFill>
                <a:latin typeface="Times New Roman" pitchFamily="18" charset="0"/>
              </a:rPr>
              <a:t>и наполняемость оценок?</a:t>
            </a: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728663" y="1773238"/>
            <a:ext cx="75025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3600" b="1">
                <a:solidFill>
                  <a:srgbClr val="990000"/>
                </a:solidFill>
                <a:latin typeface="Times New Roman" pitchFamily="18" charset="0"/>
              </a:rPr>
              <a:t>онлайн тестирование: якласс, </a:t>
            </a:r>
            <a:r>
              <a:rPr lang="en-US" altLang="ru-RU" sz="3600" b="1">
                <a:solidFill>
                  <a:srgbClr val="990000"/>
                </a:solidFill>
                <a:latin typeface="Times New Roman" pitchFamily="18" charset="0"/>
              </a:rPr>
              <a:t>uztest</a:t>
            </a:r>
            <a:endParaRPr lang="ru-RU" altLang="ru-RU" sz="3600" b="1">
              <a:solidFill>
                <a:srgbClr val="990000"/>
              </a:solidFill>
              <a:latin typeface="Times New Roman" pitchFamily="18" charset="0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908050" y="3025775"/>
            <a:ext cx="79248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3600" b="1">
                <a:solidFill>
                  <a:srgbClr val="990000"/>
                </a:solidFill>
                <a:latin typeface="Times New Roman" pitchFamily="18" charset="0"/>
              </a:rPr>
              <a:t>фотографии конспектов, ответов на вопросы из учебника, домашнего задания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098550" y="4932363"/>
            <a:ext cx="67881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3600" b="1">
                <a:solidFill>
                  <a:srgbClr val="990000"/>
                </a:solidFill>
                <a:latin typeface="Times New Roman" pitchFamily="18" charset="0"/>
              </a:rPr>
              <a:t>индивидуальная беседа онлайн</a:t>
            </a:r>
          </a:p>
        </p:txBody>
      </p:sp>
      <p:sp>
        <p:nvSpPr>
          <p:cNvPr id="7" name="Овал 6"/>
          <p:cNvSpPr/>
          <p:nvPr/>
        </p:nvSpPr>
        <p:spPr>
          <a:xfrm>
            <a:off x="484188" y="2000250"/>
            <a:ext cx="346075" cy="347663"/>
          </a:xfrm>
          <a:prstGeom prst="ellipse">
            <a:avLst/>
          </a:prstGeom>
          <a:solidFill>
            <a:srgbClr val="800000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398463" y="3309938"/>
            <a:ext cx="347662" cy="347662"/>
          </a:xfrm>
          <a:prstGeom prst="ellipse">
            <a:avLst/>
          </a:prstGeom>
          <a:solidFill>
            <a:srgbClr val="800000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395288" y="5081588"/>
            <a:ext cx="347662" cy="347662"/>
          </a:xfrm>
          <a:prstGeom prst="ellipse">
            <a:avLst/>
          </a:prstGeom>
          <a:solidFill>
            <a:srgbClr val="800000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6149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3550" y="169863"/>
            <a:ext cx="5311775" cy="366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57425" y="3279775"/>
            <a:ext cx="6886575" cy="287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87974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8288" y="169863"/>
            <a:ext cx="5248275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95750" y="2463800"/>
            <a:ext cx="5048250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65770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6"/>
          <p:cNvSpPr txBox="1">
            <a:spLocks noChangeArrowheads="1"/>
          </p:cNvSpPr>
          <p:nvPr/>
        </p:nvSpPr>
        <p:spPr bwMode="auto">
          <a:xfrm>
            <a:off x="528638" y="354013"/>
            <a:ext cx="77311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altLang="ru-RU" sz="3600" b="1">
                <a:solidFill>
                  <a:srgbClr val="990000"/>
                </a:solidFill>
                <a:latin typeface="Times New Roman" pitchFamily="18" charset="0"/>
              </a:rPr>
              <a:t>Система работы ( период – неделя) :</a:t>
            </a:r>
          </a:p>
        </p:txBody>
      </p:sp>
      <p:sp>
        <p:nvSpPr>
          <p:cNvPr id="18435" name="Text Box 6"/>
          <p:cNvSpPr txBox="1">
            <a:spLocks noChangeArrowheads="1"/>
          </p:cNvSpPr>
          <p:nvPr/>
        </p:nvSpPr>
        <p:spPr bwMode="auto">
          <a:xfrm>
            <a:off x="2044700" y="1000125"/>
            <a:ext cx="434181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altLang="ru-RU" sz="3600" b="1">
                <a:solidFill>
                  <a:srgbClr val="990000"/>
                </a:solidFill>
                <a:latin typeface="Times New Roman" pitchFamily="18" charset="0"/>
              </a:rPr>
              <a:t>Алгебра</a:t>
            </a:r>
            <a:r>
              <a:rPr lang="en-US" altLang="ru-RU" sz="3600" b="1">
                <a:solidFill>
                  <a:srgbClr val="990000"/>
                </a:solidFill>
                <a:latin typeface="Times New Roman" pitchFamily="18" charset="0"/>
              </a:rPr>
              <a:t>/</a:t>
            </a:r>
            <a:r>
              <a:rPr lang="ru-RU" altLang="ru-RU" sz="3600" b="1">
                <a:solidFill>
                  <a:srgbClr val="990000"/>
                </a:solidFill>
                <a:latin typeface="Times New Roman" pitchFamily="18" charset="0"/>
              </a:rPr>
              <a:t>геометрия: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093788" y="1797050"/>
            <a:ext cx="66992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altLang="ru-RU" sz="3600" b="1">
                <a:solidFill>
                  <a:srgbClr val="990000"/>
                </a:solidFill>
                <a:latin typeface="Times New Roman" pitchFamily="18" charset="0"/>
              </a:rPr>
              <a:t>2 урока онлайн</a:t>
            </a:r>
            <a:r>
              <a:rPr lang="en-US" altLang="ru-RU" sz="3600" b="1">
                <a:solidFill>
                  <a:srgbClr val="990000"/>
                </a:solidFill>
                <a:latin typeface="Times New Roman" pitchFamily="18" charset="0"/>
              </a:rPr>
              <a:t>/</a:t>
            </a:r>
            <a:r>
              <a:rPr lang="ru-RU" altLang="ru-RU" sz="3600" b="1">
                <a:solidFill>
                  <a:srgbClr val="990000"/>
                </a:solidFill>
                <a:latin typeface="Times New Roman" pitchFamily="18" charset="0"/>
              </a:rPr>
              <a:t>1 урок онлайн 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28638" y="2684463"/>
            <a:ext cx="7372350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altLang="ru-RU" sz="3600" b="1">
                <a:solidFill>
                  <a:srgbClr val="990000"/>
                </a:solidFill>
                <a:latin typeface="Times New Roman" pitchFamily="18" charset="0"/>
              </a:rPr>
              <a:t>2 текущих домашних задания</a:t>
            </a:r>
          </a:p>
          <a:p>
            <a:pPr algn="ctr"/>
            <a:r>
              <a:rPr lang="ru-RU" altLang="ru-RU" sz="3600" b="1">
                <a:solidFill>
                  <a:srgbClr val="990000"/>
                </a:solidFill>
                <a:latin typeface="Times New Roman" pitchFamily="18" charset="0"/>
              </a:rPr>
              <a:t> + 2 конспекта</a:t>
            </a:r>
          </a:p>
          <a:p>
            <a:pPr algn="ctr"/>
            <a:r>
              <a:rPr lang="ru-RU" altLang="ru-RU" sz="3600" b="1">
                <a:solidFill>
                  <a:srgbClr val="990000"/>
                </a:solidFill>
                <a:latin typeface="Times New Roman" pitchFamily="18" charset="0"/>
              </a:rPr>
              <a:t> ( ответы на вопросы из учебника)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417638" y="4724400"/>
            <a:ext cx="32639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altLang="ru-RU" sz="3600" b="1">
                <a:solidFill>
                  <a:srgbClr val="990000"/>
                </a:solidFill>
                <a:latin typeface="Times New Roman" pitchFamily="18" charset="0"/>
              </a:rPr>
              <a:t>1 тест онлайн  </a:t>
            </a:r>
          </a:p>
        </p:txBody>
      </p:sp>
      <p:sp>
        <p:nvSpPr>
          <p:cNvPr id="8" name="Овал 7"/>
          <p:cNvSpPr/>
          <p:nvPr/>
        </p:nvSpPr>
        <p:spPr>
          <a:xfrm>
            <a:off x="401638" y="1946275"/>
            <a:ext cx="347662" cy="347663"/>
          </a:xfrm>
          <a:prstGeom prst="ellipse">
            <a:avLst/>
          </a:prstGeom>
          <a:solidFill>
            <a:srgbClr val="800000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411163" y="2932113"/>
            <a:ext cx="347662" cy="347662"/>
          </a:xfrm>
          <a:prstGeom prst="ellipse">
            <a:avLst/>
          </a:prstGeom>
          <a:solidFill>
            <a:srgbClr val="800000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412750" y="4873625"/>
            <a:ext cx="347663" cy="347663"/>
          </a:xfrm>
          <a:prstGeom prst="ellipse">
            <a:avLst/>
          </a:prstGeom>
          <a:solidFill>
            <a:srgbClr val="800000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1093788" y="5507038"/>
            <a:ext cx="754221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altLang="ru-RU" sz="3600" b="1">
                <a:solidFill>
                  <a:srgbClr val="990000"/>
                </a:solidFill>
                <a:latin typeface="Times New Roman" pitchFamily="18" charset="0"/>
              </a:rPr>
              <a:t>Индивидуальная работа: </a:t>
            </a:r>
          </a:p>
          <a:p>
            <a:pPr algn="ctr"/>
            <a:r>
              <a:rPr lang="ru-RU" altLang="ru-RU" sz="3600" b="1">
                <a:solidFill>
                  <a:srgbClr val="990000"/>
                </a:solidFill>
                <a:latin typeface="Times New Roman" pitchFamily="18" charset="0"/>
              </a:rPr>
              <a:t>разбор ошибок, ответы на вопросы</a:t>
            </a:r>
          </a:p>
        </p:txBody>
      </p:sp>
      <p:sp>
        <p:nvSpPr>
          <p:cNvPr id="12" name="Овал 11"/>
          <p:cNvSpPr/>
          <p:nvPr/>
        </p:nvSpPr>
        <p:spPr>
          <a:xfrm>
            <a:off x="412750" y="5759450"/>
            <a:ext cx="347663" cy="347663"/>
          </a:xfrm>
          <a:prstGeom prst="ellipse">
            <a:avLst/>
          </a:prstGeom>
          <a:solidFill>
            <a:srgbClr val="800000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4945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 animBg="1"/>
      <p:bldP spid="9" grpId="0" animBg="1"/>
      <p:bldP spid="10" grpId="0" animBg="1"/>
      <p:bldP spid="11" grpId="0"/>
      <p:bldP spid="1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174</Words>
  <Application>Microsoft Office PowerPoint</Application>
  <PresentationFormat>Экран (4:3)</PresentationFormat>
  <Paragraphs>46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3</cp:revision>
  <dcterms:created xsi:type="dcterms:W3CDTF">2020-05-22T17:22:12Z</dcterms:created>
  <dcterms:modified xsi:type="dcterms:W3CDTF">2020-05-22T17:32:01Z</dcterms:modified>
</cp:coreProperties>
</file>