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1" r:id="rId1"/>
  </p:sldMasterIdLst>
  <p:notesMasterIdLst>
    <p:notesMasterId r:id="rId24"/>
  </p:notesMasterIdLst>
  <p:sldIdLst>
    <p:sldId id="319" r:id="rId2"/>
    <p:sldId id="309" r:id="rId3"/>
    <p:sldId id="285" r:id="rId4"/>
    <p:sldId id="310" r:id="rId5"/>
    <p:sldId id="297" r:id="rId6"/>
    <p:sldId id="316" r:id="rId7"/>
    <p:sldId id="295" r:id="rId8"/>
    <p:sldId id="315" r:id="rId9"/>
    <p:sldId id="317" r:id="rId10"/>
    <p:sldId id="302" r:id="rId11"/>
    <p:sldId id="299" r:id="rId12"/>
    <p:sldId id="318" r:id="rId13"/>
    <p:sldId id="296" r:id="rId14"/>
    <p:sldId id="294" r:id="rId15"/>
    <p:sldId id="311" r:id="rId16"/>
    <p:sldId id="286" r:id="rId17"/>
    <p:sldId id="306" r:id="rId18"/>
    <p:sldId id="313" r:id="rId19"/>
    <p:sldId id="314" r:id="rId20"/>
    <p:sldId id="303" r:id="rId21"/>
    <p:sldId id="298" r:id="rId22"/>
    <p:sldId id="305" r:id="rId23"/>
  </p:sldIdLst>
  <p:sldSz cx="9144000" cy="6858000" type="screen4x3"/>
  <p:notesSz cx="6858000" cy="9144000"/>
  <p:defaultTextStyle>
    <a:defPPr>
      <a:defRPr lang="ru-RU"/>
    </a:defPPr>
    <a:lvl1pPr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ct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4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81" autoAdjust="0"/>
    <p:restoredTop sz="94660"/>
  </p:normalViewPr>
  <p:slideViewPr>
    <p:cSldViewPr>
      <p:cViewPr varScale="1">
        <p:scale>
          <a:sx n="103" d="100"/>
          <a:sy n="103" d="100"/>
        </p:scale>
        <p:origin x="-19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6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68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6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6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latin typeface="Arial" charset="0"/>
              </a:defRPr>
            </a:lvl1pPr>
          </a:lstStyle>
          <a:p>
            <a:endParaRPr lang="ru-RU"/>
          </a:p>
        </p:txBody>
      </p:sp>
      <p:sp>
        <p:nvSpPr>
          <p:cNvPr id="16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93F5309F-D541-430D-BC65-0FDD01FFA369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647186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F9F9DC6-9B02-45FC-A608-317600E79DCE}" type="slidenum">
              <a:rPr lang="ru-RU" smtClean="0"/>
              <a:pPr eaLnBrk="1" hangingPunct="1"/>
              <a:t>18</a:t>
            </a:fld>
            <a:endParaRPr lang="ru-RU" smtClean="0"/>
          </a:p>
        </p:txBody>
      </p:sp>
      <p:sp>
        <p:nvSpPr>
          <p:cNvPr id="1331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3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6362EFB-D681-4928-848F-2016FC75CA27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C33A8-0735-41AB-82BC-4E23DCF7770F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EF723-2A20-4FF3-805E-EB7C0D6D331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03CD-5234-487A-BF46-CE6C4089359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7C4AF7-DCF0-406E-B80F-4EF506863684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7115CE-204F-4F1F-8521-62192271A51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45AD59-92C0-4F81-AE31-1AC7FB59946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130CA3-1F39-4E02-9035-D5EBAE4B1A8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C71AF8-41A6-48AD-BB2E-A02E0EBC02B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5D01D1-B356-47EB-9CAA-1674BD5EF87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E85845C-4F61-4C07-8758-C989F35F410D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9F74F6B-321B-4AA9-9ABE-F84F5E6075B9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03CD-5234-487A-BF46-CE6C4089359D}" type="slidenum">
              <a:rPr lang="ru-RU" smtClean="0"/>
              <a:pPr/>
              <a:t>1</a:t>
            </a:fld>
            <a:endParaRPr lang="ru-RU"/>
          </a:p>
        </p:txBody>
      </p:sp>
      <p:pic>
        <p:nvPicPr>
          <p:cNvPr id="5" name="Рисунок 4" descr="https://fsd.multiurok.ru/html/2017/02/07/s_5899bdbabe8ab/550082_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052736"/>
            <a:ext cx="8280920" cy="439248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2887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332656"/>
            <a:ext cx="8229600" cy="739775"/>
          </a:xfrm>
        </p:spPr>
        <p:txBody>
          <a:bodyPr/>
          <a:lstStyle/>
          <a:p>
            <a:pPr algn="ctr"/>
            <a:r>
              <a:rPr lang="ru-RU" sz="4000" dirty="0"/>
              <a:t>Чекан монет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2F8ABE-9AF8-4109-B88E-283315EDE3C8}" type="slidenum">
              <a:rPr lang="ru-RU"/>
              <a:pPr/>
              <a:t>10</a:t>
            </a:fld>
            <a:endParaRPr lang="ru-RU"/>
          </a:p>
        </p:txBody>
      </p:sp>
      <p:pic>
        <p:nvPicPr>
          <p:cNvPr id="163844" name="Picture 4" descr="Чеканка-монет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052736"/>
            <a:ext cx="7488832" cy="5615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61075" y="1284238"/>
            <a:ext cx="2903538" cy="1136650"/>
          </a:xfrm>
        </p:spPr>
        <p:txBody>
          <a:bodyPr/>
          <a:lstStyle/>
          <a:p>
            <a:pPr algn="ctr"/>
            <a:r>
              <a:rPr lang="ru-RU" dirty="0"/>
              <a:t>Поднос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691A3F-314D-4538-B88B-F6227912B209}" type="slidenum">
              <a:rPr lang="ru-RU"/>
              <a:pPr/>
              <a:t>11</a:t>
            </a:fld>
            <a:endParaRPr lang="ru-RU"/>
          </a:p>
        </p:txBody>
      </p:sp>
      <p:pic>
        <p:nvPicPr>
          <p:cNvPr id="160772" name="Picture 4" descr="chekanka_i_noji_big_11"/>
          <p:cNvPicPr>
            <a:picLocks noChangeAspect="1" noChangeArrowheads="1"/>
          </p:cNvPicPr>
          <p:nvPr/>
        </p:nvPicPr>
        <p:blipFill>
          <a:blip r:embed="rId2" cstate="print">
            <a:lum contrast="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7" t="11116" b="12526"/>
          <a:stretch>
            <a:fillRect/>
          </a:stretch>
        </p:blipFill>
        <p:spPr bwMode="auto">
          <a:xfrm>
            <a:off x="179512" y="404664"/>
            <a:ext cx="6192688" cy="6217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5" descr="Картинка 57 из 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549275"/>
            <a:ext cx="381000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67" name="Text Box 8"/>
          <p:cNvSpPr txBox="1">
            <a:spLocks noChangeArrowheads="1"/>
          </p:cNvSpPr>
          <p:nvPr/>
        </p:nvSpPr>
        <p:spPr bwMode="auto">
          <a:xfrm>
            <a:off x="5919788" y="5465763"/>
            <a:ext cx="12080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сувениры</a:t>
            </a:r>
          </a:p>
        </p:txBody>
      </p:sp>
      <p:pic>
        <p:nvPicPr>
          <p:cNvPr id="11268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549275"/>
            <a:ext cx="4630737" cy="496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3141663"/>
            <a:ext cx="3995738" cy="304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4301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638" y="904875"/>
            <a:ext cx="5186362" cy="13716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 Е К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 И Т Ь,</a:t>
            </a:r>
          </a:p>
        </p:txBody>
      </p:sp>
      <p:sp>
        <p:nvSpPr>
          <p:cNvPr id="157699" name="Rectangle 3"/>
          <p:cNvSpPr>
            <a:spLocks noGrp="1" noChangeArrowheads="1"/>
          </p:cNvSpPr>
          <p:nvPr>
            <p:ph idx="1"/>
          </p:nvPr>
        </p:nvSpPr>
        <p:spPr>
          <a:xfrm>
            <a:off x="590550" y="2495550"/>
            <a:ext cx="8229600" cy="38862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dirty="0"/>
              <a:t>чокать, постукивать, или часто, звонко, отрывисто стучать.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285782-52AC-41FD-8B4F-D643775FD84B}" type="slidenum">
              <a:rPr lang="ru-RU"/>
              <a:pPr/>
              <a:t>13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2638" y="457200"/>
            <a:ext cx="5186362" cy="13716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 Е К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</a:t>
            </a:r>
          </a:p>
        </p:txBody>
      </p:sp>
      <p:sp>
        <p:nvSpPr>
          <p:cNvPr id="14848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609600" indent="-609600">
              <a:buFontTx/>
              <a:buAutoNum type="arabicParenR"/>
            </a:pPr>
            <a:r>
              <a:rPr lang="ru-RU" dirty="0"/>
              <a:t>Стальной пестик с усаженным мелкими шипами шарообразным концом, употребляется в гравюре на металле для нанесения точек;</a:t>
            </a:r>
          </a:p>
          <a:p>
            <a:pPr marL="609600" indent="-609600">
              <a:buFontTx/>
              <a:buAutoNum type="arabicParenR"/>
            </a:pPr>
            <a:r>
              <a:rPr lang="ru-RU" dirty="0"/>
              <a:t>Металлический молоточек для чеканка</a:t>
            </a:r>
          </a:p>
        </p:txBody>
      </p:sp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B54FF6-E09E-419E-B959-721F97AC1F06}" type="slidenum">
              <a:rPr lang="ru-RU"/>
              <a:pPr/>
              <a:t>14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ChangeArrowheads="1"/>
          </p:cNvSpPr>
          <p:nvPr/>
        </p:nvSpPr>
        <p:spPr bwMode="auto">
          <a:xfrm>
            <a:off x="0" y="5445125"/>
            <a:ext cx="9026525" cy="1190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/>
              <a:t>Рис. 1. Разновидности чеквков и следы, оставляемые ими на металле: 1 - общий вид чекана (а - боек; б - средняя часть; в - ударная часть); 2 - расходники; 3 - лощатники; 4 - бобошники; 5 - пурошники; 6 - канфарник, пуансон и трубочка; 7 - выколоточный молоток, металлическая пластинка-заготовка и ящик со смолой</a:t>
            </a:r>
          </a:p>
        </p:txBody>
      </p:sp>
      <p:sp>
        <p:nvSpPr>
          <p:cNvPr id="4099" name="Text Box 8"/>
          <p:cNvSpPr txBox="1">
            <a:spLocks noChangeArrowheads="1"/>
          </p:cNvSpPr>
          <p:nvPr/>
        </p:nvSpPr>
        <p:spPr bwMode="auto">
          <a:xfrm>
            <a:off x="3348038" y="981075"/>
            <a:ext cx="4318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1</a:t>
            </a: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3348038" y="2133600"/>
            <a:ext cx="3587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2</a:t>
            </a:r>
          </a:p>
        </p:txBody>
      </p:sp>
      <p:sp>
        <p:nvSpPr>
          <p:cNvPr id="4101" name="Text Box 10"/>
          <p:cNvSpPr txBox="1">
            <a:spLocks noChangeArrowheads="1"/>
          </p:cNvSpPr>
          <p:nvPr/>
        </p:nvSpPr>
        <p:spPr bwMode="auto">
          <a:xfrm>
            <a:off x="3563938" y="3068638"/>
            <a:ext cx="6477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3</a:t>
            </a:r>
          </a:p>
        </p:txBody>
      </p:sp>
      <p:sp>
        <p:nvSpPr>
          <p:cNvPr id="4102" name="Text Box 11"/>
          <p:cNvSpPr txBox="1">
            <a:spLocks noChangeArrowheads="1"/>
          </p:cNvSpPr>
          <p:nvPr/>
        </p:nvSpPr>
        <p:spPr bwMode="auto">
          <a:xfrm>
            <a:off x="3419475" y="37163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4</a:t>
            </a:r>
          </a:p>
        </p:txBody>
      </p:sp>
      <p:sp>
        <p:nvSpPr>
          <p:cNvPr id="4103" name="Text Box 12"/>
          <p:cNvSpPr txBox="1">
            <a:spLocks noChangeArrowheads="1"/>
          </p:cNvSpPr>
          <p:nvPr/>
        </p:nvSpPr>
        <p:spPr bwMode="auto">
          <a:xfrm>
            <a:off x="3563938" y="4724400"/>
            <a:ext cx="503237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5</a:t>
            </a:r>
          </a:p>
        </p:txBody>
      </p:sp>
      <p:sp>
        <p:nvSpPr>
          <p:cNvPr id="4104" name="Text Box 13"/>
          <p:cNvSpPr txBox="1">
            <a:spLocks noChangeArrowheads="1"/>
          </p:cNvSpPr>
          <p:nvPr/>
        </p:nvSpPr>
        <p:spPr bwMode="auto">
          <a:xfrm>
            <a:off x="8101013" y="981075"/>
            <a:ext cx="5746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6</a:t>
            </a:r>
          </a:p>
        </p:txBody>
      </p:sp>
      <p:sp>
        <p:nvSpPr>
          <p:cNvPr id="4105" name="Text Box 14"/>
          <p:cNvSpPr txBox="1">
            <a:spLocks noChangeArrowheads="1"/>
          </p:cNvSpPr>
          <p:nvPr/>
        </p:nvSpPr>
        <p:spPr bwMode="auto">
          <a:xfrm>
            <a:off x="8243888" y="2420938"/>
            <a:ext cx="50482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7</a:t>
            </a:r>
          </a:p>
        </p:txBody>
      </p:sp>
      <p:sp>
        <p:nvSpPr>
          <p:cNvPr id="4106" name="Text Box 15"/>
          <p:cNvSpPr txBox="1">
            <a:spLocks noChangeArrowheads="1"/>
          </p:cNvSpPr>
          <p:nvPr/>
        </p:nvSpPr>
        <p:spPr bwMode="auto">
          <a:xfrm>
            <a:off x="2916238" y="404813"/>
            <a:ext cx="37449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4107" name="Text Box 16"/>
          <p:cNvSpPr txBox="1">
            <a:spLocks noChangeArrowheads="1"/>
          </p:cNvSpPr>
          <p:nvPr/>
        </p:nvSpPr>
        <p:spPr bwMode="auto">
          <a:xfrm>
            <a:off x="3203575" y="188913"/>
            <a:ext cx="32400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>
                <a:solidFill>
                  <a:srgbClr val="990000"/>
                </a:solidFill>
              </a:rPr>
              <a:t>ИНСТРУМЕНТЫ</a:t>
            </a:r>
          </a:p>
        </p:txBody>
      </p:sp>
      <p:pic>
        <p:nvPicPr>
          <p:cNvPr id="4108" name="Picture 1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692150"/>
            <a:ext cx="2752725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Picture 1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981075"/>
            <a:ext cx="2762250" cy="4162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064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2"/>
          <p:cNvSpPr>
            <a:spLocks noGrp="1" noChangeArrowheads="1"/>
          </p:cNvSpPr>
          <p:nvPr>
            <p:ph type="title"/>
          </p:nvPr>
        </p:nvSpPr>
        <p:spPr>
          <a:xfrm>
            <a:off x="2341563" y="44450"/>
            <a:ext cx="3959225" cy="877888"/>
          </a:xfrm>
        </p:spPr>
        <p:txBody>
          <a:bodyPr/>
          <a:lstStyle/>
          <a:p>
            <a:r>
              <a:rPr lang="ru-RU"/>
              <a:t>Чеканы</a:t>
            </a: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0E43E7-9177-406A-9EE9-D2967BB87ACF}" type="slidenum">
              <a:rPr lang="ru-RU"/>
              <a:pPr/>
              <a:t>16</a:t>
            </a:fld>
            <a:endParaRPr lang="ru-RU"/>
          </a:p>
        </p:txBody>
      </p:sp>
      <p:pic>
        <p:nvPicPr>
          <p:cNvPr id="140292" name="Picture 4" descr="чекан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65"/>
          <a:stretch>
            <a:fillRect/>
          </a:stretch>
        </p:blipFill>
        <p:spPr bwMode="auto">
          <a:xfrm>
            <a:off x="0" y="764704"/>
            <a:ext cx="9144000" cy="609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C03CD-5234-487A-BF46-CE6C4089359D}" type="slidenum">
              <a:rPr lang="ru-RU" smtClean="0"/>
              <a:pPr/>
              <a:t>17</a:t>
            </a:fld>
            <a:endParaRPr lang="ru-RU"/>
          </a:p>
        </p:txBody>
      </p:sp>
      <p:pic>
        <p:nvPicPr>
          <p:cNvPr id="5" name="Picture 4" descr="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981075"/>
            <a:ext cx="4251325" cy="521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 descr="0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363" y="1268413"/>
            <a:ext cx="4105275" cy="4392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348038" y="790575"/>
            <a:ext cx="3027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990000"/>
                </a:solidFill>
              </a:rPr>
              <a:t>МЕТОДЫ РАБОТЫ</a:t>
            </a:r>
          </a:p>
        </p:txBody>
      </p:sp>
    </p:spTree>
    <p:extLst>
      <p:ext uri="{BB962C8B-B14F-4D97-AF65-F5344CB8AC3E}">
        <p14:creationId xmlns:p14="http://schemas.microsoft.com/office/powerpoint/2010/main" val="1117760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0"/>
          <p:cNvSpPr txBox="1">
            <a:spLocks noChangeArrowheads="1"/>
          </p:cNvSpPr>
          <p:nvPr/>
        </p:nvSpPr>
        <p:spPr bwMode="auto">
          <a:xfrm>
            <a:off x="2555875" y="188913"/>
            <a:ext cx="36004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 sz="2400" b="1" dirty="0">
                <a:solidFill>
                  <a:srgbClr val="990000"/>
                </a:solidFill>
              </a:rPr>
              <a:t>ЭТАПЫ РАБОТЫ</a:t>
            </a:r>
          </a:p>
        </p:txBody>
      </p:sp>
      <p:sp>
        <p:nvSpPr>
          <p:cNvPr id="6147" name="WordArt 14"/>
          <p:cNvSpPr>
            <a:spLocks noChangeArrowheads="1" noChangeShapeType="1" noTextEdit="1"/>
          </p:cNvSpPr>
          <p:nvPr/>
        </p:nvSpPr>
        <p:spPr bwMode="auto">
          <a:xfrm>
            <a:off x="4067175" y="1341438"/>
            <a:ext cx="4524375" cy="2571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i="1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rial"/>
                <a:cs typeface="Arial"/>
              </a:rPr>
              <a:t> </a:t>
            </a:r>
          </a:p>
        </p:txBody>
      </p:sp>
      <p:sp>
        <p:nvSpPr>
          <p:cNvPr id="6148" name="Text Box 15"/>
          <p:cNvSpPr txBox="1">
            <a:spLocks noChangeArrowheads="1"/>
          </p:cNvSpPr>
          <p:nvPr/>
        </p:nvSpPr>
        <p:spPr bwMode="auto">
          <a:xfrm>
            <a:off x="5219700" y="3500438"/>
            <a:ext cx="3062288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УГЛУБЛЕНИЕ КОНТУРОВ </a:t>
            </a:r>
          </a:p>
          <a:p>
            <a:pPr eaLnBrk="1" hangingPunct="1"/>
            <a:r>
              <a:rPr lang="ru-RU"/>
              <a:t>РАСХОДНИКОМ</a:t>
            </a:r>
          </a:p>
        </p:txBody>
      </p:sp>
      <p:sp>
        <p:nvSpPr>
          <p:cNvPr id="6149" name="Text Box 16"/>
          <p:cNvSpPr txBox="1">
            <a:spLocks noChangeArrowheads="1"/>
          </p:cNvSpPr>
          <p:nvPr/>
        </p:nvSpPr>
        <p:spPr bwMode="auto">
          <a:xfrm>
            <a:off x="3506788" y="1268413"/>
            <a:ext cx="563721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6150" name="Text Box 17"/>
          <p:cNvSpPr txBox="1">
            <a:spLocks noChangeArrowheads="1"/>
          </p:cNvSpPr>
          <p:nvPr/>
        </p:nvSpPr>
        <p:spPr bwMode="auto">
          <a:xfrm>
            <a:off x="4643438" y="1700213"/>
            <a:ext cx="38925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ru-RU"/>
              <a:t>ПЕРЕВОД РИСУНКА НА МЕТАЛЛ </a:t>
            </a:r>
          </a:p>
          <a:p>
            <a:pPr eaLnBrk="1" hangingPunct="1"/>
            <a:r>
              <a:rPr lang="ru-RU"/>
              <a:t>КОНФАРИКОМ</a:t>
            </a:r>
          </a:p>
        </p:txBody>
      </p:sp>
      <p:sp>
        <p:nvSpPr>
          <p:cNvPr id="6151" name="Text Box 18"/>
          <p:cNvSpPr txBox="1">
            <a:spLocks noChangeArrowheads="1"/>
          </p:cNvSpPr>
          <p:nvPr/>
        </p:nvSpPr>
        <p:spPr bwMode="auto">
          <a:xfrm>
            <a:off x="4932363" y="5229225"/>
            <a:ext cx="4392612" cy="784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 ОПУСКАНИЕ ФОНА 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ПОЩАТНИКОМ</a:t>
            </a:r>
          </a:p>
        </p:txBody>
      </p:sp>
      <p:sp>
        <p:nvSpPr>
          <p:cNvPr id="6152" name="Text Box 19"/>
          <p:cNvSpPr txBox="1">
            <a:spLocks noChangeArrowheads="1"/>
          </p:cNvSpPr>
          <p:nvPr/>
        </p:nvSpPr>
        <p:spPr bwMode="auto">
          <a:xfrm flipH="1" flipV="1">
            <a:off x="5986463" y="6667500"/>
            <a:ext cx="1841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1080000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pic>
        <p:nvPicPr>
          <p:cNvPr id="6153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088" y="692150"/>
            <a:ext cx="3690937" cy="208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4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852738"/>
            <a:ext cx="3168650" cy="175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5" name="Picture 2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4724400"/>
            <a:ext cx="3816350" cy="197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437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4"/>
          <p:cNvSpPr>
            <a:spLocks noChangeArrowheads="1"/>
          </p:cNvSpPr>
          <p:nvPr/>
        </p:nvSpPr>
        <p:spPr bwMode="auto">
          <a:xfrm>
            <a:off x="1258888" y="5338763"/>
            <a:ext cx="6808787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ctr"/>
            <a:r>
              <a:rPr lang="ru-RU"/>
              <a:t> </a:t>
            </a:r>
          </a:p>
        </p:txBody>
      </p:sp>
      <p:pic>
        <p:nvPicPr>
          <p:cNvPr id="7171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313" y="188913"/>
            <a:ext cx="3414712" cy="187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2276475"/>
            <a:ext cx="3095625" cy="1876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221163"/>
            <a:ext cx="3240087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Text Box 11"/>
          <p:cNvSpPr txBox="1">
            <a:spLocks noChangeArrowheads="1"/>
          </p:cNvSpPr>
          <p:nvPr/>
        </p:nvSpPr>
        <p:spPr bwMode="auto">
          <a:xfrm>
            <a:off x="4572000" y="692150"/>
            <a:ext cx="42481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ВЫКОЛКА РЕЛЬЕФА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 С ОБРАТНОЙ СТОРОНЫ </a:t>
            </a:r>
          </a:p>
          <a:p>
            <a:pPr eaLnBrk="1" hangingPunct="1">
              <a:spcBef>
                <a:spcPct val="50000"/>
              </a:spcBef>
            </a:pPr>
            <a:r>
              <a:rPr lang="ru-RU"/>
              <a:t>БОБОШНИКОМ И ПУРОШНИКАМИ</a:t>
            </a:r>
          </a:p>
        </p:txBody>
      </p:sp>
      <p:sp>
        <p:nvSpPr>
          <p:cNvPr id="7175" name="Text Box 12"/>
          <p:cNvSpPr txBox="1">
            <a:spLocks noChangeArrowheads="1"/>
          </p:cNvSpPr>
          <p:nvPr/>
        </p:nvSpPr>
        <p:spPr bwMode="auto">
          <a:xfrm>
            <a:off x="3132138" y="2060575"/>
            <a:ext cx="5688012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7176" name="Text Box 13"/>
          <p:cNvSpPr txBox="1">
            <a:spLocks noChangeArrowheads="1"/>
          </p:cNvSpPr>
          <p:nvPr/>
        </p:nvSpPr>
        <p:spPr bwMode="auto">
          <a:xfrm>
            <a:off x="3887788" y="2565400"/>
            <a:ext cx="5256212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ПРОРАБОТКА ДЕТАЛЕЙ С ЛИЦЕВОЙ СТОРОНЫ</a:t>
            </a:r>
          </a:p>
        </p:txBody>
      </p:sp>
      <p:sp>
        <p:nvSpPr>
          <p:cNvPr id="7177" name="Text Box 14"/>
          <p:cNvSpPr txBox="1">
            <a:spLocks noChangeArrowheads="1"/>
          </p:cNvSpPr>
          <p:nvPr/>
        </p:nvSpPr>
        <p:spPr bwMode="auto">
          <a:xfrm>
            <a:off x="6156325" y="4941888"/>
            <a:ext cx="2303463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ЗЕРНЕНИЕ ФОНА</a:t>
            </a:r>
          </a:p>
        </p:txBody>
      </p:sp>
    </p:spTree>
    <p:extLst>
      <p:ext uri="{BB962C8B-B14F-4D97-AF65-F5344CB8AC3E}">
        <p14:creationId xmlns:p14="http://schemas.microsoft.com/office/powerpoint/2010/main" val="1679012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3568" y="260648"/>
            <a:ext cx="7558088" cy="1755775"/>
          </a:xfrm>
        </p:spPr>
        <p:txBody>
          <a:bodyPr/>
          <a:lstStyle/>
          <a:p>
            <a:pPr eaLnBrk="1" hangingPunct="1"/>
            <a:r>
              <a:rPr lang="ru-RU" sz="2800" dirty="0" smtClean="0"/>
              <a:t>Чеканка—художественная обработка металла</a:t>
            </a:r>
          </a:p>
        </p:txBody>
      </p:sp>
      <p:sp>
        <p:nvSpPr>
          <p:cNvPr id="205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755650" y="2205038"/>
            <a:ext cx="7704138" cy="3960812"/>
          </a:xfrm>
        </p:spPr>
        <p:txBody>
          <a:bodyPr/>
          <a:lstStyle/>
          <a:p>
            <a:pPr algn="l" eaLnBrk="1" hangingPunct="1"/>
            <a:r>
              <a:rPr lang="ru-RU" sz="2800" dirty="0" smtClean="0"/>
              <a:t>Как вид искусства очень древний, развивающийся на протяжении многих веков. Чеканка была известна в Древнем Египте, античной Греции и Риме. С давних времен применялась в искусстве Ирана, Китая, Индии и Японии.</a:t>
            </a:r>
          </a:p>
        </p:txBody>
      </p:sp>
    </p:spTree>
    <p:extLst>
      <p:ext uri="{BB962C8B-B14F-4D97-AF65-F5344CB8AC3E}">
        <p14:creationId xmlns:p14="http://schemas.microsoft.com/office/powerpoint/2010/main" val="1846605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/>
              <a:t>Шаблон для чеканки: Вишенки</a:t>
            </a:r>
          </a:p>
        </p:txBody>
      </p:sp>
      <p:pic>
        <p:nvPicPr>
          <p:cNvPr id="164868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2276872"/>
            <a:ext cx="3888432" cy="329565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9FA8027-9B21-41E7-9EFD-37CDFE274D06}" type="slidenum">
              <a:rPr lang="ru-RU"/>
              <a:pPr/>
              <a:t>20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67544" y="2924944"/>
            <a:ext cx="8229600" cy="936179"/>
          </a:xfrm>
        </p:spPr>
        <p:txBody>
          <a:bodyPr/>
          <a:lstStyle/>
          <a:p>
            <a:pPr algn="ctr"/>
            <a:r>
              <a:rPr lang="ru-RU" sz="5400" dirty="0"/>
              <a:t>Работа хвалит мастера</a:t>
            </a: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7F43FC-13C2-49C6-B555-412240DC1761}" type="slidenum">
              <a:rPr lang="ru-RU"/>
              <a:pPr/>
              <a:t>21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08920"/>
            <a:ext cx="8229600" cy="1080195"/>
          </a:xfrm>
        </p:spPr>
        <p:txBody>
          <a:bodyPr/>
          <a:lstStyle/>
          <a:p>
            <a:pPr algn="ctr"/>
            <a:r>
              <a:rPr lang="ru-RU" sz="5400" dirty="0"/>
              <a:t>Труд все побеждает</a:t>
            </a:r>
          </a:p>
        </p:txBody>
      </p:sp>
      <p:sp>
        <p:nvSpPr>
          <p:cNvPr id="3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F5D4E6-0D2B-49A5-AF28-98938970145F}" type="slidenum">
              <a:rPr lang="ru-RU"/>
              <a:pPr/>
              <a:t>22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3926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3A58F2-BDAB-406E-98BE-196BC5EB9767}" type="slidenum">
              <a:rPr lang="ru-RU"/>
              <a:pPr/>
              <a:t>3</a:t>
            </a:fld>
            <a:endParaRPr lang="ru-RU"/>
          </a:p>
        </p:txBody>
      </p:sp>
      <p:pic>
        <p:nvPicPr>
          <p:cNvPr id="139268" name="Picture 4" descr="истори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463"/>
            <a:ext cx="9144000" cy="6892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4" descr="img1.jpg (27380 bytes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52738"/>
            <a:ext cx="5148263" cy="2141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5" descr="img2.jpg (43418 bytes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0350"/>
            <a:ext cx="6732588" cy="2500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 descr="img3.jpg (82341 bytes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800" y="2795588"/>
            <a:ext cx="3960813" cy="406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6116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1720" y="0"/>
            <a:ext cx="5186362" cy="1371600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Ч Е К </a:t>
            </a:r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Á</a:t>
            </a:r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Н Щ И К</a:t>
            </a:r>
          </a:p>
        </p:txBody>
      </p:sp>
      <p:sp>
        <p:nvSpPr>
          <p:cNvPr id="158723" name="Rectangle 3"/>
          <p:cNvSpPr>
            <a:spLocks noGrp="1" noChangeArrowheads="1"/>
          </p:cNvSpPr>
          <p:nvPr>
            <p:ph idx="1"/>
          </p:nvPr>
        </p:nvSpPr>
        <p:spPr>
          <a:xfrm>
            <a:off x="5534025" y="1916832"/>
            <a:ext cx="3609975" cy="3886200"/>
          </a:xfrm>
        </p:spPr>
        <p:txBody>
          <a:bodyPr/>
          <a:lstStyle/>
          <a:p>
            <a:pPr marL="609600" indent="-609600">
              <a:buFont typeface="Wingdings" pitchFamily="2" charset="2"/>
              <a:buNone/>
            </a:pPr>
            <a:r>
              <a:rPr lang="ru-RU" dirty="0"/>
              <a:t> чеканный мастер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E7A070-8EF3-46F7-846D-DC030DE9AA4C}" type="slidenum">
              <a:rPr lang="ru-RU"/>
              <a:pPr/>
              <a:t>5</a:t>
            </a:fld>
            <a:endParaRPr lang="ru-RU"/>
          </a:p>
        </p:txBody>
      </p:sp>
      <p:pic>
        <p:nvPicPr>
          <p:cNvPr id="158724" name="Picture 4" descr="чеканщик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5184576" cy="5184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 descr="Картинка 9 из 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4033838" cy="302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5" descr="Картинка 10 из 19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538" y="1268413"/>
            <a:ext cx="4483100" cy="336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6" descr="Картинка 25 из 1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429000"/>
            <a:ext cx="4176712" cy="3132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Text Box 7"/>
          <p:cNvSpPr txBox="1">
            <a:spLocks noChangeArrowheads="1"/>
          </p:cNvSpPr>
          <p:nvPr/>
        </p:nvSpPr>
        <p:spPr bwMode="auto">
          <a:xfrm>
            <a:off x="4572000" y="5589588"/>
            <a:ext cx="36004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посуда</a:t>
            </a:r>
          </a:p>
        </p:txBody>
      </p:sp>
      <p:pic>
        <p:nvPicPr>
          <p:cNvPr id="9222" name="Picture 8" descr="Картинка 160 из 19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4797425"/>
            <a:ext cx="2879725" cy="181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76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332656"/>
            <a:ext cx="8229600" cy="884238"/>
          </a:xfrm>
        </p:spPr>
        <p:txBody>
          <a:bodyPr/>
          <a:lstStyle/>
          <a:p>
            <a:pPr algn="ctr"/>
            <a:r>
              <a:rPr lang="ru-RU" dirty="0">
                <a:solidFill>
                  <a:schemeClr val="tx1">
                    <a:lumMod val="65000"/>
                    <a:lumOff val="35000"/>
                  </a:schemeClr>
                </a:solidFill>
              </a:rPr>
              <a:t>Предметы чеканки</a:t>
            </a:r>
          </a:p>
        </p:txBody>
      </p:sp>
      <p:pic>
        <p:nvPicPr>
          <p:cNvPr id="156676" name="Picture 4" descr="картина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412776"/>
            <a:ext cx="8640960" cy="5184576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4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00CF9E-8614-417D-B6D9-26FECAEDEBDC}" type="slidenum">
              <a:rPr lang="ru-RU"/>
              <a:pPr/>
              <a:t>7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7" descr="Картинка 14 из 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3529013"/>
            <a:ext cx="4176712" cy="2955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 Box 8"/>
          <p:cNvSpPr txBox="1">
            <a:spLocks noChangeArrowheads="1"/>
          </p:cNvSpPr>
          <p:nvPr/>
        </p:nvSpPr>
        <p:spPr bwMode="auto">
          <a:xfrm>
            <a:off x="684213" y="620713"/>
            <a:ext cx="38163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РАБОТЫ МАСТЕРОВ</a:t>
            </a: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611188" y="6237288"/>
            <a:ext cx="338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Рамки и картины</a:t>
            </a:r>
          </a:p>
        </p:txBody>
      </p:sp>
      <p:pic>
        <p:nvPicPr>
          <p:cNvPr id="8197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6525"/>
            <a:ext cx="2736850" cy="327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8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639" y="404664"/>
            <a:ext cx="4248150" cy="5688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7511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4" descr="Картинка 45 из 19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188913"/>
            <a:ext cx="3305175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Text Box 8"/>
          <p:cNvSpPr txBox="1">
            <a:spLocks noChangeArrowheads="1"/>
          </p:cNvSpPr>
          <p:nvPr/>
        </p:nvSpPr>
        <p:spPr bwMode="auto">
          <a:xfrm>
            <a:off x="3635375" y="765175"/>
            <a:ext cx="38877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ru-RU"/>
          </a:p>
        </p:txBody>
      </p:sp>
      <p:sp>
        <p:nvSpPr>
          <p:cNvPr id="10244" name="Text Box 9"/>
          <p:cNvSpPr txBox="1">
            <a:spLocks noChangeArrowheads="1"/>
          </p:cNvSpPr>
          <p:nvPr/>
        </p:nvSpPr>
        <p:spPr bwMode="auto">
          <a:xfrm>
            <a:off x="4624388" y="423863"/>
            <a:ext cx="297180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ru-RU"/>
          </a:p>
        </p:txBody>
      </p:sp>
      <p:sp>
        <p:nvSpPr>
          <p:cNvPr id="10245" name="Text Box 10"/>
          <p:cNvSpPr txBox="1">
            <a:spLocks noChangeArrowheads="1"/>
          </p:cNvSpPr>
          <p:nvPr/>
        </p:nvSpPr>
        <p:spPr bwMode="auto">
          <a:xfrm>
            <a:off x="3779838" y="620713"/>
            <a:ext cx="4105275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ru-RU"/>
              <a:t>Оклады икон и монеты</a:t>
            </a:r>
          </a:p>
        </p:txBody>
      </p:sp>
      <p:pic>
        <p:nvPicPr>
          <p:cNvPr id="10246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1989138"/>
            <a:ext cx="3384550" cy="464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7" name="Picture 6" descr="Картинка 56 из 19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188913"/>
            <a:ext cx="2238375" cy="2371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231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782</TotalTime>
  <Words>253</Words>
  <Application>Microsoft Office PowerPoint</Application>
  <PresentationFormat>Экран (4:3)</PresentationFormat>
  <Paragraphs>59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Поток</vt:lpstr>
      <vt:lpstr>Презентация PowerPoint</vt:lpstr>
      <vt:lpstr>Чеканка—художественная обработка металла</vt:lpstr>
      <vt:lpstr>Презентация PowerPoint</vt:lpstr>
      <vt:lpstr>Презентация PowerPoint</vt:lpstr>
      <vt:lpstr>Ч Е К Á Н Щ И К</vt:lpstr>
      <vt:lpstr>Презентация PowerPoint</vt:lpstr>
      <vt:lpstr>Предметы чеканки</vt:lpstr>
      <vt:lpstr>Презентация PowerPoint</vt:lpstr>
      <vt:lpstr>Презентация PowerPoint</vt:lpstr>
      <vt:lpstr>Чекан монет</vt:lpstr>
      <vt:lpstr>Поднос</vt:lpstr>
      <vt:lpstr>Презентация PowerPoint</vt:lpstr>
      <vt:lpstr>Ч Е К Á Н И Т Ь,</vt:lpstr>
      <vt:lpstr>Ч Е К Á Н</vt:lpstr>
      <vt:lpstr>Презентация PowerPoint</vt:lpstr>
      <vt:lpstr>Чеканы</vt:lpstr>
      <vt:lpstr>Презентация PowerPoint</vt:lpstr>
      <vt:lpstr>Презентация PowerPoint</vt:lpstr>
      <vt:lpstr>Презентация PowerPoint</vt:lpstr>
      <vt:lpstr>Шаблон для чеканки: Вишенки</vt:lpstr>
      <vt:lpstr>Работа хвалит мастера</vt:lpstr>
      <vt:lpstr>Труд все побеждает</vt:lpstr>
    </vt:vector>
  </TitlesOfParts>
  <Company>z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Урок-путешествие  по «Былям-небылицам»</dc:title>
  <dc:creator>x</dc:creator>
  <cp:lastModifiedBy>Елена Н. Алексеева</cp:lastModifiedBy>
  <cp:revision>23</cp:revision>
  <dcterms:created xsi:type="dcterms:W3CDTF">2013-03-30T10:39:02Z</dcterms:created>
  <dcterms:modified xsi:type="dcterms:W3CDTF">2020-03-11T10:40:16Z</dcterms:modified>
</cp:coreProperties>
</file>