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3" r:id="rId4"/>
    <p:sldId id="274" r:id="rId5"/>
    <p:sldId id="276" r:id="rId6"/>
    <p:sldId id="258" r:id="rId7"/>
    <p:sldId id="259" r:id="rId8"/>
    <p:sldId id="260" r:id="rId9"/>
    <p:sldId id="267" r:id="rId10"/>
    <p:sldId id="265" r:id="rId11"/>
    <p:sldId id="263" r:id="rId12"/>
    <p:sldId id="266" r:id="rId13"/>
    <p:sldId id="264" r:id="rId14"/>
    <p:sldId id="278" r:id="rId15"/>
    <p:sldId id="268" r:id="rId16"/>
    <p:sldId id="269" r:id="rId17"/>
    <p:sldId id="261" r:id="rId18"/>
    <p:sldId id="262" r:id="rId19"/>
    <p:sldId id="271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C1F07-E9C9-420E-BCC0-FD180EC69FCA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6DC6D-CBBD-4047-8810-EBA01244A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9325-9DC3-4857-855F-27EEC9CA78F4}" type="datetime1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2012, ИМЦ Адмиралтейского района Санкт-Петербурга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C11-3F3C-4C59-B55D-E957E036724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Подложка 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37685" cy="6858000"/>
          </a:xfrm>
          <a:prstGeom prst="rect">
            <a:avLst/>
          </a:prstGeom>
        </p:spPr>
      </p:pic>
      <p:pic>
        <p:nvPicPr>
          <p:cNvPr id="8" name="Рисунок 7" descr="Эмблема Многоголосие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0958" y="214290"/>
            <a:ext cx="1154814" cy="16765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07BC-D2C6-4866-99A2-7601A1E2B88C}" type="datetime1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2012, ИМЦ Адмиралтейского района Санкт-Петербурга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C11-3F3C-4C59-B55D-E957E0367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E8FD-55BE-4FCA-B1BF-B4BD1C724605}" type="datetime1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2012, ИМЦ Адмиралтейского района Санкт-Петербурга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C11-3F3C-4C59-B55D-E957E0367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дложка 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3768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A60-3FF2-40E6-8574-C49B4BED230A}" type="datetime1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2012, ИМЦ Адмиралтейского района Санкт-Петербурга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C11-3F3C-4C59-B55D-E957E03672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3"/>
          <p:cNvSpPr txBox="1">
            <a:spLocks/>
          </p:cNvSpPr>
          <p:nvPr userDrawn="1"/>
        </p:nvSpPr>
        <p:spPr>
          <a:xfrm>
            <a:off x="5000628" y="6421461"/>
            <a:ext cx="4019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©2012, ИМЦ Адмиралтейского района Санкт-Петербурга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Эмблема Многоголосие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0958" y="214290"/>
            <a:ext cx="1154814" cy="16765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7353-AAA0-4E58-B824-6655DE27D4E8}" type="datetime1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2012, ИМЦ Адмиралтейского района Санкт-Петербурга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C11-3F3C-4C59-B55D-E957E0367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FED0-6380-4FF6-BB76-24006C812FED}" type="datetime1">
              <a:rPr lang="ru-RU" smtClean="0"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2012, ИМЦ Адмиралтейского района Санкт-Петербурга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C11-3F3C-4C59-B55D-E957E0367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8BA1-4DBC-48DB-853F-D2939D6CC8A6}" type="datetime1">
              <a:rPr lang="ru-RU" smtClean="0"/>
              <a:t>06.08.2015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2012, ИМЦ Адмиралтейского района Санкт-Петербурга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C11-3F3C-4C59-B55D-E957E0367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772F-E22A-465C-987B-6E4F56E5E2E5}" type="datetime1">
              <a:rPr lang="ru-RU" smtClean="0"/>
              <a:t>06.08.2015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2012, ИМЦ Адмиралтейского района Санкт-Петербурга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C11-3F3C-4C59-B55D-E957E0367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8110-F3FC-44B3-897E-EC5BD0065A82}" type="datetime1">
              <a:rPr lang="ru-RU" smtClean="0"/>
              <a:t>06.08.2015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2012, ИМЦ Адмиралтейского района Санкт-Петербурга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C11-3F3C-4C59-B55D-E957E0367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DEFF-5CB0-4325-9E29-394851A02445}" type="datetime1">
              <a:rPr lang="ru-RU" smtClean="0"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2012, ИМЦ Адмиралтейского района Санкт-Петербурга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C11-3F3C-4C59-B55D-E957E0367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3444-1A2B-4377-A5F7-2EACBEAE08DD}" type="datetime1">
              <a:rPr lang="ru-RU" smtClean="0"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2012, ИМЦ Адмиралтейского района Санкт-Петербурга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CC11-3F3C-4C59-B55D-E957E0367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9B30F-C4DF-4ECD-9B7F-4B5A0B2E1A3C}" type="datetime1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2012, ИМЦ Адмиралтейского района Санкт-Петербурга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ACC11-3F3C-4C59-B55D-E957E03672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hyperlink" Target="http://govorusha.adm-edu.spb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hyperlink" Target="https://sites.google.com/site/virtualnost13a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3355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Учебно-методический комплекс «Многоголосие»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86530"/>
            <a:ext cx="6400800" cy="471494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Санкт-Петербург</a:t>
            </a:r>
          </a:p>
          <a:p>
            <a:r>
              <a:rPr lang="ru-RU" sz="1000" b="1" dirty="0" smtClean="0">
                <a:solidFill>
                  <a:schemeClr val="tx1"/>
                </a:solidFill>
              </a:rPr>
              <a:t>2012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357166"/>
            <a:ext cx="480131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Государственное бюджетное  образовательное учреждение</a:t>
            </a:r>
          </a:p>
          <a:p>
            <a:pPr algn="ctr"/>
            <a:r>
              <a:rPr lang="ru-RU" sz="1200" dirty="0"/>
              <a:t>дополнительного педагогического профессионального образования	</a:t>
            </a:r>
            <a:br>
              <a:rPr lang="ru-RU" sz="1200" dirty="0"/>
            </a:br>
            <a:r>
              <a:rPr lang="ru-RU" sz="1200" dirty="0"/>
              <a:t>центр повышения квалификации специалистов</a:t>
            </a:r>
          </a:p>
          <a:p>
            <a:pPr algn="ctr"/>
            <a:r>
              <a:rPr lang="ru-RU" sz="1200" dirty="0"/>
              <a:t>Адмиралтейского района Санкт-Петербурга</a:t>
            </a:r>
          </a:p>
          <a:p>
            <a:pPr algn="ctr"/>
            <a:r>
              <a:rPr lang="ru-RU" sz="1200" b="1" dirty="0"/>
              <a:t> «Информационно-методический Центр»</a:t>
            </a:r>
            <a:endParaRPr lang="ru-RU" sz="12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работы с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детьми-инофонами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учреждениях»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pic>
        <p:nvPicPr>
          <p:cNvPr id="5" name="Содержимое 4" descr="УМК I_Програм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9" y="1928802"/>
            <a:ext cx="6180365" cy="4384240"/>
          </a:xfrm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работы с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детьми-инофонами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учреждениях»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pic>
        <p:nvPicPr>
          <p:cNvPr id="5" name="Содержимое 4" descr="УМК I_Програм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9" y="1928802"/>
            <a:ext cx="6180366" cy="4384241"/>
          </a:xfrm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работы с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детьми-инофонами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учреждениях»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pic>
        <p:nvPicPr>
          <p:cNvPr id="5" name="Содержимое 4" descr="УМК I_Програм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768"/>
          <a:stretch>
            <a:fillRect/>
          </a:stretch>
        </p:blipFill>
        <p:spPr>
          <a:xfrm>
            <a:off x="2963665" y="2351544"/>
            <a:ext cx="3537161" cy="3538757"/>
          </a:xfrm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работы с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детьми-инофонами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учреждениях»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9" y="1928802"/>
            <a:ext cx="6180365" cy="4384240"/>
          </a:xfrm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работы с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детьми-инофонами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учреждениях»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pic>
        <p:nvPicPr>
          <p:cNvPr id="5" name="Содержимое 4" descr="УМК I_Програм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9" y="1928802"/>
            <a:ext cx="6180365" cy="4384241"/>
          </a:xfrm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9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работы с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детьми-инофонами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учреждениях»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pic>
        <p:nvPicPr>
          <p:cNvPr id="5" name="Содержимое 4" descr="УМК I_Программ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81743" y="2094649"/>
            <a:ext cx="6180513" cy="3537065"/>
          </a:xfrm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00430" y="5715016"/>
            <a:ext cx="22381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4"/>
              </a:rPr>
              <a:t>http://govorusha.adm-edu.spb.ru/</a:t>
            </a:r>
            <a:endParaRPr lang="ru-RU" sz="11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работы с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детьми-инофонами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учреждениях»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7344" t="15046" r="13411" b="10879"/>
          <a:stretch>
            <a:fillRect/>
          </a:stretch>
        </p:blipFill>
        <p:spPr bwMode="auto">
          <a:xfrm>
            <a:off x="2143108" y="2000240"/>
            <a:ext cx="5500726" cy="3868643"/>
          </a:xfrm>
          <a:prstGeom prst="rect">
            <a:avLst/>
          </a:prstGeom>
          <a:noFill/>
          <a:ln w="317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286116" y="6000768"/>
            <a:ext cx="3138490" cy="423862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https://sites.google.com/site/virtualnost13a/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работы с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детьми-инофонами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учреждениях»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pic>
        <p:nvPicPr>
          <p:cNvPr id="5" name="Содержимое 4" descr="УМК I_Програм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9" y="1928802"/>
            <a:ext cx="6180366" cy="4384242"/>
          </a:xfrm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работы с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детьми-инофонами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учреждениях»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pic>
        <p:nvPicPr>
          <p:cNvPr id="5" name="Содержимое 4" descr="УМК I_Програм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768"/>
          <a:stretch>
            <a:fillRect/>
          </a:stretch>
        </p:blipFill>
        <p:spPr>
          <a:xfrm>
            <a:off x="3143240" y="2351544"/>
            <a:ext cx="3537161" cy="3538757"/>
          </a:xfrm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488952"/>
            <a:ext cx="3857652" cy="939784"/>
          </a:xfrm>
        </p:spPr>
        <p:txBody>
          <a:bodyPr>
            <a:normAutofit fontScale="90000"/>
          </a:bodyPr>
          <a:lstStyle/>
          <a:p>
            <a:pPr lvl="1" algn="r" rtl="0">
              <a:spcBef>
                <a:spcPct val="0"/>
              </a:spcBef>
            </a:pPr>
            <a:r>
              <a:rPr lang="ru-RU" sz="1400" i="1" dirty="0" smtClean="0"/>
              <a:t>«Толерантность </a:t>
            </a:r>
            <a:r>
              <a:rPr lang="ru-RU" sz="1400" i="1" dirty="0" smtClean="0">
                <a:latin typeface="Calibri"/>
              </a:rPr>
              <a:t>— </a:t>
            </a:r>
            <a:r>
              <a:rPr lang="ru-RU" sz="1400" i="1" dirty="0" smtClean="0"/>
              <a:t> </a:t>
            </a:r>
            <a:r>
              <a:rPr lang="ru-RU" sz="1400" i="1" dirty="0"/>
              <a:t>это умение жить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среди </a:t>
            </a:r>
            <a:r>
              <a:rPr lang="ru-RU" sz="1400" i="1" dirty="0"/>
              <a:t>непохожих идей и людей</a:t>
            </a:r>
            <a:r>
              <a:rPr lang="ru-RU" sz="1400" i="1" dirty="0" smtClean="0"/>
              <a:t>»</a:t>
            </a:r>
            <a:br>
              <a:rPr lang="ru-RU" sz="1400" i="1" dirty="0" smtClean="0"/>
            </a:br>
            <a:r>
              <a:rPr lang="ru-RU" sz="1400" i="1" dirty="0" smtClean="0"/>
              <a:t> А. Г. </a:t>
            </a:r>
            <a:r>
              <a:rPr lang="ru-RU" sz="1400" i="1" dirty="0" err="1" smtClean="0"/>
              <a:t>Асмолов</a:t>
            </a:r>
            <a:r>
              <a:rPr lang="ru-RU" sz="1400" i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00166" y="1600200"/>
            <a:ext cx="76438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Авторский коллектив</a:t>
            </a:r>
          </a:p>
          <a:p>
            <a:pPr>
              <a:buNone/>
            </a:pPr>
            <a:r>
              <a:rPr lang="ru-RU" sz="1800" dirty="0" smtClean="0"/>
              <a:t>Гребенникова О. М.</a:t>
            </a:r>
            <a:r>
              <a:rPr lang="ru-RU" sz="1400" dirty="0"/>
              <a:t>,</a:t>
            </a:r>
            <a:r>
              <a:rPr lang="ru-RU" sz="1800" dirty="0" smtClean="0"/>
              <a:t> </a:t>
            </a:r>
            <a:r>
              <a:rPr lang="ru-RU" sz="1400" i="1" dirty="0" smtClean="0"/>
              <a:t>к.п.н., методист ИМЦ</a:t>
            </a:r>
          </a:p>
          <a:p>
            <a:pPr>
              <a:buNone/>
            </a:pPr>
            <a:r>
              <a:rPr lang="ru-RU" sz="1800" dirty="0" err="1" smtClean="0"/>
              <a:t>Дубенцова</a:t>
            </a:r>
            <a:r>
              <a:rPr lang="ru-RU" sz="1800" dirty="0" smtClean="0"/>
              <a:t> С. В.</a:t>
            </a:r>
            <a:r>
              <a:rPr lang="ru-RU" sz="1400" dirty="0"/>
              <a:t>,</a:t>
            </a:r>
            <a:r>
              <a:rPr lang="ru-RU" sz="1800" dirty="0" smtClean="0"/>
              <a:t> </a:t>
            </a:r>
            <a:r>
              <a:rPr lang="ru-RU" sz="1400" i="1" dirty="0"/>
              <a:t>методист ИМЦ</a:t>
            </a:r>
          </a:p>
          <a:p>
            <a:pPr>
              <a:buNone/>
            </a:pPr>
            <a:r>
              <a:rPr lang="ru-RU" sz="1800" dirty="0" smtClean="0"/>
              <a:t>Иванова Е. В</a:t>
            </a:r>
            <a:r>
              <a:rPr lang="ru-RU" sz="1400" dirty="0"/>
              <a:t>.,</a:t>
            </a:r>
            <a:r>
              <a:rPr lang="ru-RU" sz="1800" dirty="0" smtClean="0"/>
              <a:t> </a:t>
            </a:r>
            <a:r>
              <a:rPr lang="ru-RU" sz="1400" i="1" dirty="0"/>
              <a:t>руководитель ЦИО ИМЦ</a:t>
            </a:r>
          </a:p>
          <a:p>
            <a:pPr>
              <a:buNone/>
            </a:pPr>
            <a:r>
              <a:rPr lang="ru-RU" sz="1800" dirty="0" smtClean="0"/>
              <a:t>Иванова Т. Ю</a:t>
            </a:r>
            <a:r>
              <a:rPr lang="ru-RU" sz="1800" dirty="0"/>
              <a:t>.</a:t>
            </a:r>
            <a:r>
              <a:rPr lang="ru-RU" sz="1400" dirty="0"/>
              <a:t>,</a:t>
            </a:r>
            <a:r>
              <a:rPr lang="ru-RU" sz="1800" dirty="0" smtClean="0"/>
              <a:t> </a:t>
            </a:r>
            <a:r>
              <a:rPr lang="ru-RU" sz="1400" i="1" dirty="0"/>
              <a:t>методист ЦИО ИМЦ</a:t>
            </a:r>
          </a:p>
          <a:p>
            <a:pPr>
              <a:buNone/>
            </a:pPr>
            <a:r>
              <a:rPr lang="ru-RU" sz="1800" dirty="0" smtClean="0"/>
              <a:t>Кочнева С.В.</a:t>
            </a:r>
            <a:r>
              <a:rPr lang="ru-RU" sz="1400" dirty="0"/>
              <a:t>, </a:t>
            </a:r>
            <a:r>
              <a:rPr lang="ru-RU" sz="1400" i="1" dirty="0"/>
              <a:t>к.п.н., методист ИМЦ</a:t>
            </a:r>
          </a:p>
          <a:p>
            <a:pPr>
              <a:buNone/>
            </a:pPr>
            <a:r>
              <a:rPr lang="ru-RU" sz="1800" dirty="0" smtClean="0"/>
              <a:t>Мартьянова Н. П.</a:t>
            </a:r>
            <a:r>
              <a:rPr lang="ru-RU" sz="1400" dirty="0"/>
              <a:t>,</a:t>
            </a:r>
            <a:r>
              <a:rPr lang="ru-RU" sz="1800" dirty="0" smtClean="0"/>
              <a:t> </a:t>
            </a:r>
            <a:r>
              <a:rPr lang="ru-RU" sz="1400" i="1" dirty="0"/>
              <a:t>методист ЦИО ИМЦ</a:t>
            </a:r>
          </a:p>
          <a:p>
            <a:pPr>
              <a:buNone/>
            </a:pPr>
            <a:r>
              <a:rPr lang="ru-RU" sz="1800" dirty="0" err="1" smtClean="0"/>
              <a:t>Недосекова</a:t>
            </a:r>
            <a:r>
              <a:rPr lang="ru-RU" sz="1800" dirty="0" smtClean="0"/>
              <a:t> Т. С.</a:t>
            </a:r>
            <a:r>
              <a:rPr lang="ru-RU" sz="1400" dirty="0"/>
              <a:t>,</a:t>
            </a:r>
            <a:r>
              <a:rPr lang="ru-RU" sz="1800" dirty="0" smtClean="0"/>
              <a:t> </a:t>
            </a:r>
            <a:r>
              <a:rPr lang="ru-RU" sz="1400" i="1" dirty="0"/>
              <a:t>методист ЦИО ИМЦ</a:t>
            </a:r>
          </a:p>
          <a:p>
            <a:pPr>
              <a:buNone/>
            </a:pPr>
            <a:r>
              <a:rPr lang="ru-RU" sz="1800" dirty="0" smtClean="0"/>
              <a:t>Петрова С. И.</a:t>
            </a:r>
            <a:r>
              <a:rPr lang="ru-RU" sz="1400" dirty="0"/>
              <a:t>,</a:t>
            </a:r>
            <a:r>
              <a:rPr lang="ru-RU" sz="1800" dirty="0" smtClean="0"/>
              <a:t> </a:t>
            </a:r>
            <a:r>
              <a:rPr lang="ru-RU" sz="1400" i="1" dirty="0"/>
              <a:t>к.п.н., директор ИМЦ (по </a:t>
            </a:r>
            <a:r>
              <a:rPr lang="ru-RU" sz="1400" i="1" dirty="0" smtClean="0"/>
              <a:t>02 </a:t>
            </a:r>
            <a:r>
              <a:rPr lang="ru-RU" sz="1400" i="1" dirty="0"/>
              <a:t>мая 2012 г.)</a:t>
            </a:r>
          </a:p>
          <a:p>
            <a:pPr>
              <a:buNone/>
            </a:pPr>
            <a:r>
              <a:rPr lang="ru-RU" sz="1800" dirty="0" err="1" smtClean="0"/>
              <a:t>Пивчук</a:t>
            </a:r>
            <a:r>
              <a:rPr lang="ru-RU" sz="1800" dirty="0" smtClean="0"/>
              <a:t> Е. А.</a:t>
            </a:r>
            <a:r>
              <a:rPr lang="ru-RU" sz="1400" dirty="0" smtClean="0"/>
              <a:t>,</a:t>
            </a:r>
            <a:r>
              <a:rPr lang="ru-RU" sz="1800" dirty="0" smtClean="0"/>
              <a:t> </a:t>
            </a:r>
            <a:r>
              <a:rPr lang="ru-RU" sz="1400" i="1" dirty="0" err="1" smtClean="0"/>
              <a:t>к.п.н</a:t>
            </a:r>
            <a:r>
              <a:rPr lang="ru-RU" sz="1400" i="1" dirty="0" smtClean="0"/>
              <a:t>., заместитель директора ИМЦ</a:t>
            </a:r>
          </a:p>
          <a:p>
            <a:pPr>
              <a:buNone/>
            </a:pPr>
            <a:r>
              <a:rPr lang="ru-RU" sz="1800" dirty="0" err="1" smtClean="0"/>
              <a:t>Уша</a:t>
            </a:r>
            <a:r>
              <a:rPr lang="ru-RU" sz="1800" dirty="0" smtClean="0"/>
              <a:t> С. В.</a:t>
            </a:r>
            <a:r>
              <a:rPr lang="ru-RU" sz="1400" dirty="0"/>
              <a:t>,</a:t>
            </a:r>
            <a:r>
              <a:rPr lang="ru-RU" sz="1800" dirty="0" smtClean="0"/>
              <a:t> </a:t>
            </a:r>
            <a:r>
              <a:rPr lang="ru-RU" sz="1400" i="1" dirty="0"/>
              <a:t>к.п.н., доцент кафедры межкультурной коммуникации РГПУ им. А. И. Герцена</a:t>
            </a:r>
          </a:p>
          <a:p>
            <a:pPr>
              <a:buNone/>
            </a:pPr>
            <a:r>
              <a:rPr lang="ru-RU" sz="1800" dirty="0" smtClean="0"/>
              <a:t>Якимович Е. А.</a:t>
            </a:r>
            <a:r>
              <a:rPr lang="ru-RU" sz="1400" dirty="0"/>
              <a:t>, </a:t>
            </a:r>
            <a:r>
              <a:rPr lang="ru-RU" sz="1400" i="1" dirty="0"/>
              <a:t>методист ИМЦ 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Учебно-методический комплекс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«Многоголосие»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28802"/>
            <a:ext cx="7786742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1800" dirty="0" smtClean="0"/>
              <a:t>Тематика Комплекса соответствует направлению «Равные и разные» стратегии развития системы образования Санкт-Петербурга 2011-2020 гг.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1800" dirty="0" smtClean="0"/>
              <a:t>	Актуальность и значимость Комплекса:</a:t>
            </a:r>
          </a:p>
          <a:p>
            <a:pPr lvl="1">
              <a:buNone/>
            </a:pPr>
            <a:r>
              <a:rPr lang="ru-RU" sz="1400" dirty="0" smtClean="0"/>
              <a:t>	необходимость решения проблемы обеспечения равных возможностей и равного права на образование для учащихся в классах </a:t>
            </a:r>
            <a:r>
              <a:rPr lang="ru-RU" sz="1400" dirty="0" err="1" smtClean="0"/>
              <a:t>полиэтнического</a:t>
            </a:r>
            <a:r>
              <a:rPr lang="ru-RU" sz="1400" dirty="0" smtClean="0"/>
              <a:t> состава в условиях многонационального сообщества </a:t>
            </a:r>
          </a:p>
          <a:p>
            <a:pPr lvl="1">
              <a:buNone/>
            </a:pPr>
            <a:r>
              <a:rPr lang="ru-RU" sz="1800" dirty="0"/>
              <a:t>Основные характеристики Комплекса:</a:t>
            </a:r>
          </a:p>
          <a:p>
            <a:pPr lvl="1">
              <a:buNone/>
            </a:pPr>
            <a:r>
              <a:rPr lang="ru-RU" sz="1400" dirty="0" smtClean="0"/>
              <a:t>	системность, открытость, </a:t>
            </a:r>
            <a:r>
              <a:rPr lang="ru-RU" sz="1400" dirty="0" err="1" smtClean="0"/>
              <a:t>инновационность</a:t>
            </a:r>
            <a:r>
              <a:rPr lang="ru-RU" sz="1400" dirty="0" smtClean="0"/>
              <a:t>, </a:t>
            </a:r>
            <a:r>
              <a:rPr lang="ru-RU" sz="1400" dirty="0" err="1" smtClean="0"/>
              <a:t>интегративность</a:t>
            </a:r>
            <a:endParaRPr lang="ru-RU" sz="1400" dirty="0" smtClean="0"/>
          </a:p>
          <a:p>
            <a:pPr lvl="1">
              <a:buNone/>
            </a:pPr>
            <a:r>
              <a:rPr lang="ru-RU" sz="1800" dirty="0"/>
              <a:t>Состав Комплекса:</a:t>
            </a:r>
          </a:p>
          <a:p>
            <a:pPr lvl="1">
              <a:buFont typeface="Wingdings" pitchFamily="2" charset="2"/>
              <a:buChar char="§"/>
            </a:pPr>
            <a:r>
              <a:rPr lang="ru-RU" sz="1400" dirty="0" smtClean="0"/>
              <a:t>Учебно-методический </a:t>
            </a:r>
            <a:r>
              <a:rPr lang="ru-RU" sz="1400" dirty="0"/>
              <a:t>комплект для повышения квалификации педагогов образовательных учреждений «Преподавание русского языка как неродного в общеобразовательных учреждениях с </a:t>
            </a:r>
            <a:r>
              <a:rPr lang="ru-RU" sz="1400" dirty="0" err="1"/>
              <a:t>полиэтническим</a:t>
            </a:r>
            <a:r>
              <a:rPr lang="ru-RU" sz="1400" dirty="0"/>
              <a:t> составом учащихся</a:t>
            </a:r>
            <a:r>
              <a:rPr lang="ru-RU" sz="1400" dirty="0" smtClean="0"/>
              <a:t>»</a:t>
            </a:r>
          </a:p>
          <a:p>
            <a:pPr lvl="1">
              <a:buFont typeface="Wingdings" pitchFamily="2" charset="2"/>
              <a:buChar char="§"/>
            </a:pPr>
            <a:r>
              <a:rPr lang="ru-RU" sz="1400" dirty="0"/>
              <a:t>Учебно-методический комплект «Система работы с </a:t>
            </a:r>
            <a:r>
              <a:rPr lang="ru-RU" sz="1400" dirty="0" err="1"/>
              <a:t>детьми-инофонами</a:t>
            </a:r>
            <a:r>
              <a:rPr lang="ru-RU" sz="1400" dirty="0"/>
              <a:t> в образовательных учреждениях»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00628" y="6421461"/>
            <a:ext cx="4019568" cy="365125"/>
          </a:xfrm>
        </p:spPr>
        <p:txBody>
          <a:bodyPr/>
          <a:lstStyle/>
          <a:p>
            <a:pPr algn="r"/>
            <a:r>
              <a:rPr lang="ru-RU" sz="900" dirty="0" smtClean="0"/>
              <a:t>©2012, ИМЦ Адмиралтейского района Санкт-Петербурга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2012, ИМЦ Адмиралтейского района Санкт-Петербурга</a:t>
            </a:r>
            <a:endParaRPr lang="ru-RU"/>
          </a:p>
        </p:txBody>
      </p:sp>
      <p:pic>
        <p:nvPicPr>
          <p:cNvPr id="1028" name="Picture 4" descr="T:\Ivanova E\От Якимович\IMG_7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768752" cy="428848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Учебно-методический комплекс </a:t>
            </a:r>
            <a:b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«Многоголосие»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12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Учебно-методический комплекс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«Многоголосие»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Ресурсное обеспечение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928802"/>
            <a:ext cx="7526640" cy="426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Кадровые ресурсы</a:t>
            </a:r>
            <a:r>
              <a:rPr lang="ru-RU" sz="1800" dirty="0" smtClean="0"/>
              <a:t>:</a:t>
            </a:r>
          </a:p>
          <a:p>
            <a:pPr marL="0" indent="0">
              <a:buNone/>
            </a:pPr>
            <a:endParaRPr lang="ru-RU" sz="1800" dirty="0"/>
          </a:p>
          <a:p>
            <a:pPr lvl="0">
              <a:buFont typeface="Wingdings" pitchFamily="2" charset="2"/>
              <a:buChar char="§"/>
            </a:pPr>
            <a:r>
              <a:rPr lang="ru-RU" sz="1400" dirty="0"/>
              <a:t>О</a:t>
            </a:r>
            <a:r>
              <a:rPr lang="ru-RU" sz="1400" dirty="0" smtClean="0"/>
              <a:t>бладающие </a:t>
            </a:r>
            <a:r>
              <a:rPr lang="ru-RU" sz="1400" dirty="0"/>
              <a:t>высокой </a:t>
            </a:r>
            <a:r>
              <a:rPr lang="ru-RU" sz="1400" dirty="0" smtClean="0"/>
              <a:t>мотивацией к инновационной деятельности в </a:t>
            </a:r>
            <a:r>
              <a:rPr lang="ru-RU" sz="1400" dirty="0"/>
              <a:t>сфере межкультурных </a:t>
            </a:r>
            <a:r>
              <a:rPr lang="ru-RU" sz="1400" dirty="0" smtClean="0"/>
              <a:t>отношений</a:t>
            </a:r>
          </a:p>
          <a:p>
            <a:pPr lvl="0">
              <a:buFont typeface="Wingdings" pitchFamily="2" charset="2"/>
              <a:buChar char="§"/>
            </a:pPr>
            <a:endParaRPr lang="ru-RU" sz="1400" dirty="0"/>
          </a:p>
          <a:p>
            <a:pPr lvl="0">
              <a:buFont typeface="Wingdings" pitchFamily="2" charset="2"/>
              <a:buChar char="§"/>
            </a:pPr>
            <a:r>
              <a:rPr lang="ru-RU" sz="1400" dirty="0" smtClean="0"/>
              <a:t>Стремящиеся к </a:t>
            </a:r>
            <a:r>
              <a:rPr lang="ru-RU" sz="1400" dirty="0"/>
              <a:t>тому, чтобы опираться в своей профессиональной  деятельности на систему междисциплинарных знаний и опыт </a:t>
            </a:r>
            <a:r>
              <a:rPr lang="ru-RU" sz="1400" dirty="0" err="1"/>
              <a:t>метапредметной</a:t>
            </a:r>
            <a:r>
              <a:rPr lang="ru-RU" sz="1400" dirty="0"/>
              <a:t> </a:t>
            </a:r>
            <a:r>
              <a:rPr lang="ru-RU" sz="1400" dirty="0" smtClean="0"/>
              <a:t>деятельности</a:t>
            </a:r>
            <a:endParaRPr lang="ru-RU" sz="1400" dirty="0"/>
          </a:p>
          <a:p>
            <a:pPr lvl="0">
              <a:buFont typeface="Wingdings" pitchFamily="2" charset="2"/>
              <a:buChar char="§"/>
            </a:pPr>
            <a:endParaRPr lang="ru-RU" sz="1400" dirty="0"/>
          </a:p>
          <a:p>
            <a:pPr lvl="0">
              <a:buFont typeface="Wingdings" pitchFamily="2" charset="2"/>
              <a:buChar char="§"/>
            </a:pPr>
            <a:r>
              <a:rPr lang="ru-RU" sz="1400" dirty="0" smtClean="0"/>
              <a:t>Понимающие важность согласованных совместных действий для </a:t>
            </a:r>
            <a:r>
              <a:rPr lang="ru-RU" sz="1400" dirty="0"/>
              <a:t>осуществления профессиональных замыслов   при обучении «равных и разных» </a:t>
            </a:r>
            <a:r>
              <a:rPr lang="ru-RU" sz="1400" dirty="0" smtClean="0"/>
              <a:t>детей</a:t>
            </a:r>
            <a:endParaRPr lang="ru-RU" sz="1400" i="1" dirty="0"/>
          </a:p>
          <a:p>
            <a:pPr lvl="0">
              <a:buFont typeface="Wingdings" pitchFamily="2" charset="2"/>
              <a:buChar char="§"/>
            </a:pPr>
            <a:endParaRPr lang="ru-RU" sz="1400" dirty="0"/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Принимающие ценности </a:t>
            </a:r>
            <a:r>
              <a:rPr lang="ru-RU" sz="1400" dirty="0"/>
              <a:t>полиэтнического, поликультурного, межконфессионального, </a:t>
            </a:r>
            <a:r>
              <a:rPr lang="ru-RU" sz="1400" dirty="0" err="1"/>
              <a:t>транспрофессионального</a:t>
            </a:r>
            <a:r>
              <a:rPr lang="ru-RU" sz="1400" dirty="0"/>
              <a:t>  и межличностного  </a:t>
            </a:r>
            <a:r>
              <a:rPr lang="ru-RU" sz="1400" dirty="0" smtClean="0"/>
              <a:t>взаимодействия</a:t>
            </a:r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00628" y="6421461"/>
            <a:ext cx="4019568" cy="365125"/>
          </a:xfrm>
        </p:spPr>
        <p:txBody>
          <a:bodyPr/>
          <a:lstStyle/>
          <a:p>
            <a:pPr algn="r"/>
            <a:r>
              <a:rPr lang="ru-RU" sz="900" dirty="0" smtClean="0"/>
              <a:t>©2012, ИМЦ Адмиралтейского района Санкт-Петербурга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3450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Учебно-методический комплекс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«Многоголосие»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Ресурсное обеспечение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916832"/>
            <a:ext cx="7426702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Материально-технические и финансовые ресурсы:</a:t>
            </a:r>
            <a:endParaRPr lang="en-US" sz="1800" dirty="0" smtClean="0"/>
          </a:p>
          <a:p>
            <a:pPr marL="0" indent="0">
              <a:buNone/>
            </a:pPr>
            <a:endParaRPr lang="ru-RU" sz="1400" dirty="0"/>
          </a:p>
          <a:p>
            <a:pPr lvl="0">
              <a:buFont typeface="Wingdings" pitchFamily="2" charset="2"/>
              <a:buChar char="§"/>
            </a:pPr>
            <a:r>
              <a:rPr lang="en-US" sz="1400" dirty="0"/>
              <a:t>C</a:t>
            </a:r>
            <a:r>
              <a:rPr lang="ru-RU" sz="1400" dirty="0" err="1" smtClean="0"/>
              <a:t>овокупность</a:t>
            </a:r>
            <a:r>
              <a:rPr lang="ru-RU" sz="1400" dirty="0" smtClean="0"/>
              <a:t> </a:t>
            </a:r>
            <a:r>
              <a:rPr lang="ru-RU" sz="1400" dirty="0"/>
              <a:t>средств обучения, обеспечивающее эффективное взаимодействие участников образовательного </a:t>
            </a:r>
            <a:r>
              <a:rPr lang="ru-RU" sz="1400" dirty="0" smtClean="0"/>
              <a:t>процесса</a:t>
            </a:r>
            <a:endParaRPr lang="en-US" sz="1400" dirty="0" smtClean="0"/>
          </a:p>
          <a:p>
            <a:pPr lvl="0">
              <a:buFont typeface="Wingdings" pitchFamily="2" charset="2"/>
              <a:buChar char="§"/>
            </a:pPr>
            <a:endParaRPr lang="ru-RU" sz="1400" dirty="0"/>
          </a:p>
          <a:p>
            <a:pPr lvl="0">
              <a:buFont typeface="Wingdings" pitchFamily="2" charset="2"/>
              <a:buChar char="§"/>
            </a:pPr>
            <a:r>
              <a:rPr lang="ru-RU" sz="1400" dirty="0" smtClean="0"/>
              <a:t>Наличие финансовой </a:t>
            </a:r>
            <a:r>
              <a:rPr lang="ru-RU" sz="1400" dirty="0"/>
              <a:t>поддержки по созданию современной информационно-образовательной среды (государственное задание на реализацию основной образовательной программы школы с полиэтническим составом учащихся, возможности </a:t>
            </a:r>
            <a:r>
              <a:rPr lang="ru-RU" sz="1400" dirty="0" err="1"/>
              <a:t>грантовой</a:t>
            </a:r>
            <a:r>
              <a:rPr lang="ru-RU" sz="1400" dirty="0"/>
              <a:t> поддержки, средств попечителей для повышения эффективности реализации продукта</a:t>
            </a:r>
            <a:r>
              <a:rPr lang="ru-RU" sz="1400" dirty="0" smtClean="0"/>
              <a:t>)</a:t>
            </a:r>
            <a:endParaRPr lang="en-US" sz="1400" dirty="0" smtClean="0"/>
          </a:p>
          <a:p>
            <a:pPr marL="0" lvl="0" indent="0">
              <a:buNone/>
            </a:pPr>
            <a:endParaRPr lang="ru-RU" sz="1400" dirty="0"/>
          </a:p>
          <a:p>
            <a:pPr lvl="0">
              <a:buFont typeface="Wingdings" pitchFamily="2" charset="2"/>
              <a:buChar char="§"/>
            </a:pPr>
            <a:r>
              <a:rPr lang="ru-RU" sz="1400" dirty="0" smtClean="0"/>
              <a:t>Оснащение, </a:t>
            </a:r>
            <a:r>
              <a:rPr lang="ru-RU" sz="1400" dirty="0"/>
              <a:t>обеспечивающее организацию внеурочной деятельности, в том числе моделирование, проектную деятельность, научно-техническое творчество, занятия русским языком как неродным с использованием мультимедийных приложений и электронного ресурса «</a:t>
            </a:r>
            <a:r>
              <a:rPr lang="ru-RU" sz="1400" dirty="0" err="1"/>
              <a:t>Говоруша</a:t>
            </a:r>
            <a:r>
              <a:rPr lang="ru-RU" sz="1400" dirty="0" smtClean="0"/>
              <a:t>»</a:t>
            </a:r>
            <a:endParaRPr lang="en-US" sz="1400" dirty="0" smtClean="0"/>
          </a:p>
          <a:p>
            <a:pPr marL="0" lvl="0" indent="0">
              <a:buNone/>
            </a:pPr>
            <a:endParaRPr lang="ru-RU" sz="1400" dirty="0"/>
          </a:p>
          <a:p>
            <a:pPr lvl="0">
              <a:buFont typeface="Wingdings" pitchFamily="2" charset="2"/>
              <a:buChar char="§"/>
            </a:pPr>
            <a:r>
              <a:rPr lang="ru-RU" sz="1400" dirty="0" smtClean="0"/>
              <a:t>Наличие помещений </a:t>
            </a:r>
            <a:r>
              <a:rPr lang="ru-RU" sz="1400" dirty="0"/>
              <a:t>для </a:t>
            </a:r>
            <a:r>
              <a:rPr lang="ru-RU" sz="1400" dirty="0" smtClean="0"/>
              <a:t>занятий по русскому языку как </a:t>
            </a:r>
            <a:r>
              <a:rPr lang="ru-RU" sz="1400" dirty="0"/>
              <a:t>неродному, </a:t>
            </a:r>
            <a:r>
              <a:rPr lang="ru-RU" sz="1400" dirty="0" smtClean="0"/>
              <a:t>для индивидуальных </a:t>
            </a:r>
            <a:r>
              <a:rPr lang="ru-RU" sz="1400" dirty="0"/>
              <a:t>занятий, </a:t>
            </a:r>
            <a:r>
              <a:rPr lang="ru-RU" sz="1400" dirty="0" smtClean="0"/>
              <a:t>для занятий по проблемно-ценностному общению детей</a:t>
            </a:r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00628" y="6421461"/>
            <a:ext cx="4019568" cy="365125"/>
          </a:xfrm>
        </p:spPr>
        <p:txBody>
          <a:bodyPr/>
          <a:lstStyle/>
          <a:p>
            <a:pPr algn="r"/>
            <a:r>
              <a:rPr lang="ru-RU" sz="900" dirty="0" smtClean="0"/>
              <a:t>©2012, ИМЦ Адмиралтейского района Санкт-Петербурга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6812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Учебно-методический комплекс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«Многоголосие»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Ресурсное обеспечение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988840"/>
            <a:ext cx="3960440" cy="4268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Информационно-образовательные </a:t>
            </a:r>
            <a:r>
              <a:rPr lang="ru-RU" sz="1800" dirty="0" smtClean="0"/>
              <a:t>ресурсы:</a:t>
            </a:r>
          </a:p>
          <a:p>
            <a:pPr marL="0" indent="0">
              <a:buNone/>
            </a:pPr>
            <a:endParaRPr lang="ru-RU" sz="2000" dirty="0"/>
          </a:p>
          <a:p>
            <a:pPr lvl="0">
              <a:buFont typeface="Wingdings" pitchFamily="2" charset="2"/>
              <a:buChar char="§"/>
            </a:pPr>
            <a:r>
              <a:rPr lang="ru-RU" sz="1400" dirty="0" smtClean="0"/>
              <a:t>Электронные дидактико-методические </a:t>
            </a:r>
            <a:r>
              <a:rPr lang="ru-RU" sz="1400" dirty="0"/>
              <a:t>средства, размещенные на </a:t>
            </a:r>
            <a:r>
              <a:rPr lang="ru-RU" sz="1400" dirty="0" smtClean="0"/>
              <a:t>районном портале и сайтах ОУ/ДОУ</a:t>
            </a:r>
          </a:p>
          <a:p>
            <a:pPr marL="0" lvl="0" indent="0">
              <a:buNone/>
            </a:pPr>
            <a:endParaRPr lang="ru-RU" sz="1400" dirty="0"/>
          </a:p>
          <a:p>
            <a:pPr lvl="0">
              <a:buFont typeface="Wingdings" pitchFamily="2" charset="2"/>
              <a:buChar char="§"/>
            </a:pPr>
            <a:r>
              <a:rPr lang="ru-RU" sz="1400" dirty="0" smtClean="0"/>
              <a:t>Интернет-поддержка программ</a:t>
            </a:r>
            <a:r>
              <a:rPr lang="ru-RU" sz="1400" dirty="0"/>
              <a:t>, реализуемых в </a:t>
            </a:r>
            <a:r>
              <a:rPr lang="ru-RU" sz="1400" dirty="0" smtClean="0"/>
              <a:t>ОУ/ДОУ </a:t>
            </a:r>
            <a:r>
              <a:rPr lang="ru-RU" sz="1400" dirty="0"/>
              <a:t>с помощью материалов </a:t>
            </a:r>
            <a:r>
              <a:rPr lang="ru-RU" sz="1400" dirty="0" smtClean="0"/>
              <a:t>Комплекса</a:t>
            </a:r>
          </a:p>
          <a:p>
            <a:pPr marL="0" lvl="0" indent="0">
              <a:buNone/>
            </a:pPr>
            <a:endParaRPr lang="ru-RU" sz="1400" dirty="0"/>
          </a:p>
          <a:p>
            <a:pPr lvl="0">
              <a:buFont typeface="Wingdings" pitchFamily="2" charset="2"/>
              <a:buChar char="§"/>
            </a:pPr>
            <a:r>
              <a:rPr lang="ru-RU" sz="1400" dirty="0" smtClean="0"/>
              <a:t>Взаимодействие </a:t>
            </a:r>
            <a:r>
              <a:rPr lang="ru-RU" sz="1400" dirty="0"/>
              <a:t>со </a:t>
            </a:r>
            <a:r>
              <a:rPr lang="ru-RU" sz="1400" dirty="0" smtClean="0"/>
              <a:t>СМИ района </a:t>
            </a:r>
            <a:r>
              <a:rPr lang="ru-RU" sz="1400" dirty="0"/>
              <a:t>и города, презентация опыта реализации продукта на </a:t>
            </a:r>
            <a:r>
              <a:rPr lang="ru-RU" sz="1400" dirty="0" smtClean="0"/>
              <a:t>семинарах и конференциях</a:t>
            </a:r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00628" y="6421461"/>
            <a:ext cx="4019568" cy="365125"/>
          </a:xfrm>
        </p:spPr>
        <p:txBody>
          <a:bodyPr/>
          <a:lstStyle/>
          <a:p>
            <a:pPr algn="r"/>
            <a:r>
              <a:rPr lang="ru-RU" sz="900" dirty="0" smtClean="0"/>
              <a:t>©2012, ИМЦ Адмиралтейского района Санкт-Петербурга</a:t>
            </a:r>
            <a:endParaRPr lang="ru-RU" sz="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13563" r="23621" b="5287"/>
          <a:stretch/>
        </p:blipFill>
        <p:spPr bwMode="auto">
          <a:xfrm>
            <a:off x="5292080" y="1988840"/>
            <a:ext cx="3516895" cy="2443826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1" t="44137" r="50733" b="15638"/>
          <a:stretch/>
        </p:blipFill>
        <p:spPr bwMode="auto">
          <a:xfrm>
            <a:off x="6573685" y="4221088"/>
            <a:ext cx="2508783" cy="2262792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2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«Преподавание русского языка как неродного 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общеобразовательных учреждениях 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полиэтническим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составом учащихся»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pic>
        <p:nvPicPr>
          <p:cNvPr id="5" name="Содержимое 4" descr="УМК I_Програм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928802"/>
            <a:ext cx="6180369" cy="4384243"/>
          </a:xfrm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«Преподавание русского языка как неродного 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общеобразовательных учреждениях 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полиэтническим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составом учащихся»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pic>
        <p:nvPicPr>
          <p:cNvPr id="5" name="Содержимое 4" descr="УМК I_Програм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928802"/>
            <a:ext cx="6180368" cy="4384243"/>
          </a:xfrm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«Преподавание русского языка как неродного 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общеобразовательных учреждениях 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полиэтническим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составом учащихся»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pic>
        <p:nvPicPr>
          <p:cNvPr id="5" name="Содержимое 4" descr="УМК I_Програм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928802"/>
            <a:ext cx="6180368" cy="4384242"/>
          </a:xfrm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работы с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детьми-инофонами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учреждениях»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pic>
        <p:nvPicPr>
          <p:cNvPr id="5" name="Содержимое 4" descr="УМК I_Программ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75863" y="1916832"/>
            <a:ext cx="6180513" cy="4384964"/>
          </a:xfrm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361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Учебно-методический комплекс «Многоголосие»</vt:lpstr>
      <vt:lpstr>Учебно-методический комплекс  «Многоголосие»</vt:lpstr>
      <vt:lpstr>Учебно-методический комплекс  «Многоголосие» Ресурсное обеспечение</vt:lpstr>
      <vt:lpstr>Учебно-методический комплекс  «Многоголосие» Ресурсное обеспечение</vt:lpstr>
      <vt:lpstr>Учебно-методический комплекс  «Многоголосие» Ресурсное обеспечение</vt:lpstr>
      <vt:lpstr>УМК «Преподавание русского языка как неродного  в общеобразовательных учреждениях  с полиэтническим составом учащихся» </vt:lpstr>
      <vt:lpstr>УМК «Преподавание русского языка как неродного  в общеобразовательных учреждениях  с полиэтническим составом учащихся» </vt:lpstr>
      <vt:lpstr>УМК «Преподавание русского языка как неродного  в общеобразовательных учреждениях  с полиэтническим составом учащихся» </vt:lpstr>
      <vt:lpstr>УМК «Система работы с детьми-инофонами  в образовательных учреждениях»  </vt:lpstr>
      <vt:lpstr>УМК «Система работы с детьми-инофонами  в образовательных учреждениях»  </vt:lpstr>
      <vt:lpstr>УМК «Система работы с детьми-инофонами  в образовательных учреждениях»  </vt:lpstr>
      <vt:lpstr>УМК «Система работы с детьми-инофонами  в образовательных учреждениях»  </vt:lpstr>
      <vt:lpstr>УМК «Система работы с детьми-инофонами  в образовательных учреждениях»  </vt:lpstr>
      <vt:lpstr>УМК «Система работы с детьми-инофонами  в образовательных учреждениях»  </vt:lpstr>
      <vt:lpstr>УМК «Система работы с детьми-инофонами  в образовательных учреждениях»  </vt:lpstr>
      <vt:lpstr>УМК «Система работы с детьми-инофонами  в образовательных учреждениях»  </vt:lpstr>
      <vt:lpstr>УМК «Система работы с детьми-инофонами  в образовательных учреждениях»  </vt:lpstr>
      <vt:lpstr>УМК «Система работы с детьми-инофонами  в образовательных учреждениях»  </vt:lpstr>
      <vt:lpstr>«Толерантность —  это умение жить  среди непохожих идей и людей»  А. Г. Асмолов   </vt:lpstr>
      <vt:lpstr>Презентация PowerPoint</vt:lpstr>
    </vt:vector>
  </TitlesOfParts>
  <Company>NMC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vgavina</dc:creator>
  <cp:lastModifiedBy>1</cp:lastModifiedBy>
  <cp:revision>29</cp:revision>
  <dcterms:created xsi:type="dcterms:W3CDTF">2012-09-04T17:49:46Z</dcterms:created>
  <dcterms:modified xsi:type="dcterms:W3CDTF">2015-08-05T22:28:46Z</dcterms:modified>
</cp:coreProperties>
</file>